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4"/>
  </p:notesMasterIdLst>
  <p:sldIdLst>
    <p:sldId id="256" r:id="rId5"/>
    <p:sldId id="257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18288000" cy="10287000"/>
  <p:notesSz cx="6858000" cy="9144000"/>
  <p:embeddedFontLst>
    <p:embeddedFont>
      <p:font typeface="Aileron Regular" panose="020B0604020202020204" charset="0"/>
      <p:regular r:id="rId35"/>
    </p:embeddedFont>
    <p:embeddedFont>
      <p:font typeface="Aileron Regular Bold" panose="020B0604020202020204" charset="0"/>
      <p:regular r:id="rId36"/>
    </p:embeddedFont>
    <p:embeddedFont>
      <p:font typeface="Blacker Sans Text Bold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nva Sans" panose="020B0604020202020204" charset="0"/>
      <p:regular r:id="rId42"/>
    </p:embeddedFont>
    <p:embeddedFont>
      <p:font typeface="Canva Sans Bold" panose="020B0604020202020204" charset="0"/>
      <p:regular r:id="rId43"/>
    </p:embeddedFont>
    <p:embeddedFont>
      <p:font typeface="Montserrat" panose="00000500000000000000" pitchFamily="2" charset="0"/>
      <p:regular r:id="rId44"/>
      <p:bold r:id="rId45"/>
      <p:italic r:id="rId46"/>
      <p:boldItalic r:id="rId47"/>
    </p:embeddedFont>
    <p:embeddedFont>
      <p:font typeface="Montserrat Extra-Bold" panose="020B0604020202020204" charset="0"/>
      <p:regular r:id="rId48"/>
    </p:embeddedFont>
    <p:embeddedFont>
      <p:font typeface="Montserrat Extra-Bold Bold" panose="020B0604020202020204" charset="0"/>
      <p:regular r:id="rId49"/>
    </p:embeddedFont>
    <p:embeddedFont>
      <p:font typeface="Montserrat Semi-Bold Bold" panose="020B0604020202020204" charset="0"/>
      <p:regular r:id="rId50"/>
    </p:embeddedFont>
    <p:embeddedFont>
      <p:font typeface="Oswald Bold" panose="020B0604020202020204" charset="0"/>
      <p:regular r:id="rId51"/>
      <p:bold r:id="rId52"/>
    </p:embeddedFont>
    <p:embeddedFont>
      <p:font typeface="Quicksand" panose="020B0604020202020204" charset="0"/>
      <p:regular r:id="rId53"/>
    </p:embeddedFont>
    <p:embeddedFont>
      <p:font typeface="Quicksand Bold" panose="020B0604020202020204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295CE2-B525-4C40-93C1-F85F84904142}" v="2" dt="2023-06-12T09:14:43.5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1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" userId="f4d9ed0710e87ac8" providerId="LiveId" clId="{BADFD2CD-7418-46AB-84D3-C40D788768FA}"/>
    <pc:docChg chg="modSld">
      <pc:chgData name="Julia" userId="f4d9ed0710e87ac8" providerId="LiveId" clId="{BADFD2CD-7418-46AB-84D3-C40D788768FA}" dt="2023-06-13T08:45:08.197" v="3" actId="20577"/>
      <pc:docMkLst>
        <pc:docMk/>
      </pc:docMkLst>
      <pc:sldChg chg="modSp mod">
        <pc:chgData name="Julia" userId="f4d9ed0710e87ac8" providerId="LiveId" clId="{BADFD2CD-7418-46AB-84D3-C40D788768FA}" dt="2023-06-13T08:44:22.530" v="1" actId="14100"/>
        <pc:sldMkLst>
          <pc:docMk/>
          <pc:sldMk cId="0" sldId="272"/>
        </pc:sldMkLst>
        <pc:spChg chg="mod">
          <ac:chgData name="Julia" userId="f4d9ed0710e87ac8" providerId="LiveId" clId="{BADFD2CD-7418-46AB-84D3-C40D788768FA}" dt="2023-06-13T08:44:22.530" v="1" actId="14100"/>
          <ac:spMkLst>
            <pc:docMk/>
            <pc:sldMk cId="0" sldId="272"/>
            <ac:spMk id="2" creationId="{00000000-0000-0000-0000-000000000000}"/>
          </ac:spMkLst>
        </pc:spChg>
      </pc:sldChg>
      <pc:sldChg chg="modSp mod">
        <pc:chgData name="Julia" userId="f4d9ed0710e87ac8" providerId="LiveId" clId="{BADFD2CD-7418-46AB-84D3-C40D788768FA}" dt="2023-06-13T08:44:50.110" v="2" actId="1076"/>
        <pc:sldMkLst>
          <pc:docMk/>
          <pc:sldMk cId="0" sldId="278"/>
        </pc:sldMkLst>
        <pc:spChg chg="mod">
          <ac:chgData name="Julia" userId="f4d9ed0710e87ac8" providerId="LiveId" clId="{BADFD2CD-7418-46AB-84D3-C40D788768FA}" dt="2023-06-13T08:44:50.110" v="2" actId="1076"/>
          <ac:spMkLst>
            <pc:docMk/>
            <pc:sldMk cId="0" sldId="278"/>
            <ac:spMk id="9" creationId="{00000000-0000-0000-0000-000000000000}"/>
          </ac:spMkLst>
        </pc:spChg>
      </pc:sldChg>
      <pc:sldChg chg="modSp">
        <pc:chgData name="Julia" userId="f4d9ed0710e87ac8" providerId="LiveId" clId="{BADFD2CD-7418-46AB-84D3-C40D788768FA}" dt="2023-06-13T08:45:08.197" v="3" actId="20577"/>
        <pc:sldMkLst>
          <pc:docMk/>
          <pc:sldMk cId="0" sldId="281"/>
        </pc:sldMkLst>
        <pc:spChg chg="mod">
          <ac:chgData name="Julia" userId="f4d9ed0710e87ac8" providerId="LiveId" clId="{BADFD2CD-7418-46AB-84D3-C40D788768FA}" dt="2023-06-13T08:45:08.197" v="3" actId="20577"/>
          <ac:spMkLst>
            <pc:docMk/>
            <pc:sldMk cId="0" sldId="281"/>
            <ac:spMk id="1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Mention that the cost is not a lot of flight as they have discounts as it is for the company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254352" cy="10287000"/>
            <a:chOff x="0" y="0"/>
            <a:chExt cx="11005803" cy="13716000"/>
          </a:xfrm>
        </p:grpSpPr>
        <p:pic>
          <p:nvPicPr>
            <p:cNvPr id="3" name="Picture 3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rcRect l="27357" r="27357"/>
            <a:stretch>
              <a:fillRect/>
            </a:stretch>
          </p:blipFill>
          <p:spPr>
            <a:xfrm>
              <a:off x="0" y="0"/>
              <a:ext cx="11005803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7186255" y="3110659"/>
            <a:ext cx="487147" cy="2152382"/>
            <a:chOff x="0" y="0"/>
            <a:chExt cx="45695" cy="2018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695" cy="201896"/>
            </a:xfrm>
            <a:custGeom>
              <a:avLst/>
              <a:gdLst/>
              <a:ahLst/>
              <a:cxnLst/>
              <a:rect l="l" t="t" r="r" b="b"/>
              <a:pathLst>
                <a:path w="45695" h="201896">
                  <a:moveTo>
                    <a:pt x="0" y="0"/>
                  </a:moveTo>
                  <a:lnTo>
                    <a:pt x="45695" y="0"/>
                  </a:lnTo>
                  <a:lnTo>
                    <a:pt x="45695" y="201896"/>
                  </a:lnTo>
                  <a:lnTo>
                    <a:pt x="0" y="201896"/>
                  </a:lnTo>
                  <a:close/>
                </a:path>
              </a:pathLst>
            </a:custGeom>
            <a:solidFill>
              <a:srgbClr val="02A1D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638288" y="3110659"/>
            <a:ext cx="487147" cy="2152382"/>
            <a:chOff x="0" y="0"/>
            <a:chExt cx="45695" cy="2018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695" cy="201896"/>
            </a:xfrm>
            <a:custGeom>
              <a:avLst/>
              <a:gdLst/>
              <a:ahLst/>
              <a:cxnLst/>
              <a:rect l="l" t="t" r="r" b="b"/>
              <a:pathLst>
                <a:path w="45695" h="201896">
                  <a:moveTo>
                    <a:pt x="0" y="0"/>
                  </a:moveTo>
                  <a:lnTo>
                    <a:pt x="45695" y="0"/>
                  </a:lnTo>
                  <a:lnTo>
                    <a:pt x="45695" y="201896"/>
                  </a:lnTo>
                  <a:lnTo>
                    <a:pt x="0" y="201896"/>
                  </a:lnTo>
                  <a:close/>
                </a:path>
              </a:pathLst>
            </a:custGeom>
            <a:solidFill>
              <a:srgbClr val="ED011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785067" y="7774522"/>
            <a:ext cx="6858646" cy="2229060"/>
          </a:xfrm>
          <a:custGeom>
            <a:avLst/>
            <a:gdLst/>
            <a:ahLst/>
            <a:cxnLst/>
            <a:rect l="l" t="t" r="r" b="b"/>
            <a:pathLst>
              <a:path w="6858646" h="2229060">
                <a:moveTo>
                  <a:pt x="0" y="0"/>
                </a:moveTo>
                <a:lnTo>
                  <a:pt x="6858646" y="0"/>
                </a:lnTo>
                <a:lnTo>
                  <a:pt x="6858646" y="2229060"/>
                </a:lnTo>
                <a:lnTo>
                  <a:pt x="0" y="22290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125435" y="3244009"/>
            <a:ext cx="8060820" cy="185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7"/>
              </a:lnSpc>
            </a:pPr>
            <a:r>
              <a:rPr lang="en-US" sz="7207">
                <a:solidFill>
                  <a:srgbClr val="000000"/>
                </a:solidFill>
                <a:latin typeface="Archivo Black Bold"/>
              </a:rPr>
              <a:t>GRADUATION </a:t>
            </a:r>
          </a:p>
          <a:p>
            <a:pPr algn="ctr">
              <a:lnSpc>
                <a:spcPts val="7107"/>
              </a:lnSpc>
            </a:pPr>
            <a:r>
              <a:rPr lang="en-US" sz="7107">
                <a:solidFill>
                  <a:srgbClr val="000000"/>
                </a:solidFill>
                <a:latin typeface="Archivo Black Bold"/>
              </a:rPr>
              <a:t>PRESENTATION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711333" y="773496"/>
            <a:ext cx="9447141" cy="25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00"/>
              </a:lnSpc>
            </a:pPr>
            <a:r>
              <a:rPr lang="en-US" sz="1800" spc="359">
                <a:solidFill>
                  <a:srgbClr val="737373"/>
                </a:solidFill>
                <a:latin typeface="Blacker Sans Text Bold"/>
              </a:rPr>
              <a:t>JULIA DRAGONE               00081074                     15.06.2023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439400" y="1502834"/>
            <a:ext cx="9447141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00"/>
              </a:lnSpc>
            </a:pPr>
            <a:r>
              <a:rPr lang="en-US" sz="1800" spc="359" dirty="0">
                <a:solidFill>
                  <a:srgbClr val="737373"/>
                </a:solidFill>
                <a:latin typeface="Blacker Sans Text Bold"/>
              </a:rPr>
              <a:t>COURSE: INTERNATIONAL BUSINESS</a:t>
            </a:r>
          </a:p>
          <a:p>
            <a:pPr algn="just">
              <a:lnSpc>
                <a:spcPts val="1800"/>
              </a:lnSpc>
            </a:pPr>
            <a:endParaRPr lang="en-US" sz="1800" spc="359" dirty="0">
              <a:solidFill>
                <a:srgbClr val="737373"/>
              </a:solidFill>
              <a:latin typeface="Blacker Sans Text Bold"/>
            </a:endParaRPr>
          </a:p>
          <a:p>
            <a:pPr algn="just">
              <a:lnSpc>
                <a:spcPts val="1800"/>
              </a:lnSpc>
            </a:pPr>
            <a:r>
              <a:rPr lang="en-US" sz="1800" spc="359" dirty="0">
                <a:solidFill>
                  <a:srgbClr val="737373"/>
                </a:solidFill>
                <a:latin typeface="Blacker Sans Text Bold"/>
              </a:rPr>
              <a:t>HZ UNIVERSITY OF APPLIED SCIENCES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755378" y="5775187"/>
            <a:ext cx="8918024" cy="154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Canva Sans Bold"/>
              </a:rPr>
              <a:t>THE POWER OF ENGAGEMENT: UNLEASHING IMPACT THROUGH THE SALES EXCELLENCE ONBOARDING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9096375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AutoShape 3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538316" y="9110662"/>
            <a:ext cx="3754702" cy="1220278"/>
          </a:xfrm>
          <a:custGeom>
            <a:avLst/>
            <a:gdLst/>
            <a:ahLst/>
            <a:cxnLst/>
            <a:rect l="l" t="t" r="r" b="b"/>
            <a:pathLst>
              <a:path w="3754702" h="1220278">
                <a:moveTo>
                  <a:pt x="0" y="0"/>
                </a:moveTo>
                <a:lnTo>
                  <a:pt x="3754702" y="0"/>
                </a:lnTo>
                <a:lnTo>
                  <a:pt x="3754702" y="1220279"/>
                </a:lnTo>
                <a:lnTo>
                  <a:pt x="0" y="12202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77677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028700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 rot="23662">
            <a:off x="13861144" y="1014412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-10776337">
            <a:off x="2313529" y="1014413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3914264" y="1707448"/>
            <a:ext cx="10459472" cy="6731609"/>
          </a:xfrm>
          <a:custGeom>
            <a:avLst/>
            <a:gdLst/>
            <a:ahLst/>
            <a:cxnLst/>
            <a:rect l="l" t="t" r="r" b="b"/>
            <a:pathLst>
              <a:path w="10459472" h="6731609">
                <a:moveTo>
                  <a:pt x="0" y="0"/>
                </a:moveTo>
                <a:lnTo>
                  <a:pt x="10459472" y="0"/>
                </a:lnTo>
                <a:lnTo>
                  <a:pt x="10459472" y="6731609"/>
                </a:lnTo>
                <a:lnTo>
                  <a:pt x="0" y="67316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236537" y="658969"/>
            <a:ext cx="8035017" cy="90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0"/>
              </a:lnSpc>
              <a:spcBef>
                <a:spcPct val="0"/>
              </a:spcBef>
            </a:pPr>
            <a:r>
              <a:rPr lang="en-US" sz="6800">
                <a:solidFill>
                  <a:srgbClr val="FFFFFF"/>
                </a:solidFill>
                <a:latin typeface="Montserrat Extra-Bold"/>
              </a:rPr>
              <a:t>SESSION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9096375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AutoShape 3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538316" y="9110662"/>
            <a:ext cx="3754702" cy="1220278"/>
          </a:xfrm>
          <a:custGeom>
            <a:avLst/>
            <a:gdLst/>
            <a:ahLst/>
            <a:cxnLst/>
            <a:rect l="l" t="t" r="r" b="b"/>
            <a:pathLst>
              <a:path w="3754702" h="1220278">
                <a:moveTo>
                  <a:pt x="0" y="0"/>
                </a:moveTo>
                <a:lnTo>
                  <a:pt x="3754702" y="0"/>
                </a:lnTo>
                <a:lnTo>
                  <a:pt x="3754702" y="1220279"/>
                </a:lnTo>
                <a:lnTo>
                  <a:pt x="0" y="1220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77677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028700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 rot="23662">
            <a:off x="13861144" y="1014412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-10776337">
            <a:off x="2313529" y="1014413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801059" y="1877896"/>
            <a:ext cx="9837183" cy="2846254"/>
          </a:xfrm>
          <a:custGeom>
            <a:avLst/>
            <a:gdLst/>
            <a:ahLst/>
            <a:cxnLst/>
            <a:rect l="l" t="t" r="r" b="b"/>
            <a:pathLst>
              <a:path w="9837183" h="2846254">
                <a:moveTo>
                  <a:pt x="0" y="0"/>
                </a:moveTo>
                <a:lnTo>
                  <a:pt x="9837183" y="0"/>
                </a:lnTo>
                <a:lnTo>
                  <a:pt x="9837183" y="2846255"/>
                </a:lnTo>
                <a:lnTo>
                  <a:pt x="0" y="28462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871718" y="3992973"/>
            <a:ext cx="7350020" cy="4835284"/>
          </a:xfrm>
          <a:custGeom>
            <a:avLst/>
            <a:gdLst/>
            <a:ahLst/>
            <a:cxnLst/>
            <a:rect l="l" t="t" r="r" b="b"/>
            <a:pathLst>
              <a:path w="7350020" h="4835284">
                <a:moveTo>
                  <a:pt x="0" y="0"/>
                </a:moveTo>
                <a:lnTo>
                  <a:pt x="7350021" y="0"/>
                </a:lnTo>
                <a:lnTo>
                  <a:pt x="7350021" y="4835284"/>
                </a:lnTo>
                <a:lnTo>
                  <a:pt x="0" y="48352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236537" y="658969"/>
            <a:ext cx="8035017" cy="90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0"/>
              </a:lnSpc>
              <a:spcBef>
                <a:spcPct val="0"/>
              </a:spcBef>
            </a:pPr>
            <a:r>
              <a:rPr lang="en-US" sz="6800">
                <a:solidFill>
                  <a:srgbClr val="FFFFFF"/>
                </a:solidFill>
                <a:latin typeface="Montserrat Extra-Bold"/>
              </a:rPr>
              <a:t>E-MODULES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0F3478-A022-675E-E81B-E66F6CA8E9DA}"/>
              </a:ext>
            </a:extLst>
          </p:cNvPr>
          <p:cNvCxnSpPr/>
          <p:nvPr/>
        </p:nvCxnSpPr>
        <p:spPr>
          <a:xfrm>
            <a:off x="15240000" y="4991100"/>
            <a:ext cx="144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4B47ED-D873-C2E0-9868-56EEA4523F10}"/>
              </a:ext>
            </a:extLst>
          </p:cNvPr>
          <p:cNvCxnSpPr/>
          <p:nvPr/>
        </p:nvCxnSpPr>
        <p:spPr>
          <a:xfrm>
            <a:off x="9871718" y="5372100"/>
            <a:ext cx="65059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04800"/>
            <a:ext cx="18288000" cy="9415461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AutoShape 3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538316" y="9110662"/>
            <a:ext cx="3754702" cy="1220278"/>
          </a:xfrm>
          <a:custGeom>
            <a:avLst/>
            <a:gdLst/>
            <a:ahLst/>
            <a:cxnLst/>
            <a:rect l="l" t="t" r="r" b="b"/>
            <a:pathLst>
              <a:path w="3754702" h="1220278">
                <a:moveTo>
                  <a:pt x="0" y="0"/>
                </a:moveTo>
                <a:lnTo>
                  <a:pt x="3754702" y="0"/>
                </a:lnTo>
                <a:lnTo>
                  <a:pt x="3754702" y="1220279"/>
                </a:lnTo>
                <a:lnTo>
                  <a:pt x="0" y="12202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97709" y="1499384"/>
            <a:ext cx="3166997" cy="316699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737373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05095" y="1306769"/>
            <a:ext cx="3552227" cy="355222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>
              <a:solidFill>
                <a:srgbClr val="737373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20591" y="1022266"/>
            <a:ext cx="4121234" cy="412123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>
              <a:solidFill>
                <a:srgbClr val="FFCE08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315548" y="1499384"/>
            <a:ext cx="3166997" cy="316699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737373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122933" y="1306769"/>
            <a:ext cx="3552227" cy="355222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>
              <a:solidFill>
                <a:srgbClr val="737373"/>
              </a:solidFill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838430" y="1022266"/>
            <a:ext cx="4121234" cy="412123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>
              <a:solidFill>
                <a:srgbClr val="FFCE08"/>
              </a:solidFill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483086" y="1505818"/>
            <a:ext cx="3166997" cy="316699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737373"/>
              </a:solidFill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290471" y="1313204"/>
            <a:ext cx="3552227" cy="355222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>
              <a:solidFill>
                <a:srgbClr val="737373"/>
              </a:solidFill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005968" y="1028700"/>
            <a:ext cx="4121234" cy="4121234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>
              <a:solidFill>
                <a:srgbClr val="FFCE08"/>
              </a:solidFill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4911178" y="2805483"/>
            <a:ext cx="1657898" cy="932568"/>
          </a:xfrm>
          <a:custGeom>
            <a:avLst/>
            <a:gdLst/>
            <a:ahLst/>
            <a:cxnLst/>
            <a:rect l="l" t="t" r="r" b="b"/>
            <a:pathLst>
              <a:path w="1657898" h="932568">
                <a:moveTo>
                  <a:pt x="0" y="0"/>
                </a:moveTo>
                <a:lnTo>
                  <a:pt x="1657899" y="0"/>
                </a:lnTo>
                <a:lnTo>
                  <a:pt x="1657899" y="932568"/>
                </a:lnTo>
                <a:lnTo>
                  <a:pt x="0" y="932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7051477" y="6049192"/>
            <a:ext cx="4045998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FFFFFF"/>
                </a:solidFill>
                <a:latin typeface="Aileron Regular Bold"/>
              </a:rPr>
              <a:t>INTRODUCE </a:t>
            </a:r>
          </a:p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FFFFFF"/>
                </a:solidFill>
                <a:latin typeface="Aileron Regular Bold"/>
              </a:rPr>
              <a:t>BEST PRACTICES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028321" y="6011093"/>
            <a:ext cx="6151764" cy="2076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FFFFFF"/>
                </a:solidFill>
                <a:latin typeface="Aileron Regular Bold"/>
              </a:rPr>
              <a:t>SUBJECT EXPERTS IN BOTH </a:t>
            </a:r>
            <a:r>
              <a:rPr lang="en-US" sz="2999" u="none" dirty="0">
                <a:solidFill>
                  <a:srgbClr val="FFFFFF"/>
                </a:solidFill>
                <a:latin typeface="Aileron Regular Bold"/>
              </a:rPr>
              <a:t> LIVE SESSIONS &amp; E-MODULES</a:t>
            </a:r>
          </a:p>
          <a:p>
            <a:pPr marL="647697" lvl="1" indent="-323848">
              <a:lnSpc>
                <a:spcPts val="4199"/>
              </a:lnSpc>
              <a:buFont typeface="Arial"/>
              <a:buChar char="•"/>
            </a:pPr>
            <a:r>
              <a:rPr lang="en-US" sz="2999" u="none" dirty="0">
                <a:solidFill>
                  <a:srgbClr val="FFFFFF"/>
                </a:solidFill>
                <a:latin typeface="Aileron Regular Bold"/>
              </a:rPr>
              <a:t>CONCRETE EXAMPLES ON SALESFORCE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34613" y="2922574"/>
            <a:ext cx="289319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500">
                <a:solidFill>
                  <a:srgbClr val="FFFFFF"/>
                </a:solidFill>
                <a:latin typeface="Archivo Black Bold"/>
              </a:rPr>
              <a:t>ISSUE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051477" y="2932099"/>
            <a:ext cx="3770376" cy="339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7"/>
              </a:lnSpc>
            </a:pPr>
            <a:r>
              <a:rPr lang="en-US" sz="2497">
                <a:solidFill>
                  <a:srgbClr val="FFFFFF"/>
                </a:solidFill>
                <a:latin typeface="Archivo Black Bold"/>
              </a:rPr>
              <a:t>RECOMMENDATION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219015" y="2938533"/>
            <a:ext cx="3770376" cy="339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7"/>
              </a:lnSpc>
            </a:pPr>
            <a:r>
              <a:rPr lang="en-US" sz="2497">
                <a:solidFill>
                  <a:srgbClr val="FFFFFF"/>
                </a:solidFill>
                <a:latin typeface="Archivo Black Bold"/>
              </a:rPr>
              <a:t>IMPLEMENTATION</a:t>
            </a:r>
          </a:p>
        </p:txBody>
      </p:sp>
      <p:sp>
        <p:nvSpPr>
          <p:cNvPr id="38" name="Freeform 38"/>
          <p:cNvSpPr/>
          <p:nvPr/>
        </p:nvSpPr>
        <p:spPr>
          <a:xfrm>
            <a:off x="11153867" y="2805483"/>
            <a:ext cx="1657898" cy="932568"/>
          </a:xfrm>
          <a:custGeom>
            <a:avLst/>
            <a:gdLst/>
            <a:ahLst/>
            <a:cxnLst/>
            <a:rect l="l" t="t" r="r" b="b"/>
            <a:pathLst>
              <a:path w="1657898" h="932568">
                <a:moveTo>
                  <a:pt x="0" y="0"/>
                </a:moveTo>
                <a:lnTo>
                  <a:pt x="1657898" y="0"/>
                </a:lnTo>
                <a:lnTo>
                  <a:pt x="1657898" y="932568"/>
                </a:lnTo>
                <a:lnTo>
                  <a:pt x="0" y="932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595828" y="6049192"/>
            <a:ext cx="4045998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FFFFFF"/>
                </a:solidFill>
                <a:latin typeface="Aileron Regular Bold"/>
              </a:rPr>
              <a:t>LACK OF HANDS-ON EXAMPLES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9096375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AutoShape 3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538316" y="9110662"/>
            <a:ext cx="3754702" cy="1220278"/>
          </a:xfrm>
          <a:custGeom>
            <a:avLst/>
            <a:gdLst/>
            <a:ahLst/>
            <a:cxnLst/>
            <a:rect l="l" t="t" r="r" b="b"/>
            <a:pathLst>
              <a:path w="3754702" h="1220278">
                <a:moveTo>
                  <a:pt x="0" y="0"/>
                </a:moveTo>
                <a:lnTo>
                  <a:pt x="3754702" y="0"/>
                </a:lnTo>
                <a:lnTo>
                  <a:pt x="3754702" y="1220279"/>
                </a:lnTo>
                <a:lnTo>
                  <a:pt x="0" y="12202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77677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028700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 rot="23662">
            <a:off x="13861144" y="1014412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-10776337">
            <a:off x="2313529" y="1014413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2567082" y="1565118"/>
            <a:ext cx="13697169" cy="6507444"/>
          </a:xfrm>
          <a:custGeom>
            <a:avLst/>
            <a:gdLst/>
            <a:ahLst/>
            <a:cxnLst/>
            <a:rect l="l" t="t" r="r" b="b"/>
            <a:pathLst>
              <a:path w="13697169" h="6507444">
                <a:moveTo>
                  <a:pt x="0" y="0"/>
                </a:moveTo>
                <a:lnTo>
                  <a:pt x="13697169" y="0"/>
                </a:lnTo>
                <a:lnTo>
                  <a:pt x="13697169" y="6507444"/>
                </a:lnTo>
                <a:lnTo>
                  <a:pt x="0" y="65074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22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83705" y="6544198"/>
            <a:ext cx="3095128" cy="2166590"/>
          </a:xfrm>
          <a:custGeom>
            <a:avLst/>
            <a:gdLst/>
            <a:ahLst/>
            <a:cxnLst/>
            <a:rect l="l" t="t" r="r" b="b"/>
            <a:pathLst>
              <a:path w="3095128" h="2166590">
                <a:moveTo>
                  <a:pt x="0" y="0"/>
                </a:moveTo>
                <a:lnTo>
                  <a:pt x="3095129" y="0"/>
                </a:lnTo>
                <a:lnTo>
                  <a:pt x="3095129" y="2166590"/>
                </a:lnTo>
                <a:lnTo>
                  <a:pt x="0" y="21665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236537" y="658969"/>
            <a:ext cx="8035017" cy="90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0"/>
              </a:lnSpc>
              <a:spcBef>
                <a:spcPct val="0"/>
              </a:spcBef>
            </a:pPr>
            <a:r>
              <a:rPr lang="en-US" sz="6800">
                <a:solidFill>
                  <a:srgbClr val="FFFFFF"/>
                </a:solidFill>
                <a:latin typeface="Montserrat Extra-Bold"/>
              </a:rPr>
              <a:t>SESSION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04800"/>
            <a:ext cx="18288000" cy="9415460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AutoShape 3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538316" y="9110662"/>
            <a:ext cx="3754702" cy="1220278"/>
          </a:xfrm>
          <a:custGeom>
            <a:avLst/>
            <a:gdLst/>
            <a:ahLst/>
            <a:cxnLst/>
            <a:rect l="l" t="t" r="r" b="b"/>
            <a:pathLst>
              <a:path w="3754702" h="1220278">
                <a:moveTo>
                  <a:pt x="0" y="0"/>
                </a:moveTo>
                <a:lnTo>
                  <a:pt x="3754702" y="0"/>
                </a:lnTo>
                <a:lnTo>
                  <a:pt x="3754702" y="1220279"/>
                </a:lnTo>
                <a:lnTo>
                  <a:pt x="0" y="12202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97709" y="1499384"/>
            <a:ext cx="3166997" cy="316699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737373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05095" y="1306769"/>
            <a:ext cx="3552227" cy="355222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>
              <a:solidFill>
                <a:srgbClr val="737373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20591" y="1022266"/>
            <a:ext cx="4121234" cy="412123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>
              <a:solidFill>
                <a:srgbClr val="FFCE08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315548" y="1499384"/>
            <a:ext cx="3166997" cy="316699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737373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122933" y="1306769"/>
            <a:ext cx="3552227" cy="355222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>
              <a:solidFill>
                <a:srgbClr val="737373"/>
              </a:solidFill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838430" y="1022266"/>
            <a:ext cx="4121234" cy="412123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>
              <a:solidFill>
                <a:srgbClr val="FFCE08"/>
              </a:solidFill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483086" y="1505818"/>
            <a:ext cx="3166997" cy="316699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737373"/>
              </a:solidFill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290471" y="1313204"/>
            <a:ext cx="3552227" cy="355222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>
              <a:solidFill>
                <a:srgbClr val="737373"/>
              </a:solidFill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005968" y="1028700"/>
            <a:ext cx="4121234" cy="4121234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>
              <a:solidFill>
                <a:srgbClr val="FFCE08"/>
              </a:solidFill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4911178" y="2805483"/>
            <a:ext cx="1657898" cy="932568"/>
          </a:xfrm>
          <a:custGeom>
            <a:avLst/>
            <a:gdLst/>
            <a:ahLst/>
            <a:cxnLst/>
            <a:rect l="l" t="t" r="r" b="b"/>
            <a:pathLst>
              <a:path w="1657898" h="932568">
                <a:moveTo>
                  <a:pt x="0" y="0"/>
                </a:moveTo>
                <a:lnTo>
                  <a:pt x="1657899" y="0"/>
                </a:lnTo>
                <a:lnTo>
                  <a:pt x="1657899" y="932568"/>
                </a:lnTo>
                <a:lnTo>
                  <a:pt x="0" y="932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7051477" y="6049192"/>
            <a:ext cx="4045998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FFFFFF"/>
                </a:solidFill>
                <a:latin typeface="Aileron Regular Bold"/>
              </a:rPr>
              <a:t>USE SEVERAL RESOURCES 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936745" y="6011093"/>
            <a:ext cx="6259679" cy="2076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FFFFFF"/>
                </a:solidFill>
                <a:latin typeface="Aileron Regular Bold"/>
              </a:rPr>
              <a:t>INCLUDED PODCASTS, VIDEOS, GAMES &amp; QUESTIONS </a:t>
            </a:r>
          </a:p>
          <a:p>
            <a:pPr marL="647697" lvl="1" indent="-323848">
              <a:lnSpc>
                <a:spcPts val="4199"/>
              </a:lnSpc>
              <a:buFont typeface="Arial"/>
              <a:buChar char="•"/>
            </a:pPr>
            <a:r>
              <a:rPr lang="en-US" sz="2999" u="none" dirty="0">
                <a:solidFill>
                  <a:srgbClr val="FFFFFF"/>
                </a:solidFill>
                <a:latin typeface="Aileron Regular Bold"/>
              </a:rPr>
              <a:t>CREATED AN INTERACTIVE ENVIRONMENT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34613" y="2922574"/>
            <a:ext cx="289319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500">
                <a:solidFill>
                  <a:srgbClr val="FFFFFF"/>
                </a:solidFill>
                <a:latin typeface="Archivo Black Bold"/>
              </a:rPr>
              <a:t>ISSUE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051477" y="2932099"/>
            <a:ext cx="3770376" cy="339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7"/>
              </a:lnSpc>
            </a:pPr>
            <a:r>
              <a:rPr lang="en-US" sz="2497">
                <a:solidFill>
                  <a:srgbClr val="FFFFFF"/>
                </a:solidFill>
                <a:latin typeface="Archivo Black Bold"/>
              </a:rPr>
              <a:t>RECOMMENDATION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219015" y="2938533"/>
            <a:ext cx="3770376" cy="339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7"/>
              </a:lnSpc>
            </a:pPr>
            <a:r>
              <a:rPr lang="en-US" sz="2497">
                <a:solidFill>
                  <a:srgbClr val="FFFFFF"/>
                </a:solidFill>
                <a:latin typeface="Archivo Black Bold"/>
              </a:rPr>
              <a:t>IMPLEMENTATION</a:t>
            </a:r>
          </a:p>
        </p:txBody>
      </p:sp>
      <p:sp>
        <p:nvSpPr>
          <p:cNvPr id="38" name="Freeform 38"/>
          <p:cNvSpPr/>
          <p:nvPr/>
        </p:nvSpPr>
        <p:spPr>
          <a:xfrm>
            <a:off x="11153867" y="2805483"/>
            <a:ext cx="1657898" cy="932568"/>
          </a:xfrm>
          <a:custGeom>
            <a:avLst/>
            <a:gdLst/>
            <a:ahLst/>
            <a:cxnLst/>
            <a:rect l="l" t="t" r="r" b="b"/>
            <a:pathLst>
              <a:path w="1657898" h="932568">
                <a:moveTo>
                  <a:pt x="0" y="0"/>
                </a:moveTo>
                <a:lnTo>
                  <a:pt x="1657898" y="0"/>
                </a:lnTo>
                <a:lnTo>
                  <a:pt x="1657898" y="932568"/>
                </a:lnTo>
                <a:lnTo>
                  <a:pt x="0" y="932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595828" y="6049192"/>
            <a:ext cx="4045998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FFFFFF"/>
                </a:solidFill>
                <a:latin typeface="Aileron Regular Bold"/>
              </a:rPr>
              <a:t>CHALLENGING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9110660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AutoShape 3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538316" y="9110662"/>
            <a:ext cx="3754702" cy="1220278"/>
          </a:xfrm>
          <a:custGeom>
            <a:avLst/>
            <a:gdLst/>
            <a:ahLst/>
            <a:cxnLst/>
            <a:rect l="l" t="t" r="r" b="b"/>
            <a:pathLst>
              <a:path w="3754702" h="1220278">
                <a:moveTo>
                  <a:pt x="0" y="0"/>
                </a:moveTo>
                <a:lnTo>
                  <a:pt x="3754702" y="0"/>
                </a:lnTo>
                <a:lnTo>
                  <a:pt x="3754702" y="1220279"/>
                </a:lnTo>
                <a:lnTo>
                  <a:pt x="0" y="1220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90205" y="279091"/>
            <a:ext cx="8353795" cy="8288785"/>
          </a:xfrm>
          <a:custGeom>
            <a:avLst/>
            <a:gdLst/>
            <a:ahLst/>
            <a:cxnLst/>
            <a:rect l="l" t="t" r="r" b="b"/>
            <a:pathLst>
              <a:path w="8353795" h="8288785">
                <a:moveTo>
                  <a:pt x="0" y="0"/>
                </a:moveTo>
                <a:lnTo>
                  <a:pt x="8353795" y="0"/>
                </a:lnTo>
                <a:lnTo>
                  <a:pt x="8353795" y="8288785"/>
                </a:lnTo>
                <a:lnTo>
                  <a:pt x="0" y="82887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36098" y="0"/>
            <a:ext cx="6599909" cy="9096375"/>
          </a:xfrm>
          <a:custGeom>
            <a:avLst/>
            <a:gdLst/>
            <a:ahLst/>
            <a:cxnLst/>
            <a:rect l="l" t="t" r="r" b="b"/>
            <a:pathLst>
              <a:path w="6599909" h="9096375">
                <a:moveTo>
                  <a:pt x="0" y="0"/>
                </a:moveTo>
                <a:lnTo>
                  <a:pt x="6599910" y="0"/>
                </a:lnTo>
                <a:lnTo>
                  <a:pt x="6599910" y="9096375"/>
                </a:lnTo>
                <a:lnTo>
                  <a:pt x="0" y="9096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549" r="-82" b="-8669"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9096375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AutoShape 3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538316" y="9110662"/>
            <a:ext cx="3754702" cy="1220278"/>
          </a:xfrm>
          <a:custGeom>
            <a:avLst/>
            <a:gdLst/>
            <a:ahLst/>
            <a:cxnLst/>
            <a:rect l="l" t="t" r="r" b="b"/>
            <a:pathLst>
              <a:path w="3754702" h="1220278">
                <a:moveTo>
                  <a:pt x="0" y="0"/>
                </a:moveTo>
                <a:lnTo>
                  <a:pt x="3754702" y="0"/>
                </a:lnTo>
                <a:lnTo>
                  <a:pt x="3754702" y="1220279"/>
                </a:lnTo>
                <a:lnTo>
                  <a:pt x="0" y="1220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000997" y="4300304"/>
            <a:ext cx="9144000" cy="4796071"/>
          </a:xfrm>
          <a:custGeom>
            <a:avLst/>
            <a:gdLst/>
            <a:ahLst/>
            <a:cxnLst/>
            <a:rect l="l" t="t" r="r" b="b"/>
            <a:pathLst>
              <a:path w="9144000" h="4796071">
                <a:moveTo>
                  <a:pt x="0" y="0"/>
                </a:moveTo>
                <a:lnTo>
                  <a:pt x="9144000" y="0"/>
                </a:lnTo>
                <a:lnTo>
                  <a:pt x="9144000" y="4796071"/>
                </a:lnTo>
                <a:lnTo>
                  <a:pt x="0" y="4796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3540" y="0"/>
            <a:ext cx="9896948" cy="4878850"/>
          </a:xfrm>
          <a:custGeom>
            <a:avLst/>
            <a:gdLst/>
            <a:ahLst/>
            <a:cxnLst/>
            <a:rect l="l" t="t" r="r" b="b"/>
            <a:pathLst>
              <a:path w="9896948" h="4878850">
                <a:moveTo>
                  <a:pt x="0" y="0"/>
                </a:moveTo>
                <a:lnTo>
                  <a:pt x="9896947" y="0"/>
                </a:lnTo>
                <a:lnTo>
                  <a:pt x="9896947" y="4878850"/>
                </a:lnTo>
                <a:lnTo>
                  <a:pt x="0" y="48788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9096375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AutoShape 3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538316" y="9110662"/>
            <a:ext cx="3754702" cy="1220278"/>
          </a:xfrm>
          <a:custGeom>
            <a:avLst/>
            <a:gdLst/>
            <a:ahLst/>
            <a:cxnLst/>
            <a:rect l="l" t="t" r="r" b="b"/>
            <a:pathLst>
              <a:path w="3754702" h="1220278">
                <a:moveTo>
                  <a:pt x="0" y="0"/>
                </a:moveTo>
                <a:lnTo>
                  <a:pt x="3754702" y="0"/>
                </a:lnTo>
                <a:lnTo>
                  <a:pt x="3754702" y="1220279"/>
                </a:lnTo>
                <a:lnTo>
                  <a:pt x="0" y="12202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97709" y="1499384"/>
            <a:ext cx="3166997" cy="316699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737373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05095" y="1306769"/>
            <a:ext cx="3552227" cy="355222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>
              <a:solidFill>
                <a:srgbClr val="737373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20591" y="1022266"/>
            <a:ext cx="4121234" cy="412123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>
              <a:solidFill>
                <a:srgbClr val="FFCE08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315548" y="1499384"/>
            <a:ext cx="3166997" cy="316699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737373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122933" y="1306769"/>
            <a:ext cx="3552227" cy="355222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>
              <a:solidFill>
                <a:srgbClr val="737373"/>
              </a:solidFill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838430" y="1022266"/>
            <a:ext cx="4121234" cy="412123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>
              <a:solidFill>
                <a:srgbClr val="FFCE08"/>
              </a:solidFill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483086" y="1505818"/>
            <a:ext cx="3166997" cy="316699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737373"/>
              </a:solidFill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290471" y="1313204"/>
            <a:ext cx="3552227" cy="355222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>
              <a:solidFill>
                <a:srgbClr val="737373"/>
              </a:solidFill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005968" y="1028700"/>
            <a:ext cx="4121234" cy="4121234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>
              <a:solidFill>
                <a:srgbClr val="FFCE08"/>
              </a:solidFill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4911178" y="2805483"/>
            <a:ext cx="1657898" cy="932568"/>
          </a:xfrm>
          <a:custGeom>
            <a:avLst/>
            <a:gdLst/>
            <a:ahLst/>
            <a:cxnLst/>
            <a:rect l="l" t="t" r="r" b="b"/>
            <a:pathLst>
              <a:path w="1657898" h="932568">
                <a:moveTo>
                  <a:pt x="0" y="0"/>
                </a:moveTo>
                <a:lnTo>
                  <a:pt x="1657899" y="0"/>
                </a:lnTo>
                <a:lnTo>
                  <a:pt x="1657899" y="932568"/>
                </a:lnTo>
                <a:lnTo>
                  <a:pt x="0" y="932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7051477" y="6049192"/>
            <a:ext cx="4045998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FFFFFF"/>
                </a:solidFill>
                <a:latin typeface="Aileron Regular Bold"/>
              </a:rPr>
              <a:t>CREATE AN EVALUATION FORM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936745" y="6011093"/>
            <a:ext cx="6259679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FFFFFF"/>
                </a:solidFill>
                <a:latin typeface="Aileron Regular Bold"/>
              </a:rPr>
              <a:t>SENT IT TO ATTENDEES </a:t>
            </a:r>
          </a:p>
          <a:p>
            <a:pPr marL="647697" lvl="1" indent="-323848">
              <a:lnSpc>
                <a:spcPts val="4199"/>
              </a:lnSpc>
              <a:buFont typeface="Arial"/>
              <a:buChar char="•"/>
            </a:pPr>
            <a:r>
              <a:rPr lang="en-US" sz="2999" u="none" dirty="0">
                <a:solidFill>
                  <a:srgbClr val="FFFFFF"/>
                </a:solidFill>
                <a:latin typeface="Aileron Regular Bold"/>
              </a:rPr>
              <a:t>CONSIDERED FEEDBACK FOR NEXT ONBOARDING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34613" y="2922574"/>
            <a:ext cx="289319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500">
                <a:solidFill>
                  <a:srgbClr val="FFFFFF"/>
                </a:solidFill>
                <a:latin typeface="Archivo Black Bold"/>
              </a:rPr>
              <a:t>ISSUE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051477" y="2932099"/>
            <a:ext cx="3770376" cy="339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7"/>
              </a:lnSpc>
            </a:pPr>
            <a:r>
              <a:rPr lang="en-US" sz="2497">
                <a:solidFill>
                  <a:srgbClr val="FFFFFF"/>
                </a:solidFill>
                <a:latin typeface="Archivo Black Bold"/>
              </a:rPr>
              <a:t>RECOMMENDATION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219015" y="2938533"/>
            <a:ext cx="3770376" cy="339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7"/>
              </a:lnSpc>
            </a:pPr>
            <a:r>
              <a:rPr lang="en-US" sz="2497">
                <a:solidFill>
                  <a:srgbClr val="FFFFFF"/>
                </a:solidFill>
                <a:latin typeface="Archivo Black Bold"/>
              </a:rPr>
              <a:t>IMPLEMENTATION</a:t>
            </a:r>
          </a:p>
        </p:txBody>
      </p:sp>
      <p:sp>
        <p:nvSpPr>
          <p:cNvPr id="38" name="Freeform 38"/>
          <p:cNvSpPr/>
          <p:nvPr/>
        </p:nvSpPr>
        <p:spPr>
          <a:xfrm>
            <a:off x="11153867" y="2805483"/>
            <a:ext cx="1657898" cy="932568"/>
          </a:xfrm>
          <a:custGeom>
            <a:avLst/>
            <a:gdLst/>
            <a:ahLst/>
            <a:cxnLst/>
            <a:rect l="l" t="t" r="r" b="b"/>
            <a:pathLst>
              <a:path w="1657898" h="932568">
                <a:moveTo>
                  <a:pt x="0" y="0"/>
                </a:moveTo>
                <a:lnTo>
                  <a:pt x="1657898" y="0"/>
                </a:lnTo>
                <a:lnTo>
                  <a:pt x="1657898" y="932568"/>
                </a:lnTo>
                <a:lnTo>
                  <a:pt x="0" y="932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520591" y="6011093"/>
            <a:ext cx="4999375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Canva Sans Bold"/>
              </a:rPr>
              <a:t>THE PERCEPTION OF THE ONBOARDING PROCESS WAS UNKNOWN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9096375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AutoShape 3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538316" y="9110662"/>
            <a:ext cx="3754702" cy="1220278"/>
          </a:xfrm>
          <a:custGeom>
            <a:avLst/>
            <a:gdLst/>
            <a:ahLst/>
            <a:cxnLst/>
            <a:rect l="l" t="t" r="r" b="b"/>
            <a:pathLst>
              <a:path w="3754702" h="1220278">
                <a:moveTo>
                  <a:pt x="0" y="0"/>
                </a:moveTo>
                <a:lnTo>
                  <a:pt x="3754702" y="0"/>
                </a:lnTo>
                <a:lnTo>
                  <a:pt x="3754702" y="1220279"/>
                </a:lnTo>
                <a:lnTo>
                  <a:pt x="0" y="1220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139" y="189658"/>
            <a:ext cx="10448609" cy="5446841"/>
          </a:xfrm>
          <a:custGeom>
            <a:avLst/>
            <a:gdLst/>
            <a:ahLst/>
            <a:cxnLst/>
            <a:rect l="l" t="t" r="r" b="b"/>
            <a:pathLst>
              <a:path w="10448609" h="5446841">
                <a:moveTo>
                  <a:pt x="0" y="0"/>
                </a:moveTo>
                <a:lnTo>
                  <a:pt x="10448609" y="0"/>
                </a:lnTo>
                <a:lnTo>
                  <a:pt x="10448609" y="5446841"/>
                </a:lnTo>
                <a:lnTo>
                  <a:pt x="0" y="54468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314329" y="1207002"/>
            <a:ext cx="7586306" cy="7903661"/>
          </a:xfrm>
          <a:custGeom>
            <a:avLst/>
            <a:gdLst/>
            <a:ahLst/>
            <a:cxnLst/>
            <a:rect l="l" t="t" r="r" b="b"/>
            <a:pathLst>
              <a:path w="7586306" h="7903661">
                <a:moveTo>
                  <a:pt x="0" y="0"/>
                </a:moveTo>
                <a:lnTo>
                  <a:pt x="7586306" y="0"/>
                </a:lnTo>
                <a:lnTo>
                  <a:pt x="7586306" y="7903660"/>
                </a:lnTo>
                <a:lnTo>
                  <a:pt x="0" y="79036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85032" y="0"/>
            <a:ext cx="943597" cy="10287000"/>
            <a:chOff x="0" y="0"/>
            <a:chExt cx="1378431" cy="15027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8431" cy="15027520"/>
            </a:xfrm>
            <a:custGeom>
              <a:avLst/>
              <a:gdLst/>
              <a:ahLst/>
              <a:cxnLst/>
              <a:rect l="l" t="t" r="r" b="b"/>
              <a:pathLst>
                <a:path w="1378431" h="15027520">
                  <a:moveTo>
                    <a:pt x="0" y="0"/>
                  </a:moveTo>
                  <a:lnTo>
                    <a:pt x="1378431" y="0"/>
                  </a:lnTo>
                  <a:lnTo>
                    <a:pt x="1378431" y="15027520"/>
                  </a:lnTo>
                  <a:lnTo>
                    <a:pt x="0" y="15027520"/>
                  </a:lnTo>
                  <a:close/>
                </a:path>
              </a:pathLst>
            </a:custGeom>
            <a:solidFill>
              <a:srgbClr val="19598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7085032" cy="10287000"/>
            <a:chOff x="0" y="0"/>
            <a:chExt cx="9446709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1844" b="1844"/>
            <a:stretch>
              <a:fillRect/>
            </a:stretch>
          </p:blipFill>
          <p:spPr>
            <a:xfrm>
              <a:off x="0" y="0"/>
              <a:ext cx="9446709" cy="137160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7157702" y="2806902"/>
            <a:ext cx="798256" cy="79825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D011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157702" y="4628515"/>
            <a:ext cx="798256" cy="79825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D011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157702" y="6445946"/>
            <a:ext cx="798256" cy="79825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D011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>
            <a:off x="11362086" y="1437541"/>
            <a:ext cx="3119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/>
          <p:nvPr/>
        </p:nvGrpSpPr>
        <p:grpSpPr>
          <a:xfrm>
            <a:off x="7157702" y="8263376"/>
            <a:ext cx="798256" cy="79825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D011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879890" y="9247859"/>
            <a:ext cx="3325252" cy="1039141"/>
          </a:xfrm>
          <a:custGeom>
            <a:avLst/>
            <a:gdLst/>
            <a:ahLst/>
            <a:cxnLst/>
            <a:rect l="l" t="t" r="r" b="b"/>
            <a:pathLst>
              <a:path w="3325252" h="1039141">
                <a:moveTo>
                  <a:pt x="0" y="0"/>
                </a:moveTo>
                <a:lnTo>
                  <a:pt x="3325252" y="0"/>
                </a:lnTo>
                <a:lnTo>
                  <a:pt x="3325252" y="1039141"/>
                </a:lnTo>
                <a:lnTo>
                  <a:pt x="0" y="10391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1049000" y="305379"/>
            <a:ext cx="9074919" cy="107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8000" dirty="0">
                <a:solidFill>
                  <a:srgbClr val="02A1DD"/>
                </a:solidFill>
                <a:latin typeface="Archivo Black Bold"/>
              </a:rPr>
              <a:t>SUITABLE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184381" y="2243718"/>
            <a:ext cx="9633916" cy="457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99"/>
              </a:lnSpc>
            </a:pPr>
            <a:r>
              <a:rPr lang="en-US" sz="3399">
                <a:solidFill>
                  <a:srgbClr val="000000"/>
                </a:solidFill>
                <a:latin typeface="Archivo Black Bold"/>
              </a:rPr>
              <a:t>RESOURCES, PEOPLE &amp; CAPABILITIES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171503" y="4262382"/>
            <a:ext cx="10048586" cy="45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99"/>
              </a:lnSpc>
            </a:pPr>
            <a:r>
              <a:rPr lang="en-US" sz="3399">
                <a:solidFill>
                  <a:srgbClr val="000000"/>
                </a:solidFill>
                <a:latin typeface="Archivo Black Bold"/>
              </a:rPr>
              <a:t>LEARNING PROCESS IS MORE EFFECTIVE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171503" y="6261998"/>
            <a:ext cx="7624363" cy="457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99"/>
              </a:lnSpc>
            </a:pPr>
            <a:r>
              <a:rPr lang="en-US" sz="3399">
                <a:solidFill>
                  <a:srgbClr val="000000"/>
                </a:solidFill>
                <a:latin typeface="Archivo Black Bold"/>
              </a:rPr>
              <a:t>BLENDED LEARNING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231591" y="3045537"/>
            <a:ext cx="650477" cy="368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8"/>
              </a:lnSpc>
            </a:pPr>
            <a:r>
              <a:rPr lang="en-US" sz="2748">
                <a:solidFill>
                  <a:srgbClr val="FFFFFF"/>
                </a:solidFill>
                <a:latin typeface="Archivo Black Bold"/>
              </a:rPr>
              <a:t>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231591" y="4867150"/>
            <a:ext cx="650477" cy="368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8"/>
              </a:lnSpc>
            </a:pPr>
            <a:r>
              <a:rPr lang="en-US" sz="2748">
                <a:solidFill>
                  <a:srgbClr val="FFFFFF"/>
                </a:solidFill>
                <a:latin typeface="Archivo Black Bold"/>
              </a:rPr>
              <a:t>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231591" y="6684581"/>
            <a:ext cx="650477" cy="368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8"/>
              </a:lnSpc>
            </a:pPr>
            <a:r>
              <a:rPr lang="en-US" sz="2748">
                <a:solidFill>
                  <a:srgbClr val="FFFFFF"/>
                </a:solidFill>
                <a:latin typeface="Archivo Black Bold"/>
              </a:rPr>
              <a:t>3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171503" y="2815852"/>
            <a:ext cx="9715286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9"/>
              </a:lnSpc>
              <a:spcBef>
                <a:spcPct val="0"/>
              </a:spcBef>
            </a:pPr>
            <a:r>
              <a:rPr lang="en-US" sz="2299" u="none">
                <a:solidFill>
                  <a:srgbClr val="000000"/>
                </a:solidFill>
                <a:latin typeface="Aileron Regular"/>
              </a:rPr>
              <a:t>Air France KLM Martinair Cargo has all the resources, people and capabilities needed to provide a structured engaging onboarding.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171503" y="4834517"/>
            <a:ext cx="9715286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19"/>
              </a:lnSpc>
              <a:spcBef>
                <a:spcPct val="0"/>
              </a:spcBef>
            </a:pPr>
            <a:r>
              <a:rPr lang="en-US" sz="2299" u="none">
                <a:solidFill>
                  <a:srgbClr val="000000"/>
                </a:solidFill>
                <a:latin typeface="Aileron Regular"/>
              </a:rPr>
              <a:t>An engaging training program captures the attention and interest of sales managers and inside sales, making the learning process more effective.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171503" y="6797449"/>
            <a:ext cx="9715286" cy="1189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19"/>
              </a:lnSpc>
              <a:spcBef>
                <a:spcPct val="0"/>
              </a:spcBef>
            </a:pPr>
            <a:r>
              <a:rPr lang="en-US" sz="2299" u="none">
                <a:solidFill>
                  <a:srgbClr val="000000"/>
                </a:solidFill>
                <a:latin typeface="Aileron Regular"/>
              </a:rPr>
              <a:t>Based on research, blended learning is the most effective teaching method. In addition, it is the most preferred option for sales managers and inside sales.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231591" y="8502012"/>
            <a:ext cx="650477" cy="368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8"/>
              </a:lnSpc>
            </a:pPr>
            <a:r>
              <a:rPr lang="en-US" sz="2748" dirty="0">
                <a:solidFill>
                  <a:srgbClr val="FFFFFF"/>
                </a:solidFill>
                <a:latin typeface="Archivo Black Bold"/>
              </a:rPr>
              <a:t>4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171503" y="8822997"/>
            <a:ext cx="9715286" cy="1189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19"/>
              </a:lnSpc>
              <a:spcBef>
                <a:spcPct val="0"/>
              </a:spcBef>
            </a:pPr>
            <a:r>
              <a:rPr lang="en-US" sz="2299" u="none">
                <a:solidFill>
                  <a:srgbClr val="000000"/>
                </a:solidFill>
                <a:latin typeface="Aileron Regular"/>
              </a:rPr>
              <a:t>Attendees can better understand how to use the skills and knowledge acquired by actively participating in discussions and applying what learned on Salesforce.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184381" y="8254045"/>
            <a:ext cx="7624363" cy="457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99"/>
              </a:lnSpc>
            </a:pPr>
            <a:r>
              <a:rPr lang="en-US" sz="3399">
                <a:solidFill>
                  <a:srgbClr val="000000"/>
                </a:solidFill>
                <a:latin typeface="Archivo Black Bold"/>
              </a:rPr>
              <a:t>BETTER UNDERSTANDING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35280"/>
            <a:ext cx="18288000" cy="9431655"/>
          </a:xfrm>
          <a:prstGeom prst="rect">
            <a:avLst/>
          </a:prstGeom>
          <a:solidFill>
            <a:srgbClr val="19598D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3" name="AutoShape 3"/>
          <p:cNvSpPr/>
          <p:nvPr/>
        </p:nvSpPr>
        <p:spPr>
          <a:xfrm>
            <a:off x="1200150" y="4185866"/>
            <a:ext cx="4252342" cy="4231220"/>
          </a:xfrm>
          <a:prstGeom prst="rect">
            <a:avLst/>
          </a:prstGeom>
          <a:solidFill>
            <a:srgbClr val="000000">
              <a:alpha val="33725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1028700" y="4023941"/>
            <a:ext cx="4097792" cy="422027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Freeform 5"/>
          <p:cNvSpPr/>
          <p:nvPr/>
        </p:nvSpPr>
        <p:spPr>
          <a:xfrm>
            <a:off x="16377677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028700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 rot="23662">
            <a:off x="13861144" y="1014412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-10776337">
            <a:off x="2313529" y="1014413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7538316" y="9066722"/>
            <a:ext cx="3754702" cy="1220278"/>
          </a:xfrm>
          <a:custGeom>
            <a:avLst/>
            <a:gdLst/>
            <a:ahLst/>
            <a:cxnLst/>
            <a:rect l="l" t="t" r="r" b="b"/>
            <a:pathLst>
              <a:path w="3754702" h="1220278">
                <a:moveTo>
                  <a:pt x="0" y="0"/>
                </a:moveTo>
                <a:lnTo>
                  <a:pt x="3754702" y="0"/>
                </a:lnTo>
                <a:lnTo>
                  <a:pt x="3754702" y="1220278"/>
                </a:lnTo>
                <a:lnTo>
                  <a:pt x="0" y="122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852014" y="5295000"/>
            <a:ext cx="2583972" cy="1453484"/>
          </a:xfrm>
          <a:custGeom>
            <a:avLst/>
            <a:gdLst/>
            <a:ahLst/>
            <a:cxnLst/>
            <a:rect l="l" t="t" r="r" b="b"/>
            <a:pathLst>
              <a:path w="2583972" h="1453484">
                <a:moveTo>
                  <a:pt x="0" y="0"/>
                </a:moveTo>
                <a:lnTo>
                  <a:pt x="2583972" y="0"/>
                </a:lnTo>
                <a:lnTo>
                  <a:pt x="2583972" y="1453484"/>
                </a:lnTo>
                <a:lnTo>
                  <a:pt x="0" y="1453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126492" y="553244"/>
            <a:ext cx="8035017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Montserrat Extra-Bold"/>
              </a:rPr>
              <a:t>GOAL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4708504"/>
            <a:ext cx="4097792" cy="2784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19598D"/>
                </a:solidFill>
                <a:latin typeface="Montserrat Semi-Bold Bold"/>
              </a:rPr>
              <a:t>ONBOARDING SALE EXCELLENCE PROGRAM </a:t>
            </a:r>
          </a:p>
        </p:txBody>
      </p:sp>
      <p:sp>
        <p:nvSpPr>
          <p:cNvPr id="14" name="AutoShape 14"/>
          <p:cNvSpPr/>
          <p:nvPr/>
        </p:nvSpPr>
        <p:spPr>
          <a:xfrm>
            <a:off x="12309774" y="4185866"/>
            <a:ext cx="4252342" cy="4231220"/>
          </a:xfrm>
          <a:prstGeom prst="rect">
            <a:avLst/>
          </a:prstGeom>
          <a:solidFill>
            <a:srgbClr val="000000">
              <a:alpha val="33725"/>
            </a:srgbClr>
          </a:solidFill>
        </p:spPr>
      </p:sp>
      <p:sp>
        <p:nvSpPr>
          <p:cNvPr id="15" name="AutoShape 15"/>
          <p:cNvSpPr/>
          <p:nvPr/>
        </p:nvSpPr>
        <p:spPr>
          <a:xfrm>
            <a:off x="12138324" y="4023941"/>
            <a:ext cx="4097792" cy="422027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6" name="TextBox 16"/>
          <p:cNvSpPr txBox="1"/>
          <p:nvPr/>
        </p:nvSpPr>
        <p:spPr>
          <a:xfrm>
            <a:off x="12525544" y="5765779"/>
            <a:ext cx="3710571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19598D"/>
                </a:solidFill>
                <a:latin typeface="Montserrat Semi-Bold Bold"/>
              </a:rPr>
              <a:t>OPTIMISE IT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85032" y="0"/>
            <a:ext cx="943597" cy="10287000"/>
            <a:chOff x="0" y="0"/>
            <a:chExt cx="1378431" cy="15027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8431" cy="15027520"/>
            </a:xfrm>
            <a:custGeom>
              <a:avLst/>
              <a:gdLst/>
              <a:ahLst/>
              <a:cxnLst/>
              <a:rect l="l" t="t" r="r" b="b"/>
              <a:pathLst>
                <a:path w="1378431" h="15027520">
                  <a:moveTo>
                    <a:pt x="0" y="0"/>
                  </a:moveTo>
                  <a:lnTo>
                    <a:pt x="1378431" y="0"/>
                  </a:lnTo>
                  <a:lnTo>
                    <a:pt x="1378431" y="15027520"/>
                  </a:lnTo>
                  <a:lnTo>
                    <a:pt x="0" y="15027520"/>
                  </a:lnTo>
                  <a:close/>
                </a:path>
              </a:pathLst>
            </a:custGeom>
            <a:solidFill>
              <a:srgbClr val="19598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8028628" cy="10287000"/>
            <a:chOff x="0" y="0"/>
            <a:chExt cx="10704838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7290" b="7290"/>
            <a:stretch>
              <a:fillRect/>
            </a:stretch>
          </p:blipFill>
          <p:spPr>
            <a:xfrm>
              <a:off x="0" y="0"/>
              <a:ext cx="10704838" cy="13716000"/>
            </a:xfrm>
            <a:prstGeom prst="rect">
              <a:avLst/>
            </a:prstGeom>
          </p:spPr>
        </p:pic>
      </p:grpSp>
      <p:sp>
        <p:nvSpPr>
          <p:cNvPr id="7" name="AutoShape 7"/>
          <p:cNvSpPr/>
          <p:nvPr/>
        </p:nvSpPr>
        <p:spPr>
          <a:xfrm>
            <a:off x="11362086" y="1437541"/>
            <a:ext cx="3119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8264125" y="1796677"/>
            <a:ext cx="9715286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9"/>
              </a:lnSpc>
              <a:spcBef>
                <a:spcPct val="0"/>
              </a:spcBef>
            </a:pPr>
            <a:r>
              <a:rPr lang="en-US" sz="2299" dirty="0">
                <a:solidFill>
                  <a:srgbClr val="000000"/>
                </a:solidFill>
                <a:latin typeface="Aileron Regular"/>
              </a:rPr>
              <a:t>It addresses the areas that needed improvement, taking into account the feedback received from sales managers and inside sales.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439400" y="358040"/>
            <a:ext cx="9074919" cy="107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8000" dirty="0">
                <a:solidFill>
                  <a:srgbClr val="ED011F"/>
                </a:solidFill>
                <a:latin typeface="Archivo Black Bold"/>
              </a:rPr>
              <a:t>ACCEPTABLE</a:t>
            </a:r>
          </a:p>
        </p:txBody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8771146" y="3360591"/>
          <a:ext cx="8036721" cy="6204761"/>
        </p:xfrm>
        <a:graphic>
          <a:graphicData uri="http://schemas.openxmlformats.org/drawingml/2006/table">
            <a:tbl>
              <a:tblPr/>
              <a:tblGrid>
                <a:gridCol w="2875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1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5457"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99" dirty="0">
                          <a:solidFill>
                            <a:srgbClr val="000000"/>
                          </a:solidFill>
                          <a:latin typeface="Montserrat Extra-Bold Bold"/>
                        </a:rPr>
                        <a:t>PROBLEM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Montserrat Extra-Bold"/>
                        </a:rPr>
                        <a:t>SOLUTION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2326"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Montserrat"/>
                        </a:rPr>
                        <a:t>Theoretical + outdated material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Montserrat"/>
                        </a:rPr>
                        <a:t>The theory has been reduced and provided using several tools (games, podcasts, videos..)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2326"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Montserrat"/>
                        </a:rPr>
                        <a:t>Not engaging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Montserrat"/>
                        </a:rPr>
                        <a:t>Live sessions are interactive and allow discussions between attendees and subject expert/facilitator.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2326"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Montserrat"/>
                        </a:rPr>
                        <a:t>The reason why this program should be taught was missing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Montserrat"/>
                        </a:rPr>
                        <a:t>The first module (both e-learning and live session) is dedicated to the "why" of Sales Excellence.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2326"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99">
                          <a:solidFill>
                            <a:srgbClr val="262B2E"/>
                          </a:solidFill>
                          <a:latin typeface="Montserrat"/>
                        </a:rPr>
                        <a:t>No track of who needs to receive the onboarding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499" dirty="0">
                          <a:solidFill>
                            <a:srgbClr val="262B2E"/>
                          </a:solidFill>
                          <a:latin typeface="Montserrat"/>
                        </a:rPr>
                        <a:t>Creation of a form that new sales managers and inside sales should fill in to sign up for the onboarding.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Freeform 11"/>
          <p:cNvSpPr/>
          <p:nvPr/>
        </p:nvSpPr>
        <p:spPr>
          <a:xfrm>
            <a:off x="2351688" y="9247859"/>
            <a:ext cx="3325252" cy="1039141"/>
          </a:xfrm>
          <a:custGeom>
            <a:avLst/>
            <a:gdLst/>
            <a:ahLst/>
            <a:cxnLst/>
            <a:rect l="l" t="t" r="r" b="b"/>
            <a:pathLst>
              <a:path w="3325252" h="1039141">
                <a:moveTo>
                  <a:pt x="0" y="0"/>
                </a:moveTo>
                <a:lnTo>
                  <a:pt x="3325252" y="0"/>
                </a:lnTo>
                <a:lnTo>
                  <a:pt x="3325252" y="1039141"/>
                </a:lnTo>
                <a:lnTo>
                  <a:pt x="0" y="10391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85032" y="0"/>
            <a:ext cx="943597" cy="10287000"/>
            <a:chOff x="0" y="0"/>
            <a:chExt cx="1378431" cy="15027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8431" cy="15027520"/>
            </a:xfrm>
            <a:custGeom>
              <a:avLst/>
              <a:gdLst/>
              <a:ahLst/>
              <a:cxnLst/>
              <a:rect l="l" t="t" r="r" b="b"/>
              <a:pathLst>
                <a:path w="1378431" h="15027520">
                  <a:moveTo>
                    <a:pt x="0" y="0"/>
                  </a:moveTo>
                  <a:lnTo>
                    <a:pt x="1378431" y="0"/>
                  </a:lnTo>
                  <a:lnTo>
                    <a:pt x="1378431" y="15027520"/>
                  </a:lnTo>
                  <a:lnTo>
                    <a:pt x="0" y="15027520"/>
                  </a:lnTo>
                  <a:close/>
                </a:path>
              </a:pathLst>
            </a:custGeom>
            <a:solidFill>
              <a:srgbClr val="19598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8028628" cy="10287000"/>
            <a:chOff x="0" y="0"/>
            <a:chExt cx="10704838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t="7290" b="7290"/>
            <a:stretch>
              <a:fillRect/>
            </a:stretch>
          </p:blipFill>
          <p:spPr>
            <a:xfrm>
              <a:off x="0" y="0"/>
              <a:ext cx="10704838" cy="13716000"/>
            </a:xfrm>
            <a:prstGeom prst="rect">
              <a:avLst/>
            </a:prstGeom>
          </p:spPr>
        </p:pic>
      </p:grpSp>
      <p:sp>
        <p:nvSpPr>
          <p:cNvPr id="7" name="AutoShape 7"/>
          <p:cNvSpPr/>
          <p:nvPr/>
        </p:nvSpPr>
        <p:spPr>
          <a:xfrm>
            <a:off x="11362086" y="1437541"/>
            <a:ext cx="3119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4533298" y="9066722"/>
            <a:ext cx="3754702" cy="1220278"/>
          </a:xfrm>
          <a:custGeom>
            <a:avLst/>
            <a:gdLst/>
            <a:ahLst/>
            <a:cxnLst/>
            <a:rect l="l" t="t" r="r" b="b"/>
            <a:pathLst>
              <a:path w="3754702" h="1220278">
                <a:moveTo>
                  <a:pt x="0" y="0"/>
                </a:moveTo>
                <a:lnTo>
                  <a:pt x="3754702" y="0"/>
                </a:lnTo>
                <a:lnTo>
                  <a:pt x="3754702" y="1220278"/>
                </a:lnTo>
                <a:lnTo>
                  <a:pt x="0" y="122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125200" y="358040"/>
            <a:ext cx="9074919" cy="107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8000" dirty="0">
                <a:solidFill>
                  <a:srgbClr val="02A1DD"/>
                </a:solidFill>
                <a:latin typeface="Archivo Black Bold"/>
              </a:rPr>
              <a:t>FEASIBLE</a:t>
            </a:r>
          </a:p>
        </p:txBody>
      </p:sp>
      <p:sp>
        <p:nvSpPr>
          <p:cNvPr id="10" name="Freeform 10"/>
          <p:cNvSpPr/>
          <p:nvPr/>
        </p:nvSpPr>
        <p:spPr>
          <a:xfrm>
            <a:off x="9462977" y="2262735"/>
            <a:ext cx="7686716" cy="5988318"/>
          </a:xfrm>
          <a:custGeom>
            <a:avLst/>
            <a:gdLst/>
            <a:ahLst/>
            <a:cxnLst/>
            <a:rect l="l" t="t" r="r" b="b"/>
            <a:pathLst>
              <a:path w="7686716" h="5988318">
                <a:moveTo>
                  <a:pt x="0" y="0"/>
                </a:moveTo>
                <a:lnTo>
                  <a:pt x="7686716" y="0"/>
                </a:lnTo>
                <a:lnTo>
                  <a:pt x="7686716" y="5988318"/>
                </a:lnTo>
                <a:lnTo>
                  <a:pt x="0" y="59883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85032" y="0"/>
            <a:ext cx="943597" cy="10287000"/>
            <a:chOff x="0" y="0"/>
            <a:chExt cx="1378431" cy="15027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8431" cy="15027520"/>
            </a:xfrm>
            <a:custGeom>
              <a:avLst/>
              <a:gdLst/>
              <a:ahLst/>
              <a:cxnLst/>
              <a:rect l="l" t="t" r="r" b="b"/>
              <a:pathLst>
                <a:path w="1378431" h="15027520">
                  <a:moveTo>
                    <a:pt x="0" y="0"/>
                  </a:moveTo>
                  <a:lnTo>
                    <a:pt x="1378431" y="0"/>
                  </a:lnTo>
                  <a:lnTo>
                    <a:pt x="1378431" y="15027520"/>
                  </a:lnTo>
                  <a:lnTo>
                    <a:pt x="0" y="15027520"/>
                  </a:lnTo>
                  <a:close/>
                </a:path>
              </a:pathLst>
            </a:custGeom>
            <a:solidFill>
              <a:srgbClr val="19598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8028628" cy="10287000"/>
            <a:chOff x="0" y="0"/>
            <a:chExt cx="10704838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t="7290" b="7290"/>
            <a:stretch>
              <a:fillRect/>
            </a:stretch>
          </p:blipFill>
          <p:spPr>
            <a:xfrm>
              <a:off x="0" y="0"/>
              <a:ext cx="10704838" cy="13716000"/>
            </a:xfrm>
            <a:prstGeom prst="rect">
              <a:avLst/>
            </a:prstGeom>
          </p:spPr>
        </p:pic>
      </p:grpSp>
      <p:sp>
        <p:nvSpPr>
          <p:cNvPr id="7" name="AutoShape 7"/>
          <p:cNvSpPr/>
          <p:nvPr/>
        </p:nvSpPr>
        <p:spPr>
          <a:xfrm>
            <a:off x="11362086" y="1437541"/>
            <a:ext cx="3119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4533298" y="9066722"/>
            <a:ext cx="3754702" cy="1220278"/>
          </a:xfrm>
          <a:custGeom>
            <a:avLst/>
            <a:gdLst/>
            <a:ahLst/>
            <a:cxnLst/>
            <a:rect l="l" t="t" r="r" b="b"/>
            <a:pathLst>
              <a:path w="3754702" h="1220278">
                <a:moveTo>
                  <a:pt x="0" y="0"/>
                </a:moveTo>
                <a:lnTo>
                  <a:pt x="3754702" y="0"/>
                </a:lnTo>
                <a:lnTo>
                  <a:pt x="3754702" y="1220278"/>
                </a:lnTo>
                <a:lnTo>
                  <a:pt x="0" y="122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178088" y="346940"/>
            <a:ext cx="9074919" cy="107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8000" dirty="0">
                <a:solidFill>
                  <a:srgbClr val="02A1DD"/>
                </a:solidFill>
                <a:latin typeface="Archivo Black Bold"/>
              </a:rPr>
              <a:t>FEASIBLE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60482" y="4572379"/>
            <a:ext cx="5840913" cy="483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0"/>
              </a:lnSpc>
            </a:pPr>
            <a:r>
              <a:rPr lang="en-US" sz="4140">
                <a:solidFill>
                  <a:srgbClr val="000000"/>
                </a:solidFill>
                <a:latin typeface="Montserrat Extra-Bold"/>
              </a:rPr>
              <a:t>ROI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991600" y="5351139"/>
            <a:ext cx="8934345" cy="391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099" dirty="0">
                <a:solidFill>
                  <a:srgbClr val="000000"/>
                </a:solidFill>
                <a:latin typeface="Quicksand Bold"/>
              </a:rPr>
              <a:t>ROI (%) = ((Monetary benefit – Training Cost)/Training Cost) x 100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60482" y="6101608"/>
            <a:ext cx="6418422" cy="98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Quicksand"/>
              </a:rPr>
              <a:t>Training cost/year=                                          81.754,00 €</a:t>
            </a:r>
          </a:p>
          <a:p>
            <a:pPr>
              <a:lnSpc>
                <a:spcPts val="2660"/>
              </a:lnSpc>
            </a:pPr>
            <a:endParaRPr lang="en-US" sz="1900">
              <a:solidFill>
                <a:srgbClr val="000000"/>
              </a:solidFill>
              <a:latin typeface="Quicksand"/>
            </a:endParaRPr>
          </a:p>
          <a:p>
            <a:pPr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Quicksand"/>
              </a:rPr>
              <a:t>Monetary benefit: 81.754*2,898=                  236.923,092 €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1104690" y="7136751"/>
            <a:ext cx="4615084" cy="2067216"/>
            <a:chOff x="0" y="0"/>
            <a:chExt cx="6153446" cy="2756288"/>
          </a:xfrm>
        </p:grpSpPr>
        <p:sp>
          <p:nvSpPr>
            <p:cNvPr id="14" name="TextBox 14"/>
            <p:cNvSpPr txBox="1"/>
            <p:nvPr/>
          </p:nvSpPr>
          <p:spPr>
            <a:xfrm>
              <a:off x="0" y="731908"/>
              <a:ext cx="6100581" cy="14190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77"/>
                </a:lnSpc>
              </a:pPr>
              <a:r>
                <a:rPr lang="en-US" sz="7173" dirty="0">
                  <a:solidFill>
                    <a:srgbClr val="000000"/>
                  </a:solidFill>
                  <a:latin typeface="Oswald Bold"/>
                </a:rPr>
                <a:t>189,8%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2207309"/>
              <a:ext cx="6127013" cy="5489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0"/>
                </a:lnSpc>
              </a:pPr>
              <a:endParaRPr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6153446" cy="412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77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4932037" y="5245729"/>
            <a:ext cx="5987816" cy="191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"/>
              </a:lnSpc>
            </a:pPr>
            <a:r>
              <a:rPr lang="en-US" sz="1099">
                <a:solidFill>
                  <a:srgbClr val="000000"/>
                </a:solidFill>
                <a:latin typeface="Quicksand"/>
              </a:rPr>
              <a:t>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124215" y="9880242"/>
            <a:ext cx="7595559" cy="245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" lvl="1" algn="just">
              <a:lnSpc>
                <a:spcPts val="979"/>
              </a:lnSpc>
            </a:pPr>
            <a:r>
              <a:rPr lang="en-US" sz="699" dirty="0">
                <a:solidFill>
                  <a:srgbClr val="000000"/>
                </a:solidFill>
                <a:latin typeface="Quicksand"/>
              </a:rPr>
              <a:t>1. https://www2.deloitte.com/content/dam/Deloitte/global/Documents/About-Deloitte/about-deloitte-global-report-full-version-2020.pdf</a:t>
            </a:r>
          </a:p>
          <a:p>
            <a:pPr algn="just">
              <a:lnSpc>
                <a:spcPts val="979"/>
              </a:lnSpc>
            </a:pPr>
            <a:r>
              <a:rPr lang="en-US" sz="699" dirty="0">
                <a:solidFill>
                  <a:srgbClr val="000000"/>
                </a:solidFill>
                <a:latin typeface="Quicksand"/>
              </a:rPr>
              <a:t>   2. https://www.linkedin.com/pulse/calculating-roi-employee-training-development-philip-seely/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0441942" y="2000016"/>
            <a:ext cx="1894041" cy="1894041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6DEE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3825733" y="2081047"/>
            <a:ext cx="1894041" cy="1894041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6DEEF"/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12218539" y="3423839"/>
            <a:ext cx="1724639" cy="487210"/>
          </a:xfrm>
          <a:custGeom>
            <a:avLst/>
            <a:gdLst/>
            <a:ahLst/>
            <a:cxnLst/>
            <a:rect l="l" t="t" r="r" b="b"/>
            <a:pathLst>
              <a:path w="1724639" h="487210">
                <a:moveTo>
                  <a:pt x="0" y="0"/>
                </a:moveTo>
                <a:lnTo>
                  <a:pt x="1724638" y="0"/>
                </a:lnTo>
                <a:lnTo>
                  <a:pt x="1724638" y="487210"/>
                </a:lnTo>
                <a:lnTo>
                  <a:pt x="0" y="4872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0800000">
            <a:off x="12335983" y="1901481"/>
            <a:ext cx="1724639" cy="487210"/>
          </a:xfrm>
          <a:custGeom>
            <a:avLst/>
            <a:gdLst/>
            <a:ahLst/>
            <a:cxnLst/>
            <a:rect l="l" t="t" r="r" b="b"/>
            <a:pathLst>
              <a:path w="1724639" h="487210">
                <a:moveTo>
                  <a:pt x="0" y="0"/>
                </a:moveTo>
                <a:lnTo>
                  <a:pt x="1724639" y="0"/>
                </a:lnTo>
                <a:lnTo>
                  <a:pt x="1724639" y="487211"/>
                </a:lnTo>
                <a:lnTo>
                  <a:pt x="0" y="487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0441942" y="2259524"/>
            <a:ext cx="1894041" cy="102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2"/>
              </a:lnSpc>
            </a:pPr>
            <a:r>
              <a:rPr lang="en-US" sz="2430">
                <a:solidFill>
                  <a:srgbClr val="0F0302"/>
                </a:solidFill>
                <a:latin typeface="Quicksand Bold"/>
              </a:rPr>
              <a:t>€ 1</a:t>
            </a:r>
          </a:p>
          <a:p>
            <a:pPr algn="ctr">
              <a:lnSpc>
                <a:spcPts val="2382"/>
              </a:lnSpc>
            </a:pPr>
            <a:r>
              <a:rPr lang="en-US" sz="1701">
                <a:solidFill>
                  <a:srgbClr val="0F0302"/>
                </a:solidFill>
                <a:latin typeface="Quicksand Bold"/>
              </a:rPr>
              <a:t>Invested in L&amp;D per employee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825733" y="2341067"/>
            <a:ext cx="1894041" cy="1326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2"/>
              </a:lnSpc>
            </a:pPr>
            <a:r>
              <a:rPr lang="en-US" sz="2430">
                <a:solidFill>
                  <a:srgbClr val="0F0302"/>
                </a:solidFill>
                <a:latin typeface="Quicksand Bold"/>
              </a:rPr>
              <a:t>€ 2,898</a:t>
            </a:r>
          </a:p>
          <a:p>
            <a:pPr algn="ctr">
              <a:lnSpc>
                <a:spcPts val="2382"/>
              </a:lnSpc>
            </a:pPr>
            <a:r>
              <a:rPr lang="en-US" sz="1701">
                <a:solidFill>
                  <a:srgbClr val="0F0302"/>
                </a:solidFill>
                <a:latin typeface="Quicksand Bold"/>
              </a:rPr>
              <a:t>Additional revenue per employee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921787" y="1791626"/>
            <a:ext cx="5987816" cy="191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"/>
              </a:lnSpc>
            </a:pPr>
            <a:r>
              <a:rPr lang="en-US" sz="1099">
                <a:solidFill>
                  <a:srgbClr val="000000"/>
                </a:solidFill>
                <a:latin typeface="Quicksand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5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9096375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AutoShape 3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538316" y="9110662"/>
            <a:ext cx="3754702" cy="1220278"/>
          </a:xfrm>
          <a:custGeom>
            <a:avLst/>
            <a:gdLst/>
            <a:ahLst/>
            <a:cxnLst/>
            <a:rect l="l" t="t" r="r" b="b"/>
            <a:pathLst>
              <a:path w="3754702" h="1220278">
                <a:moveTo>
                  <a:pt x="0" y="0"/>
                </a:moveTo>
                <a:lnTo>
                  <a:pt x="3754702" y="0"/>
                </a:lnTo>
                <a:lnTo>
                  <a:pt x="3754702" y="1220279"/>
                </a:lnTo>
                <a:lnTo>
                  <a:pt x="0" y="12202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963479" y="3376339"/>
            <a:ext cx="13918547" cy="340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4"/>
              </a:lnSpc>
            </a:pPr>
            <a:r>
              <a:rPr lang="en-US" sz="6467" dirty="0">
                <a:solidFill>
                  <a:srgbClr val="FFFFFF"/>
                </a:solidFill>
                <a:latin typeface="Aileron Regular Bold"/>
              </a:rPr>
              <a:t>THESE RECOMMENDATIONS HAVE BEEN ACCEPTED AND IMPLEMENTED </a:t>
            </a:r>
          </a:p>
        </p:txBody>
      </p:sp>
      <p:sp>
        <p:nvSpPr>
          <p:cNvPr id="6" name="Freeform 6"/>
          <p:cNvSpPr/>
          <p:nvPr/>
        </p:nvSpPr>
        <p:spPr>
          <a:xfrm>
            <a:off x="13534477" y="6132328"/>
            <a:ext cx="1835558" cy="1851761"/>
          </a:xfrm>
          <a:custGeom>
            <a:avLst/>
            <a:gdLst/>
            <a:ahLst/>
            <a:cxnLst/>
            <a:rect l="l" t="t" r="r" b="b"/>
            <a:pathLst>
              <a:path w="1835558" h="1851761">
                <a:moveTo>
                  <a:pt x="0" y="0"/>
                </a:moveTo>
                <a:lnTo>
                  <a:pt x="1835558" y="0"/>
                </a:lnTo>
                <a:lnTo>
                  <a:pt x="1835558" y="1851761"/>
                </a:lnTo>
                <a:lnTo>
                  <a:pt x="0" y="1851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093402" y="462731"/>
            <a:ext cx="12101195" cy="1566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Aileron Regular Bold"/>
              </a:rPr>
              <a:t>THE BEST PROOF IS....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9096375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AutoShape 3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538316" y="9110662"/>
            <a:ext cx="3754702" cy="1220278"/>
          </a:xfrm>
          <a:custGeom>
            <a:avLst/>
            <a:gdLst/>
            <a:ahLst/>
            <a:cxnLst/>
            <a:rect l="l" t="t" r="r" b="b"/>
            <a:pathLst>
              <a:path w="3754702" h="1220278">
                <a:moveTo>
                  <a:pt x="0" y="0"/>
                </a:moveTo>
                <a:lnTo>
                  <a:pt x="3754702" y="0"/>
                </a:lnTo>
                <a:lnTo>
                  <a:pt x="3754702" y="1220279"/>
                </a:lnTo>
                <a:lnTo>
                  <a:pt x="0" y="1220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77677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028700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 rot="23662">
            <a:off x="13861144" y="1014412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-10776337">
            <a:off x="2313529" y="1014413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327483" y="3191567"/>
            <a:ext cx="5636449" cy="3653971"/>
          </a:xfrm>
          <a:custGeom>
            <a:avLst/>
            <a:gdLst/>
            <a:ahLst/>
            <a:cxnLst/>
            <a:rect l="l" t="t" r="r" b="b"/>
            <a:pathLst>
              <a:path w="5636449" h="3653971">
                <a:moveTo>
                  <a:pt x="0" y="0"/>
                </a:moveTo>
                <a:lnTo>
                  <a:pt x="5636448" y="0"/>
                </a:lnTo>
                <a:lnTo>
                  <a:pt x="5636448" y="3653970"/>
                </a:lnTo>
                <a:lnTo>
                  <a:pt x="0" y="36539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7143" t="-35400" r="-46663" b="-23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168414" y="4548188"/>
            <a:ext cx="1757093" cy="988365"/>
          </a:xfrm>
          <a:custGeom>
            <a:avLst/>
            <a:gdLst/>
            <a:ahLst/>
            <a:cxnLst/>
            <a:rect l="l" t="t" r="r" b="b"/>
            <a:pathLst>
              <a:path w="1757093" h="988365">
                <a:moveTo>
                  <a:pt x="0" y="0"/>
                </a:moveTo>
                <a:lnTo>
                  <a:pt x="1757093" y="0"/>
                </a:lnTo>
                <a:lnTo>
                  <a:pt x="1757093" y="988364"/>
                </a:lnTo>
                <a:lnTo>
                  <a:pt x="0" y="9883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789641" y="4524369"/>
            <a:ext cx="1757093" cy="988365"/>
          </a:xfrm>
          <a:custGeom>
            <a:avLst/>
            <a:gdLst/>
            <a:ahLst/>
            <a:cxnLst/>
            <a:rect l="l" t="t" r="r" b="b"/>
            <a:pathLst>
              <a:path w="1757093" h="988365">
                <a:moveTo>
                  <a:pt x="0" y="0"/>
                </a:moveTo>
                <a:lnTo>
                  <a:pt x="1757093" y="0"/>
                </a:lnTo>
                <a:lnTo>
                  <a:pt x="1757093" y="988365"/>
                </a:lnTo>
                <a:lnTo>
                  <a:pt x="0" y="9883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236537" y="658969"/>
            <a:ext cx="8035017" cy="90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0"/>
              </a:lnSpc>
              <a:spcBef>
                <a:spcPct val="0"/>
              </a:spcBef>
            </a:pPr>
            <a:r>
              <a:rPr lang="en-US" sz="6800">
                <a:solidFill>
                  <a:srgbClr val="FFFFFF"/>
                </a:solidFill>
                <a:latin typeface="Montserrat Extra-Bold"/>
              </a:rPr>
              <a:t>eNPS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85944" y="2500962"/>
            <a:ext cx="2110581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Canva Sans Bold"/>
              </a:rPr>
              <a:t>MARCH 2023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125532" y="4154382"/>
            <a:ext cx="3464083" cy="1716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7"/>
              </a:lnSpc>
              <a:spcBef>
                <a:spcPct val="0"/>
              </a:spcBef>
            </a:pPr>
            <a:r>
              <a:rPr lang="en-US" sz="2455" dirty="0">
                <a:solidFill>
                  <a:srgbClr val="FFFFFF"/>
                </a:solidFill>
                <a:latin typeface="Canva Sans"/>
              </a:rPr>
              <a:t>...The aim is to improve the </a:t>
            </a:r>
            <a:r>
              <a:rPr lang="en-US" sz="2455" dirty="0" err="1">
                <a:solidFill>
                  <a:srgbClr val="FFFFFF"/>
                </a:solidFill>
                <a:latin typeface="Canva Sans"/>
              </a:rPr>
              <a:t>eNPS</a:t>
            </a:r>
            <a:r>
              <a:rPr lang="en-US" sz="2455" dirty="0">
                <a:solidFill>
                  <a:srgbClr val="FFFFFF"/>
                </a:solidFill>
                <a:latin typeface="Canva Sans"/>
              </a:rPr>
              <a:t> score from </a:t>
            </a:r>
          </a:p>
          <a:p>
            <a:pPr algn="ctr">
              <a:lnSpc>
                <a:spcPts val="3437"/>
              </a:lnSpc>
              <a:spcBef>
                <a:spcPct val="0"/>
              </a:spcBef>
            </a:pPr>
            <a:r>
              <a:rPr lang="en-US" sz="2455" dirty="0">
                <a:solidFill>
                  <a:srgbClr val="FFFFFF"/>
                </a:solidFill>
                <a:latin typeface="Canva Sans"/>
              </a:rPr>
              <a:t>-11.11 (current </a:t>
            </a:r>
            <a:r>
              <a:rPr lang="en-US" sz="2455" dirty="0" err="1">
                <a:solidFill>
                  <a:srgbClr val="FFFFFF"/>
                </a:solidFill>
                <a:latin typeface="Canva Sans"/>
              </a:rPr>
              <a:t>eNPS</a:t>
            </a:r>
            <a:r>
              <a:rPr lang="en-US" sz="2455" dirty="0">
                <a:solidFill>
                  <a:srgbClr val="FFFFFF"/>
                </a:solidFill>
                <a:latin typeface="Canva Sans"/>
              </a:rPr>
              <a:t>) to above 20.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580638" y="2500962"/>
            <a:ext cx="2296001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Canva Sans Bold"/>
              </a:rPr>
              <a:t>EXPECTATION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963451" y="2500962"/>
            <a:ext cx="1779429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Canva Sans Bold"/>
              </a:rPr>
              <a:t>JUNE 2023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D90904C-95DC-4AF9-B5C4-CC04907C9B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01737" y="3448581"/>
            <a:ext cx="4058779" cy="3244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9096375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AutoShape 3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538316" y="9110662"/>
            <a:ext cx="3754702" cy="1220278"/>
          </a:xfrm>
          <a:custGeom>
            <a:avLst/>
            <a:gdLst/>
            <a:ahLst/>
            <a:cxnLst/>
            <a:rect l="l" t="t" r="r" b="b"/>
            <a:pathLst>
              <a:path w="3754702" h="1220278">
                <a:moveTo>
                  <a:pt x="0" y="0"/>
                </a:moveTo>
                <a:lnTo>
                  <a:pt x="3754702" y="0"/>
                </a:lnTo>
                <a:lnTo>
                  <a:pt x="3754702" y="1220279"/>
                </a:lnTo>
                <a:lnTo>
                  <a:pt x="0" y="1220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77677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028700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 rot="23662">
            <a:off x="13861144" y="1014412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-10776337">
            <a:off x="2313529" y="1014413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5236537" y="658969"/>
            <a:ext cx="8035017" cy="1763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0"/>
              </a:lnSpc>
              <a:spcBef>
                <a:spcPct val="0"/>
              </a:spcBef>
            </a:pPr>
            <a:r>
              <a:rPr lang="en-US" sz="6800" dirty="0">
                <a:solidFill>
                  <a:srgbClr val="FFFFFF"/>
                </a:solidFill>
                <a:latin typeface="Montserrat Extra-Bold"/>
              </a:rPr>
              <a:t>FEEDBACK ATTENDEES  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9CD4FBC0-BE08-F7F2-ED6C-CE820A92F568}"/>
              </a:ext>
            </a:extLst>
          </p:cNvPr>
          <p:cNvSpPr/>
          <p:nvPr/>
        </p:nvSpPr>
        <p:spPr>
          <a:xfrm>
            <a:off x="12387362" y="4305300"/>
            <a:ext cx="5562600" cy="3810000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The </a:t>
            </a:r>
            <a:r>
              <a:rPr lang="it-IT" sz="2400" dirty="0" err="1"/>
              <a:t>program</a:t>
            </a:r>
            <a:r>
              <a:rPr lang="it-IT" sz="2400" dirty="0"/>
              <a:t> </a:t>
            </a:r>
            <a:r>
              <a:rPr lang="it-IT" sz="2400" dirty="0" err="1"/>
              <a:t>was</a:t>
            </a:r>
            <a:r>
              <a:rPr lang="it-IT" sz="2400" dirty="0"/>
              <a:t> </a:t>
            </a:r>
            <a:r>
              <a:rPr lang="it-IT" sz="2400" dirty="0" err="1"/>
              <a:t>efficiently</a:t>
            </a:r>
            <a:r>
              <a:rPr lang="it-IT" sz="2400" dirty="0"/>
              <a:t> </a:t>
            </a:r>
            <a:r>
              <a:rPr lang="it-IT" sz="2400" dirty="0" err="1"/>
              <a:t>organized</a:t>
            </a:r>
            <a:r>
              <a:rPr lang="it-IT" sz="2400" dirty="0"/>
              <a:t> with </a:t>
            </a:r>
            <a:r>
              <a:rPr lang="it-IT" sz="2400" dirty="0" err="1"/>
              <a:t>valuable</a:t>
            </a:r>
            <a:r>
              <a:rPr lang="it-IT" sz="2400" dirty="0"/>
              <a:t> insights of </a:t>
            </a:r>
            <a:r>
              <a:rPr lang="it-IT" sz="2400" dirty="0" err="1"/>
              <a:t>experts</a:t>
            </a:r>
            <a:r>
              <a:rPr lang="it-IT" sz="2400" dirty="0"/>
              <a:t> as </a:t>
            </a:r>
            <a:r>
              <a:rPr lang="it-IT" sz="2400" dirty="0" err="1"/>
              <a:t>well</a:t>
            </a:r>
            <a:r>
              <a:rPr lang="it-IT" sz="2400" dirty="0"/>
              <a:t> as clear </a:t>
            </a:r>
            <a:r>
              <a:rPr lang="it-IT" sz="2400" dirty="0" err="1"/>
              <a:t>theoretical</a:t>
            </a:r>
            <a:r>
              <a:rPr lang="it-IT" sz="2400" dirty="0"/>
              <a:t> framework </a:t>
            </a:r>
            <a:endParaRPr lang="en-GB" sz="2400" dirty="0"/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960DC5CD-0B37-0544-C0D5-6476D79D0A85}"/>
              </a:ext>
            </a:extLst>
          </p:cNvPr>
          <p:cNvSpPr/>
          <p:nvPr/>
        </p:nvSpPr>
        <p:spPr>
          <a:xfrm>
            <a:off x="592981" y="2105771"/>
            <a:ext cx="5715000" cy="2700336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Julia </a:t>
            </a:r>
            <a:r>
              <a:rPr lang="it-IT" sz="2400" dirty="0" err="1"/>
              <a:t>was</a:t>
            </a:r>
            <a:r>
              <a:rPr lang="it-IT" sz="2400" dirty="0"/>
              <a:t> </a:t>
            </a:r>
            <a:r>
              <a:rPr lang="it-IT" sz="2400" dirty="0" err="1"/>
              <a:t>enthusiastic</a:t>
            </a:r>
            <a:r>
              <a:rPr lang="it-IT" sz="2400" dirty="0"/>
              <a:t> and I </a:t>
            </a:r>
            <a:r>
              <a:rPr lang="it-IT" sz="2400" dirty="0" err="1"/>
              <a:t>did</a:t>
            </a:r>
            <a:r>
              <a:rPr lang="it-IT" sz="2400" dirty="0"/>
              <a:t>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feel</a:t>
            </a:r>
            <a:r>
              <a:rPr lang="it-IT" sz="2400" dirty="0"/>
              <a:t> </a:t>
            </a:r>
            <a:r>
              <a:rPr lang="it-IT" sz="2400" dirty="0" err="1"/>
              <a:t>stupid</a:t>
            </a:r>
            <a:r>
              <a:rPr lang="it-IT" sz="2400" dirty="0"/>
              <a:t> </a:t>
            </a:r>
            <a:r>
              <a:rPr lang="it-IT" sz="2400" dirty="0" err="1"/>
              <a:t>when</a:t>
            </a:r>
            <a:r>
              <a:rPr lang="it-IT" sz="2400" dirty="0"/>
              <a:t> </a:t>
            </a:r>
            <a:r>
              <a:rPr lang="it-IT" sz="2400" dirty="0" err="1"/>
              <a:t>asking</a:t>
            </a:r>
            <a:r>
              <a:rPr lang="it-IT" sz="2400" dirty="0"/>
              <a:t> </a:t>
            </a:r>
            <a:r>
              <a:rPr lang="it-IT" sz="2400" dirty="0" err="1"/>
              <a:t>questions</a:t>
            </a:r>
            <a:r>
              <a:rPr lang="it-IT" sz="2400" dirty="0"/>
              <a:t> </a:t>
            </a:r>
            <a:endParaRPr lang="en-GB" sz="2400" dirty="0"/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BDECED9A-7365-68B2-775B-69461A67B747}"/>
              </a:ext>
            </a:extLst>
          </p:cNvPr>
          <p:cNvSpPr/>
          <p:nvPr/>
        </p:nvSpPr>
        <p:spPr>
          <a:xfrm>
            <a:off x="6307981" y="3884448"/>
            <a:ext cx="5334000" cy="3269975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I </a:t>
            </a:r>
            <a:r>
              <a:rPr lang="it-IT" sz="2400" dirty="0" err="1"/>
              <a:t>really</a:t>
            </a:r>
            <a:r>
              <a:rPr lang="it-IT" sz="2400" dirty="0"/>
              <a:t> </a:t>
            </a:r>
            <a:r>
              <a:rPr lang="it-IT" sz="2400" dirty="0" err="1"/>
              <a:t>liked</a:t>
            </a:r>
            <a:r>
              <a:rPr lang="it-IT" sz="2400" dirty="0"/>
              <a:t> that </a:t>
            </a:r>
            <a:r>
              <a:rPr lang="it-IT" sz="2400" dirty="0" err="1"/>
              <a:t>why</a:t>
            </a:r>
            <a:r>
              <a:rPr lang="it-IT" sz="2400" dirty="0"/>
              <a:t> Sales </a:t>
            </a:r>
            <a:r>
              <a:rPr lang="it-IT" sz="2400" dirty="0" err="1"/>
              <a:t>Excellence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needed</a:t>
            </a:r>
            <a:r>
              <a:rPr lang="it-IT" sz="2400" dirty="0"/>
              <a:t> </a:t>
            </a:r>
            <a:r>
              <a:rPr lang="it-IT" sz="2400" dirty="0" err="1"/>
              <a:t>was</a:t>
            </a:r>
            <a:r>
              <a:rPr lang="it-IT" sz="2400" dirty="0"/>
              <a:t> </a:t>
            </a:r>
            <a:r>
              <a:rPr lang="it-IT" sz="2400" dirty="0" err="1"/>
              <a:t>included</a:t>
            </a:r>
            <a:r>
              <a:rPr lang="it-IT" sz="2400" dirty="0"/>
              <a:t> and </a:t>
            </a:r>
            <a:r>
              <a:rPr lang="it-IT" sz="2400" dirty="0" err="1"/>
              <a:t>how</a:t>
            </a:r>
            <a:r>
              <a:rPr lang="it-IT" sz="2400" dirty="0"/>
              <a:t> </a:t>
            </a:r>
            <a:r>
              <a:rPr lang="it-IT" sz="2400" dirty="0" err="1"/>
              <a:t>actually</a:t>
            </a:r>
            <a:r>
              <a:rPr lang="it-IT" sz="2400" dirty="0"/>
              <a:t>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used</a:t>
            </a:r>
            <a:r>
              <a:rPr lang="it-IT" sz="2400" dirty="0"/>
              <a:t> in </a:t>
            </a:r>
            <a:r>
              <a:rPr lang="it-IT" sz="2400" dirty="0" err="1"/>
              <a:t>real</a:t>
            </a:r>
            <a:r>
              <a:rPr lang="it-IT" sz="2400" dirty="0"/>
              <a:t> life by sales managers</a:t>
            </a:r>
            <a:endParaRPr lang="en-GB" sz="2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9096375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AutoShape 3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538316" y="9110662"/>
            <a:ext cx="3754702" cy="1220278"/>
          </a:xfrm>
          <a:custGeom>
            <a:avLst/>
            <a:gdLst/>
            <a:ahLst/>
            <a:cxnLst/>
            <a:rect l="l" t="t" r="r" b="b"/>
            <a:pathLst>
              <a:path w="3754702" h="1220278">
                <a:moveTo>
                  <a:pt x="0" y="0"/>
                </a:moveTo>
                <a:lnTo>
                  <a:pt x="3754702" y="0"/>
                </a:lnTo>
                <a:lnTo>
                  <a:pt x="3754702" y="1220279"/>
                </a:lnTo>
                <a:lnTo>
                  <a:pt x="0" y="12202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77677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028700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 rot="23662">
            <a:off x="13861144" y="1014412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-10776337">
            <a:off x="2313529" y="1014413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3505200" y="1863771"/>
            <a:ext cx="12039600" cy="683328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271779" y="103405"/>
            <a:ext cx="8035017" cy="1763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0"/>
              </a:lnSpc>
              <a:spcBef>
                <a:spcPct val="0"/>
              </a:spcBef>
            </a:pPr>
            <a:r>
              <a:rPr lang="en-US" sz="6800">
                <a:solidFill>
                  <a:srgbClr val="FFFFFF"/>
                </a:solidFill>
                <a:latin typeface="Montserrat Extra-Bold"/>
              </a:rPr>
              <a:t>FEEDBACK ATTENDEES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52400" y="0"/>
            <a:ext cx="18440400" cy="9082088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AutoShape 3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538316" y="9110662"/>
            <a:ext cx="3754702" cy="1220278"/>
          </a:xfrm>
          <a:custGeom>
            <a:avLst/>
            <a:gdLst/>
            <a:ahLst/>
            <a:cxnLst/>
            <a:rect l="l" t="t" r="r" b="b"/>
            <a:pathLst>
              <a:path w="3754702" h="1220278">
                <a:moveTo>
                  <a:pt x="0" y="0"/>
                </a:moveTo>
                <a:lnTo>
                  <a:pt x="3754702" y="0"/>
                </a:lnTo>
                <a:lnTo>
                  <a:pt x="3754702" y="1220279"/>
                </a:lnTo>
                <a:lnTo>
                  <a:pt x="0" y="1220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77677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028700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 rot="23662">
            <a:off x="13861144" y="1014412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-10776337">
            <a:off x="2313529" y="1014413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7538316" y="2650170"/>
            <a:ext cx="10466065" cy="1026085"/>
          </a:xfrm>
          <a:custGeom>
            <a:avLst/>
            <a:gdLst/>
            <a:ahLst/>
            <a:cxnLst/>
            <a:rect l="l" t="t" r="r" b="b"/>
            <a:pathLst>
              <a:path w="10466065" h="1026085">
                <a:moveTo>
                  <a:pt x="0" y="0"/>
                </a:moveTo>
                <a:lnTo>
                  <a:pt x="10466065" y="0"/>
                </a:lnTo>
                <a:lnTo>
                  <a:pt x="10466065" y="1026085"/>
                </a:lnTo>
                <a:lnTo>
                  <a:pt x="0" y="10260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81277" y="4286936"/>
            <a:ext cx="15996400" cy="1319291"/>
          </a:xfrm>
          <a:custGeom>
            <a:avLst/>
            <a:gdLst/>
            <a:ahLst/>
            <a:cxnLst/>
            <a:rect l="l" t="t" r="r" b="b"/>
            <a:pathLst>
              <a:path w="15996400" h="1319291">
                <a:moveTo>
                  <a:pt x="0" y="0"/>
                </a:moveTo>
                <a:lnTo>
                  <a:pt x="15996400" y="0"/>
                </a:lnTo>
                <a:lnTo>
                  <a:pt x="15996400" y="1319291"/>
                </a:lnTo>
                <a:lnTo>
                  <a:pt x="0" y="13192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886243" y="6082477"/>
            <a:ext cx="7094973" cy="2104441"/>
          </a:xfrm>
          <a:custGeom>
            <a:avLst/>
            <a:gdLst/>
            <a:ahLst/>
            <a:cxnLst/>
            <a:rect l="l" t="t" r="r" b="b"/>
            <a:pathLst>
              <a:path w="7094973" h="2104441">
                <a:moveTo>
                  <a:pt x="0" y="0"/>
                </a:moveTo>
                <a:lnTo>
                  <a:pt x="7094973" y="0"/>
                </a:lnTo>
                <a:lnTo>
                  <a:pt x="7094973" y="2104441"/>
                </a:lnTo>
                <a:lnTo>
                  <a:pt x="0" y="2104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236537" y="658969"/>
            <a:ext cx="8035017" cy="1763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0"/>
              </a:lnSpc>
              <a:spcBef>
                <a:spcPct val="0"/>
              </a:spcBef>
            </a:pPr>
            <a:r>
              <a:rPr lang="en-US" sz="6800">
                <a:solidFill>
                  <a:srgbClr val="FFFFFF"/>
                </a:solidFill>
                <a:latin typeface="Montserrat Extra-Bold"/>
              </a:rPr>
              <a:t>EXTERNAL FEEDBACK  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670560"/>
            <a:ext cx="18288000" cy="9781221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AutoShape 3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538316" y="9110662"/>
            <a:ext cx="3754702" cy="1220278"/>
          </a:xfrm>
          <a:custGeom>
            <a:avLst/>
            <a:gdLst/>
            <a:ahLst/>
            <a:cxnLst/>
            <a:rect l="l" t="t" r="r" b="b"/>
            <a:pathLst>
              <a:path w="3754702" h="1220278">
                <a:moveTo>
                  <a:pt x="0" y="0"/>
                </a:moveTo>
                <a:lnTo>
                  <a:pt x="3754702" y="0"/>
                </a:lnTo>
                <a:lnTo>
                  <a:pt x="3754702" y="1220279"/>
                </a:lnTo>
                <a:lnTo>
                  <a:pt x="0" y="1220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650671" y="-571499"/>
            <a:ext cx="8637330" cy="9682158"/>
          </a:xfrm>
          <a:custGeom>
            <a:avLst/>
            <a:gdLst/>
            <a:ahLst/>
            <a:cxnLst/>
            <a:rect l="l" t="t" r="r" b="b"/>
            <a:pathLst>
              <a:path w="8919751" h="9124950">
                <a:moveTo>
                  <a:pt x="0" y="0"/>
                </a:moveTo>
                <a:lnTo>
                  <a:pt x="8919750" y="0"/>
                </a:lnTo>
                <a:lnTo>
                  <a:pt x="8919750" y="9124950"/>
                </a:lnTo>
                <a:lnTo>
                  <a:pt x="0" y="91249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4367" r="-11301"/>
            </a:stretch>
          </a:blipFill>
        </p:spPr>
      </p:sp>
      <p:sp>
        <p:nvSpPr>
          <p:cNvPr id="6" name="Freeform 6"/>
          <p:cNvSpPr/>
          <p:nvPr/>
        </p:nvSpPr>
        <p:spPr>
          <a:xfrm rot="-1954522">
            <a:off x="2146707" y="4035543"/>
            <a:ext cx="3490136" cy="1963202"/>
          </a:xfrm>
          <a:custGeom>
            <a:avLst/>
            <a:gdLst/>
            <a:ahLst/>
            <a:cxnLst/>
            <a:rect l="l" t="t" r="r" b="b"/>
            <a:pathLst>
              <a:path w="3490136" h="1963202">
                <a:moveTo>
                  <a:pt x="0" y="0"/>
                </a:moveTo>
                <a:lnTo>
                  <a:pt x="3490137" y="0"/>
                </a:lnTo>
                <a:lnTo>
                  <a:pt x="3490137" y="1963202"/>
                </a:lnTo>
                <a:lnTo>
                  <a:pt x="0" y="1963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7025" y="6841737"/>
            <a:ext cx="3714750" cy="1212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1"/>
              </a:lnSpc>
            </a:pPr>
            <a:r>
              <a:rPr lang="en-US" sz="7022">
                <a:solidFill>
                  <a:srgbClr val="FFFFFF"/>
                </a:solidFill>
                <a:latin typeface="Montserrat Extra-Bold Bold"/>
              </a:rPr>
              <a:t>STATIC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15689" y="2038129"/>
            <a:ext cx="4899978" cy="1212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1"/>
              </a:lnSpc>
            </a:pPr>
            <a:r>
              <a:rPr lang="en-US" sz="7022" dirty="0">
                <a:solidFill>
                  <a:srgbClr val="FFFFFF"/>
                </a:solidFill>
                <a:latin typeface="Montserrat Extra-Bold Bold"/>
              </a:rPr>
              <a:t>DYNAMIC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17" r="3135" b="15502"/>
          <a:stretch>
            <a:fillRect/>
          </a:stretch>
        </p:blipFill>
        <p:spPr>
          <a:xfrm>
            <a:off x="-116114" y="-37808"/>
            <a:ext cx="19242314" cy="10456877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7239000" y="8766024"/>
            <a:ext cx="5086291" cy="1653045"/>
          </a:xfrm>
          <a:custGeom>
            <a:avLst/>
            <a:gdLst/>
            <a:ahLst/>
            <a:cxnLst/>
            <a:rect l="l" t="t" r="r" b="b"/>
            <a:pathLst>
              <a:path w="5086291" h="1653045">
                <a:moveTo>
                  <a:pt x="0" y="0"/>
                </a:moveTo>
                <a:lnTo>
                  <a:pt x="5086291" y="0"/>
                </a:lnTo>
                <a:lnTo>
                  <a:pt x="5086291" y="1653044"/>
                </a:lnTo>
                <a:lnTo>
                  <a:pt x="0" y="16530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30809" y="327519"/>
            <a:ext cx="15828487" cy="1193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FFFFFF"/>
                </a:solidFill>
                <a:latin typeface="Canva Sans Bold"/>
              </a:rPr>
              <a:t>THANK YOU FOR YOUR ATTENTION!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4556833" y="9397920"/>
            <a:ext cx="15828487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FFFFFF"/>
                </a:solidFill>
                <a:latin typeface="Canva Sans"/>
              </a:rPr>
              <a:t>Julia Dragone - drag0005@hz.nl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521321"/>
            <a:ext cx="9829800" cy="7372351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622929B0-D6F1-17D8-6C3B-2766B945A85B}"/>
              </a:ext>
            </a:extLst>
          </p:cNvPr>
          <p:cNvSpPr txBox="1"/>
          <p:nvPr/>
        </p:nvSpPr>
        <p:spPr>
          <a:xfrm>
            <a:off x="8229600" y="9395305"/>
            <a:ext cx="15828487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FFFFFF"/>
                </a:solidFill>
                <a:latin typeface="Canva Sans"/>
              </a:rPr>
              <a:t>Graduation presentation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9096375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Freeform 3"/>
          <p:cNvSpPr/>
          <p:nvPr/>
        </p:nvSpPr>
        <p:spPr>
          <a:xfrm>
            <a:off x="16377677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028700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rot="23662">
            <a:off x="13861144" y="1014412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10776337">
            <a:off x="2313529" y="1014413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7538316" y="9066722"/>
            <a:ext cx="3754702" cy="1220278"/>
          </a:xfrm>
          <a:custGeom>
            <a:avLst/>
            <a:gdLst/>
            <a:ahLst/>
            <a:cxnLst/>
            <a:rect l="l" t="t" r="r" b="b"/>
            <a:pathLst>
              <a:path w="3754702" h="1220278">
                <a:moveTo>
                  <a:pt x="0" y="0"/>
                </a:moveTo>
                <a:lnTo>
                  <a:pt x="3754702" y="0"/>
                </a:lnTo>
                <a:lnTo>
                  <a:pt x="3754702" y="1220278"/>
                </a:lnTo>
                <a:lnTo>
                  <a:pt x="0" y="122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126492" y="524669"/>
            <a:ext cx="8035017" cy="1763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0"/>
              </a:lnSpc>
              <a:spcBef>
                <a:spcPct val="0"/>
              </a:spcBef>
            </a:pPr>
            <a:r>
              <a:rPr lang="en-US" sz="6800">
                <a:solidFill>
                  <a:srgbClr val="FFFFFF"/>
                </a:solidFill>
                <a:latin typeface="Montserrat Extra-Bold"/>
              </a:rPr>
              <a:t>MAIN RESEARCH QUESTION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65577" y="5765779"/>
            <a:ext cx="3710571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19598D"/>
                </a:solidFill>
                <a:latin typeface="Montserrat Semi-Bold Bold"/>
              </a:rPr>
              <a:t>OPTIMISE IT </a:t>
            </a:r>
          </a:p>
        </p:txBody>
      </p:sp>
      <p:sp>
        <p:nvSpPr>
          <p:cNvPr id="11" name="AutoShape 11"/>
          <p:cNvSpPr/>
          <p:nvPr/>
        </p:nvSpPr>
        <p:spPr>
          <a:xfrm>
            <a:off x="2679711" y="3077886"/>
            <a:ext cx="14542027" cy="5436730"/>
          </a:xfrm>
          <a:prstGeom prst="rect">
            <a:avLst/>
          </a:prstGeom>
          <a:solidFill>
            <a:srgbClr val="000000">
              <a:alpha val="33725"/>
            </a:srgbClr>
          </a:solidFill>
        </p:spPr>
      </p:sp>
      <p:sp>
        <p:nvSpPr>
          <p:cNvPr id="12" name="AutoShape 12"/>
          <p:cNvSpPr/>
          <p:nvPr/>
        </p:nvSpPr>
        <p:spPr>
          <a:xfrm>
            <a:off x="2709564" y="2869827"/>
            <a:ext cx="13958622" cy="542267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3" name="TextBox 13"/>
          <p:cNvSpPr txBox="1"/>
          <p:nvPr/>
        </p:nvSpPr>
        <p:spPr>
          <a:xfrm>
            <a:off x="2682388" y="4153548"/>
            <a:ext cx="13403158" cy="3871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5"/>
              </a:lnSpc>
            </a:pPr>
            <a:r>
              <a:rPr lang="en-US" sz="4239">
                <a:solidFill>
                  <a:srgbClr val="19598D"/>
                </a:solidFill>
                <a:latin typeface="Montserrat Semi-Bold Bold"/>
              </a:rPr>
              <a:t>What actions can Air France KLM Martinair Cargo take to create an engaging onboarding process for the Sales Excellence Program to enhance its impact? </a:t>
            </a:r>
          </a:p>
          <a:p>
            <a:pPr algn="ctr">
              <a:lnSpc>
                <a:spcPts val="7195"/>
              </a:lnSpc>
            </a:pPr>
            <a:endParaRPr lang="en-US" sz="4239">
              <a:solidFill>
                <a:srgbClr val="19598D"/>
              </a:solidFill>
              <a:latin typeface="Montserrat Semi-Bold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9096375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Freeform 3"/>
          <p:cNvSpPr/>
          <p:nvPr/>
        </p:nvSpPr>
        <p:spPr>
          <a:xfrm>
            <a:off x="16377677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028700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rot="23662">
            <a:off x="13861144" y="1014412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10776337">
            <a:off x="2313529" y="1014413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7266649" y="9110662"/>
            <a:ext cx="3754702" cy="1220278"/>
          </a:xfrm>
          <a:custGeom>
            <a:avLst/>
            <a:gdLst/>
            <a:ahLst/>
            <a:cxnLst/>
            <a:rect l="l" t="t" r="r" b="b"/>
            <a:pathLst>
              <a:path w="3754702" h="1220278">
                <a:moveTo>
                  <a:pt x="0" y="0"/>
                </a:moveTo>
                <a:lnTo>
                  <a:pt x="3754702" y="0"/>
                </a:lnTo>
                <a:lnTo>
                  <a:pt x="3754702" y="1220279"/>
                </a:lnTo>
                <a:lnTo>
                  <a:pt x="0" y="12202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2697" y="2985271"/>
            <a:ext cx="9476954" cy="4822992"/>
          </a:xfrm>
          <a:custGeom>
            <a:avLst/>
            <a:gdLst/>
            <a:ahLst/>
            <a:cxnLst/>
            <a:rect l="l" t="t" r="r" b="b"/>
            <a:pathLst>
              <a:path w="9476954" h="4822992">
                <a:moveTo>
                  <a:pt x="0" y="0"/>
                </a:moveTo>
                <a:lnTo>
                  <a:pt x="9476954" y="0"/>
                </a:lnTo>
                <a:lnTo>
                  <a:pt x="9476954" y="4822992"/>
                </a:lnTo>
                <a:lnTo>
                  <a:pt x="0" y="4822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126492" y="524669"/>
            <a:ext cx="8035017" cy="90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0"/>
              </a:lnSpc>
              <a:spcBef>
                <a:spcPct val="0"/>
              </a:spcBef>
            </a:pPr>
            <a:r>
              <a:rPr lang="en-US" sz="6800">
                <a:solidFill>
                  <a:srgbClr val="FFFFFF"/>
                </a:solidFill>
                <a:latin typeface="Montserrat Extra-Bold"/>
              </a:rPr>
              <a:t>SATISFACTION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196493" y="4670025"/>
            <a:ext cx="2583972" cy="1453484"/>
          </a:xfrm>
          <a:custGeom>
            <a:avLst/>
            <a:gdLst/>
            <a:ahLst/>
            <a:cxnLst/>
            <a:rect l="l" t="t" r="r" b="b"/>
            <a:pathLst>
              <a:path w="2583972" h="1453484">
                <a:moveTo>
                  <a:pt x="0" y="0"/>
                </a:moveTo>
                <a:lnTo>
                  <a:pt x="2583972" y="0"/>
                </a:lnTo>
                <a:lnTo>
                  <a:pt x="2583972" y="1453484"/>
                </a:lnTo>
                <a:lnTo>
                  <a:pt x="0" y="14534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209422" y="4232917"/>
            <a:ext cx="4049878" cy="1640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45"/>
              </a:lnSpc>
              <a:spcBef>
                <a:spcPct val="0"/>
              </a:spcBef>
            </a:pPr>
            <a:r>
              <a:rPr lang="en-US" sz="9675" dirty="0">
                <a:solidFill>
                  <a:srgbClr val="FFFFFF"/>
                </a:solidFill>
                <a:latin typeface="Montserrat Extra-Bold Bold"/>
              </a:rPr>
              <a:t>-11.11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209422" y="3427944"/>
            <a:ext cx="4049878" cy="885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6"/>
              </a:lnSpc>
              <a:spcBef>
                <a:spcPct val="0"/>
              </a:spcBef>
            </a:pPr>
            <a:r>
              <a:rPr lang="en-US" sz="5276" dirty="0" err="1">
                <a:solidFill>
                  <a:srgbClr val="FFFFFF"/>
                </a:solidFill>
                <a:latin typeface="Montserrat Extra-Bold Bold"/>
              </a:rPr>
              <a:t>eNPS</a:t>
            </a:r>
            <a:endParaRPr lang="en-US" sz="5276" dirty="0">
              <a:solidFill>
                <a:srgbClr val="FFFFFF"/>
              </a:solidFill>
              <a:latin typeface="Montserrat Extra-Bold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460298" y="7936193"/>
            <a:ext cx="2407150" cy="287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Canva Sans"/>
              </a:rPr>
              <a:t>Data from March 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9096375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AutoShape 3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538316" y="9110662"/>
            <a:ext cx="3754702" cy="1220278"/>
          </a:xfrm>
          <a:custGeom>
            <a:avLst/>
            <a:gdLst/>
            <a:ahLst/>
            <a:cxnLst/>
            <a:rect l="l" t="t" r="r" b="b"/>
            <a:pathLst>
              <a:path w="3754702" h="1220278">
                <a:moveTo>
                  <a:pt x="0" y="0"/>
                </a:moveTo>
                <a:lnTo>
                  <a:pt x="3754702" y="0"/>
                </a:lnTo>
                <a:lnTo>
                  <a:pt x="3754702" y="1220279"/>
                </a:lnTo>
                <a:lnTo>
                  <a:pt x="0" y="12202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503968" y="1957928"/>
            <a:ext cx="12795877" cy="5397534"/>
          </a:xfrm>
          <a:custGeom>
            <a:avLst/>
            <a:gdLst/>
            <a:ahLst/>
            <a:cxnLst/>
            <a:rect l="l" t="t" r="r" b="b"/>
            <a:pathLst>
              <a:path w="12795877" h="5397534">
                <a:moveTo>
                  <a:pt x="0" y="0"/>
                </a:moveTo>
                <a:lnTo>
                  <a:pt x="12795877" y="0"/>
                </a:lnTo>
                <a:lnTo>
                  <a:pt x="12795877" y="5397533"/>
                </a:lnTo>
                <a:lnTo>
                  <a:pt x="0" y="539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9096375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AutoShape 3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538316" y="9110662"/>
            <a:ext cx="3754702" cy="1220278"/>
          </a:xfrm>
          <a:custGeom>
            <a:avLst/>
            <a:gdLst/>
            <a:ahLst/>
            <a:cxnLst/>
            <a:rect l="l" t="t" r="r" b="b"/>
            <a:pathLst>
              <a:path w="3754702" h="1220278">
                <a:moveTo>
                  <a:pt x="0" y="0"/>
                </a:moveTo>
                <a:lnTo>
                  <a:pt x="3754702" y="0"/>
                </a:lnTo>
                <a:lnTo>
                  <a:pt x="3754702" y="1220279"/>
                </a:lnTo>
                <a:lnTo>
                  <a:pt x="0" y="12202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97709" y="1499384"/>
            <a:ext cx="3166997" cy="316699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737373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05095" y="1306769"/>
            <a:ext cx="3552227" cy="355222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>
              <a:solidFill>
                <a:srgbClr val="737373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20591" y="1022266"/>
            <a:ext cx="4121234" cy="412123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>
              <a:solidFill>
                <a:srgbClr val="FFCE08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315548" y="1499384"/>
            <a:ext cx="3166997" cy="316699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737373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122933" y="1306769"/>
            <a:ext cx="3552227" cy="355222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>
              <a:solidFill>
                <a:srgbClr val="737373"/>
              </a:solidFill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838430" y="1022266"/>
            <a:ext cx="4121234" cy="412123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>
              <a:solidFill>
                <a:srgbClr val="FFCE08"/>
              </a:solidFill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483086" y="1505818"/>
            <a:ext cx="3166997" cy="316699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737373"/>
              </a:solidFill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290471" y="1313204"/>
            <a:ext cx="3552227" cy="355222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>
              <a:solidFill>
                <a:srgbClr val="737373"/>
              </a:solidFill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005968" y="1028700"/>
            <a:ext cx="4121234" cy="4121234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>
              <a:solidFill>
                <a:srgbClr val="FFCE08"/>
              </a:solidFill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4911178" y="2805483"/>
            <a:ext cx="1657898" cy="932568"/>
          </a:xfrm>
          <a:custGeom>
            <a:avLst/>
            <a:gdLst/>
            <a:ahLst/>
            <a:cxnLst/>
            <a:rect l="l" t="t" r="r" b="b"/>
            <a:pathLst>
              <a:path w="1657898" h="932568">
                <a:moveTo>
                  <a:pt x="0" y="0"/>
                </a:moveTo>
                <a:lnTo>
                  <a:pt x="1657899" y="0"/>
                </a:lnTo>
                <a:lnTo>
                  <a:pt x="1657899" y="932568"/>
                </a:lnTo>
                <a:lnTo>
                  <a:pt x="0" y="932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707470" y="5771860"/>
            <a:ext cx="4045998" cy="2076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dirty="0">
                <a:solidFill>
                  <a:srgbClr val="FFFFFF"/>
                </a:solidFill>
                <a:latin typeface="Aileron Regular Bold"/>
              </a:rPr>
              <a:t>NO OVERVIEW OF WHO NEEDED TO RECEIVE THE ONBOARDING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051477" y="6071897"/>
            <a:ext cx="4045998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FFFFFF"/>
                </a:solidFill>
                <a:latin typeface="Aileron Regular Bold"/>
              </a:rPr>
              <a:t>CREATE A FORM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887200" y="5665159"/>
            <a:ext cx="6151764" cy="2076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FFFFFF"/>
                </a:solidFill>
                <a:latin typeface="Aileron Regular Bold"/>
              </a:rPr>
              <a:t>SENT TO MARKET MANAGERS</a:t>
            </a:r>
          </a:p>
          <a:p>
            <a:pPr marL="647697" lvl="1" indent="-323848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FFFFFF"/>
                </a:solidFill>
                <a:latin typeface="Aileron Regular Bold"/>
              </a:rPr>
              <a:t>FILLED IN BY (INSIDE) SALES MANAGERS WHO NEEDED TO BE TRAINED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34613" y="2922574"/>
            <a:ext cx="289319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500">
                <a:solidFill>
                  <a:srgbClr val="FFFFFF"/>
                </a:solidFill>
                <a:latin typeface="Archivo Black Bold"/>
              </a:rPr>
              <a:t>ISSUE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051477" y="2932099"/>
            <a:ext cx="3770376" cy="339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7"/>
              </a:lnSpc>
            </a:pPr>
            <a:r>
              <a:rPr lang="en-US" sz="2497">
                <a:solidFill>
                  <a:srgbClr val="FFFFFF"/>
                </a:solidFill>
                <a:latin typeface="Archivo Black Bold"/>
              </a:rPr>
              <a:t>RECOMMENDATION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219015" y="2938533"/>
            <a:ext cx="3770376" cy="339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7"/>
              </a:lnSpc>
            </a:pPr>
            <a:r>
              <a:rPr lang="en-US" sz="2497">
                <a:solidFill>
                  <a:srgbClr val="FFFFFF"/>
                </a:solidFill>
                <a:latin typeface="Archivo Black Bold"/>
              </a:rPr>
              <a:t>IMPLEMENTATION</a:t>
            </a:r>
          </a:p>
        </p:txBody>
      </p:sp>
      <p:sp>
        <p:nvSpPr>
          <p:cNvPr id="39" name="Freeform 39"/>
          <p:cNvSpPr/>
          <p:nvPr/>
        </p:nvSpPr>
        <p:spPr>
          <a:xfrm>
            <a:off x="11153867" y="2805483"/>
            <a:ext cx="1657898" cy="932568"/>
          </a:xfrm>
          <a:custGeom>
            <a:avLst/>
            <a:gdLst/>
            <a:ahLst/>
            <a:cxnLst/>
            <a:rect l="l" t="t" r="r" b="b"/>
            <a:pathLst>
              <a:path w="1657898" h="932568">
                <a:moveTo>
                  <a:pt x="0" y="0"/>
                </a:moveTo>
                <a:lnTo>
                  <a:pt x="1657898" y="0"/>
                </a:lnTo>
                <a:lnTo>
                  <a:pt x="1657898" y="932568"/>
                </a:lnTo>
                <a:lnTo>
                  <a:pt x="0" y="932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9096375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AutoShape 3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538316" y="9110662"/>
            <a:ext cx="3754702" cy="1220278"/>
          </a:xfrm>
          <a:custGeom>
            <a:avLst/>
            <a:gdLst/>
            <a:ahLst/>
            <a:cxnLst/>
            <a:rect l="l" t="t" r="r" b="b"/>
            <a:pathLst>
              <a:path w="3754702" h="1220278">
                <a:moveTo>
                  <a:pt x="0" y="0"/>
                </a:moveTo>
                <a:lnTo>
                  <a:pt x="3754702" y="0"/>
                </a:lnTo>
                <a:lnTo>
                  <a:pt x="3754702" y="1220279"/>
                </a:lnTo>
                <a:lnTo>
                  <a:pt x="0" y="12202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7165" y="235001"/>
            <a:ext cx="11597190" cy="4313187"/>
          </a:xfrm>
          <a:custGeom>
            <a:avLst/>
            <a:gdLst/>
            <a:ahLst/>
            <a:cxnLst/>
            <a:rect l="l" t="t" r="r" b="b"/>
            <a:pathLst>
              <a:path w="11597190" h="4313187">
                <a:moveTo>
                  <a:pt x="0" y="0"/>
                </a:moveTo>
                <a:lnTo>
                  <a:pt x="11597190" y="0"/>
                </a:lnTo>
                <a:lnTo>
                  <a:pt x="11597190" y="4313186"/>
                </a:lnTo>
                <a:lnTo>
                  <a:pt x="0" y="43131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24749" y="5071294"/>
            <a:ext cx="10219212" cy="3501974"/>
          </a:xfrm>
          <a:custGeom>
            <a:avLst/>
            <a:gdLst/>
            <a:ahLst/>
            <a:cxnLst/>
            <a:rect l="l" t="t" r="r" b="b"/>
            <a:pathLst>
              <a:path w="10219212" h="3501974">
                <a:moveTo>
                  <a:pt x="0" y="0"/>
                </a:moveTo>
                <a:lnTo>
                  <a:pt x="10219212" y="0"/>
                </a:lnTo>
                <a:lnTo>
                  <a:pt x="10219212" y="3501974"/>
                </a:lnTo>
                <a:lnTo>
                  <a:pt x="0" y="3501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9096375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AutoShape 3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538316" y="9110662"/>
            <a:ext cx="3754702" cy="1220278"/>
          </a:xfrm>
          <a:custGeom>
            <a:avLst/>
            <a:gdLst/>
            <a:ahLst/>
            <a:cxnLst/>
            <a:rect l="l" t="t" r="r" b="b"/>
            <a:pathLst>
              <a:path w="3754702" h="1220278">
                <a:moveTo>
                  <a:pt x="0" y="0"/>
                </a:moveTo>
                <a:lnTo>
                  <a:pt x="3754702" y="0"/>
                </a:lnTo>
                <a:lnTo>
                  <a:pt x="3754702" y="1220279"/>
                </a:lnTo>
                <a:lnTo>
                  <a:pt x="0" y="12202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97709" y="1499384"/>
            <a:ext cx="3166997" cy="316699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737373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05095" y="1306769"/>
            <a:ext cx="3552227" cy="355222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>
              <a:solidFill>
                <a:srgbClr val="737373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20591" y="1022266"/>
            <a:ext cx="4121234" cy="412123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>
              <a:solidFill>
                <a:srgbClr val="FFCE08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315548" y="1499384"/>
            <a:ext cx="3166997" cy="316699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737373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122933" y="1306769"/>
            <a:ext cx="3552227" cy="355222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>
              <a:solidFill>
                <a:srgbClr val="737373"/>
              </a:solidFill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838430" y="1022266"/>
            <a:ext cx="4121234" cy="412123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>
              <a:solidFill>
                <a:srgbClr val="FFCE08"/>
              </a:solidFill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483086" y="1505818"/>
            <a:ext cx="3166997" cy="316699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737373"/>
              </a:solidFill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290471" y="1313204"/>
            <a:ext cx="3552227" cy="355222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>
              <a:solidFill>
                <a:srgbClr val="737373"/>
              </a:solidFill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005968" y="1028700"/>
            <a:ext cx="4121234" cy="4121234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>
              <a:solidFill>
                <a:srgbClr val="FFCE08"/>
              </a:solidFill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32992" tIns="132992" rIns="132992" bIns="13299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4911178" y="2805483"/>
            <a:ext cx="1657898" cy="932568"/>
          </a:xfrm>
          <a:custGeom>
            <a:avLst/>
            <a:gdLst/>
            <a:ahLst/>
            <a:cxnLst/>
            <a:rect l="l" t="t" r="r" b="b"/>
            <a:pathLst>
              <a:path w="1657898" h="932568">
                <a:moveTo>
                  <a:pt x="0" y="0"/>
                </a:moveTo>
                <a:lnTo>
                  <a:pt x="1657899" y="0"/>
                </a:lnTo>
                <a:lnTo>
                  <a:pt x="1657899" y="932568"/>
                </a:lnTo>
                <a:lnTo>
                  <a:pt x="0" y="932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595828" y="5771860"/>
            <a:ext cx="4045998" cy="2076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Aileron Regular Bold"/>
              </a:rPr>
              <a:t>THEORETICAL 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Aileron Regular Bold"/>
              </a:rPr>
              <a:t>+ 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Aileron Regular Bold"/>
              </a:rPr>
              <a:t>OUTDATED MATERIAL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913666" y="6333835"/>
            <a:ext cx="4045998" cy="1031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999" u="none" dirty="0">
                <a:solidFill>
                  <a:srgbClr val="FFFFFF"/>
                </a:solidFill>
                <a:latin typeface="Aileron Regular Bold"/>
              </a:rPr>
              <a:t>INTRODUCE BLENDED LEARNING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028321" y="6071897"/>
            <a:ext cx="6151764" cy="2646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>
              <a:lnSpc>
                <a:spcPts val="4199"/>
              </a:lnSpc>
              <a:buFont typeface="Arial"/>
              <a:buChar char="•"/>
            </a:pPr>
            <a:r>
              <a:rPr lang="en-US" sz="2999" u="none" dirty="0">
                <a:solidFill>
                  <a:srgbClr val="FFFFFF"/>
                </a:solidFill>
                <a:latin typeface="Aileron Regular Bold"/>
              </a:rPr>
              <a:t>CREATION OF 4 E-MODULES </a:t>
            </a:r>
          </a:p>
          <a:p>
            <a:pPr marL="647697" lvl="1" indent="-323848">
              <a:lnSpc>
                <a:spcPts val="4199"/>
              </a:lnSpc>
              <a:buFont typeface="Arial"/>
              <a:buChar char="•"/>
            </a:pPr>
            <a:r>
              <a:rPr lang="en-US" sz="2999" u="none" dirty="0">
                <a:solidFill>
                  <a:srgbClr val="FFFFFF"/>
                </a:solidFill>
                <a:latin typeface="Aileron Regular Bold"/>
              </a:rPr>
              <a:t>CONDUCTION OF 2 (ONLINE) SESSIONS</a:t>
            </a:r>
          </a:p>
          <a:p>
            <a:pPr>
              <a:lnSpc>
                <a:spcPts val="4199"/>
              </a:lnSpc>
            </a:pPr>
            <a:endParaRPr lang="en-US" sz="2999" u="none" dirty="0">
              <a:solidFill>
                <a:srgbClr val="FFFFFF"/>
              </a:solidFill>
              <a:latin typeface="Aileron Regular Bold"/>
            </a:endParaRPr>
          </a:p>
          <a:p>
            <a:pPr>
              <a:lnSpc>
                <a:spcPts val="4199"/>
              </a:lnSpc>
            </a:pPr>
            <a:r>
              <a:rPr lang="en-US" sz="2999" u="none" dirty="0">
                <a:solidFill>
                  <a:srgbClr val="FFFFFF"/>
                </a:solidFill>
                <a:latin typeface="Aileron Regular Bold"/>
              </a:rPr>
              <a:t>        MATERIAL HAS BEEN TESTED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34613" y="2922574"/>
            <a:ext cx="289319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500">
                <a:solidFill>
                  <a:srgbClr val="FFFFFF"/>
                </a:solidFill>
                <a:latin typeface="Archivo Black Bold"/>
              </a:rPr>
              <a:t>ISSUE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051477" y="2932099"/>
            <a:ext cx="3770376" cy="339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7"/>
              </a:lnSpc>
            </a:pPr>
            <a:r>
              <a:rPr lang="en-US" sz="2497">
                <a:solidFill>
                  <a:srgbClr val="FFFFFF"/>
                </a:solidFill>
                <a:latin typeface="Archivo Black Bold"/>
              </a:rPr>
              <a:t>RECOMMENDATION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219015" y="2938533"/>
            <a:ext cx="3770376" cy="339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7"/>
              </a:lnSpc>
            </a:pPr>
            <a:r>
              <a:rPr lang="en-US" sz="2497">
                <a:solidFill>
                  <a:srgbClr val="FFFFFF"/>
                </a:solidFill>
                <a:latin typeface="Archivo Black Bold"/>
              </a:rPr>
              <a:t>IMPLEMENTATION</a:t>
            </a:r>
          </a:p>
        </p:txBody>
      </p:sp>
      <p:sp>
        <p:nvSpPr>
          <p:cNvPr id="39" name="Freeform 39"/>
          <p:cNvSpPr/>
          <p:nvPr/>
        </p:nvSpPr>
        <p:spPr>
          <a:xfrm>
            <a:off x="11153867" y="2805483"/>
            <a:ext cx="1657898" cy="932568"/>
          </a:xfrm>
          <a:custGeom>
            <a:avLst/>
            <a:gdLst/>
            <a:ahLst/>
            <a:cxnLst/>
            <a:rect l="l" t="t" r="r" b="b"/>
            <a:pathLst>
              <a:path w="1657898" h="932568">
                <a:moveTo>
                  <a:pt x="0" y="0"/>
                </a:moveTo>
                <a:lnTo>
                  <a:pt x="1657898" y="0"/>
                </a:lnTo>
                <a:lnTo>
                  <a:pt x="1657898" y="932568"/>
                </a:lnTo>
                <a:lnTo>
                  <a:pt x="0" y="932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2430755">
            <a:off x="14573145" y="7607261"/>
            <a:ext cx="1062116" cy="597440"/>
          </a:xfrm>
          <a:custGeom>
            <a:avLst/>
            <a:gdLst/>
            <a:ahLst/>
            <a:cxnLst/>
            <a:rect l="l" t="t" r="r" b="b"/>
            <a:pathLst>
              <a:path w="1062116" h="597440">
                <a:moveTo>
                  <a:pt x="0" y="0"/>
                </a:moveTo>
                <a:lnTo>
                  <a:pt x="1062116" y="0"/>
                </a:lnTo>
                <a:lnTo>
                  <a:pt x="1062116" y="597440"/>
                </a:lnTo>
                <a:lnTo>
                  <a:pt x="0" y="597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9096375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AutoShape 3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538316" y="9110662"/>
            <a:ext cx="3754702" cy="1220278"/>
          </a:xfrm>
          <a:custGeom>
            <a:avLst/>
            <a:gdLst/>
            <a:ahLst/>
            <a:cxnLst/>
            <a:rect l="l" t="t" r="r" b="b"/>
            <a:pathLst>
              <a:path w="3754702" h="1220278">
                <a:moveTo>
                  <a:pt x="0" y="0"/>
                </a:moveTo>
                <a:lnTo>
                  <a:pt x="3754702" y="0"/>
                </a:lnTo>
                <a:lnTo>
                  <a:pt x="3754702" y="1220279"/>
                </a:lnTo>
                <a:lnTo>
                  <a:pt x="0" y="12202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538316" y="2198467"/>
            <a:ext cx="3495253" cy="1154415"/>
            <a:chOff x="0" y="0"/>
            <a:chExt cx="831613" cy="2746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31613" cy="274666"/>
            </a:xfrm>
            <a:custGeom>
              <a:avLst/>
              <a:gdLst/>
              <a:ahLst/>
              <a:cxnLst/>
              <a:rect l="l" t="t" r="r" b="b"/>
              <a:pathLst>
                <a:path w="831613" h="274666">
                  <a:moveTo>
                    <a:pt x="81954" y="0"/>
                  </a:moveTo>
                  <a:lnTo>
                    <a:pt x="749658" y="0"/>
                  </a:lnTo>
                  <a:cubicBezTo>
                    <a:pt x="794920" y="0"/>
                    <a:pt x="831613" y="36692"/>
                    <a:pt x="831613" y="81954"/>
                  </a:cubicBezTo>
                  <a:lnTo>
                    <a:pt x="831613" y="192711"/>
                  </a:lnTo>
                  <a:cubicBezTo>
                    <a:pt x="831613" y="237973"/>
                    <a:pt x="794920" y="274666"/>
                    <a:pt x="749658" y="274666"/>
                  </a:cubicBezTo>
                  <a:lnTo>
                    <a:pt x="81954" y="274666"/>
                  </a:lnTo>
                  <a:cubicBezTo>
                    <a:pt x="36692" y="274666"/>
                    <a:pt x="0" y="237973"/>
                    <a:pt x="0" y="192711"/>
                  </a:cubicBezTo>
                  <a:lnTo>
                    <a:pt x="0" y="81954"/>
                  </a:lnTo>
                  <a:cubicBezTo>
                    <a:pt x="0" y="36692"/>
                    <a:pt x="36692" y="0"/>
                    <a:pt x="81954" y="0"/>
                  </a:cubicBezTo>
                  <a:close/>
                </a:path>
              </a:pathLst>
            </a:custGeom>
            <a:solidFill>
              <a:srgbClr val="ED011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99"/>
                </a:lnSpc>
              </a:pPr>
              <a:endParaRPr lang="en-US" sz="2499" dirty="0">
                <a:solidFill>
                  <a:srgbClr val="FFFFFF"/>
                </a:solidFill>
                <a:latin typeface="Quicksand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567010" y="4979220"/>
            <a:ext cx="3495253" cy="1154415"/>
            <a:chOff x="0" y="0"/>
            <a:chExt cx="831613" cy="2746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31613" cy="274666"/>
            </a:xfrm>
            <a:custGeom>
              <a:avLst/>
              <a:gdLst/>
              <a:ahLst/>
              <a:cxnLst/>
              <a:rect l="l" t="t" r="r" b="b"/>
              <a:pathLst>
                <a:path w="831613" h="274666">
                  <a:moveTo>
                    <a:pt x="81954" y="0"/>
                  </a:moveTo>
                  <a:lnTo>
                    <a:pt x="749658" y="0"/>
                  </a:lnTo>
                  <a:cubicBezTo>
                    <a:pt x="794920" y="0"/>
                    <a:pt x="831613" y="36692"/>
                    <a:pt x="831613" y="81954"/>
                  </a:cubicBezTo>
                  <a:lnTo>
                    <a:pt x="831613" y="192711"/>
                  </a:lnTo>
                  <a:cubicBezTo>
                    <a:pt x="831613" y="237973"/>
                    <a:pt x="794920" y="274666"/>
                    <a:pt x="749658" y="274666"/>
                  </a:cubicBezTo>
                  <a:lnTo>
                    <a:pt x="81954" y="274666"/>
                  </a:lnTo>
                  <a:cubicBezTo>
                    <a:pt x="36692" y="274666"/>
                    <a:pt x="0" y="237973"/>
                    <a:pt x="0" y="192711"/>
                  </a:cubicBezTo>
                  <a:lnTo>
                    <a:pt x="0" y="81954"/>
                  </a:lnTo>
                  <a:cubicBezTo>
                    <a:pt x="0" y="36692"/>
                    <a:pt x="36692" y="0"/>
                    <a:pt x="81954" y="0"/>
                  </a:cubicBezTo>
                  <a:close/>
                </a:path>
              </a:pathLst>
            </a:custGeom>
            <a:solidFill>
              <a:srgbClr val="ED011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00"/>
                </a:lnSpc>
              </a:pPr>
              <a:endParaRPr lang="en-US" sz="2500" dirty="0">
                <a:solidFill>
                  <a:srgbClr val="FFFFFF"/>
                </a:solidFill>
                <a:latin typeface="Quicksand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9185513" y="3352755"/>
            <a:ext cx="0" cy="1626592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12" name="Group 12"/>
          <p:cNvGrpSpPr/>
          <p:nvPr/>
        </p:nvGrpSpPr>
        <p:grpSpPr>
          <a:xfrm>
            <a:off x="7567010" y="7760479"/>
            <a:ext cx="3495253" cy="1154415"/>
            <a:chOff x="0" y="0"/>
            <a:chExt cx="831613" cy="27466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31613" cy="274666"/>
            </a:xfrm>
            <a:custGeom>
              <a:avLst/>
              <a:gdLst/>
              <a:ahLst/>
              <a:cxnLst/>
              <a:rect l="l" t="t" r="r" b="b"/>
              <a:pathLst>
                <a:path w="831613" h="274666">
                  <a:moveTo>
                    <a:pt x="81954" y="0"/>
                  </a:moveTo>
                  <a:lnTo>
                    <a:pt x="749658" y="0"/>
                  </a:lnTo>
                  <a:cubicBezTo>
                    <a:pt x="794920" y="0"/>
                    <a:pt x="831613" y="36692"/>
                    <a:pt x="831613" y="81954"/>
                  </a:cubicBezTo>
                  <a:lnTo>
                    <a:pt x="831613" y="192711"/>
                  </a:lnTo>
                  <a:cubicBezTo>
                    <a:pt x="831613" y="237973"/>
                    <a:pt x="794920" y="274666"/>
                    <a:pt x="749658" y="274666"/>
                  </a:cubicBezTo>
                  <a:lnTo>
                    <a:pt x="81954" y="274666"/>
                  </a:lnTo>
                  <a:cubicBezTo>
                    <a:pt x="36692" y="274666"/>
                    <a:pt x="0" y="237973"/>
                    <a:pt x="0" y="192711"/>
                  </a:cubicBezTo>
                  <a:lnTo>
                    <a:pt x="0" y="81954"/>
                  </a:lnTo>
                  <a:cubicBezTo>
                    <a:pt x="0" y="36692"/>
                    <a:pt x="36692" y="0"/>
                    <a:pt x="81954" y="0"/>
                  </a:cubicBezTo>
                  <a:close/>
                </a:path>
              </a:pathLst>
            </a:custGeom>
            <a:solidFill>
              <a:srgbClr val="ED011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00"/>
                </a:lnSpc>
              </a:pPr>
              <a:r>
                <a:rPr lang="en-US" sz="2500">
                  <a:solidFill>
                    <a:srgbClr val="FFFFFF"/>
                  </a:solidFill>
                  <a:latin typeface="Quicksand"/>
                </a:rPr>
                <a:t>1 E-MODULE "RECAP"</a:t>
              </a:r>
            </a:p>
          </p:txBody>
        </p:sp>
      </p:grpSp>
      <p:sp>
        <p:nvSpPr>
          <p:cNvPr id="15" name="AutoShape 15"/>
          <p:cNvSpPr/>
          <p:nvPr/>
        </p:nvSpPr>
        <p:spPr>
          <a:xfrm>
            <a:off x="9185513" y="6134014"/>
            <a:ext cx="0" cy="1626592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6" name="TextBox 16"/>
          <p:cNvSpPr txBox="1"/>
          <p:nvPr/>
        </p:nvSpPr>
        <p:spPr>
          <a:xfrm>
            <a:off x="9314636" y="3984351"/>
            <a:ext cx="953841" cy="308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</a:pPr>
            <a:r>
              <a:rPr lang="en-US" sz="2000" dirty="0">
                <a:solidFill>
                  <a:srgbClr val="000000"/>
                </a:solidFill>
                <a:latin typeface="Quicksand Bold Italics"/>
              </a:rPr>
              <a:t>2 WEEKS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27549" y="6721984"/>
            <a:ext cx="1182438" cy="308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</a:pPr>
            <a:r>
              <a:rPr lang="en-US" sz="1807" dirty="0">
                <a:solidFill>
                  <a:srgbClr val="000000"/>
                </a:solidFill>
                <a:latin typeface="Quicksand Bold Italics"/>
              </a:rPr>
              <a:t>6-8 </a:t>
            </a:r>
            <a:r>
              <a:rPr lang="en-US" sz="2000" dirty="0">
                <a:solidFill>
                  <a:srgbClr val="000000"/>
                </a:solidFill>
                <a:latin typeface="Quicksand Bold Italics"/>
              </a:rPr>
              <a:t>WEEKS</a:t>
            </a:r>
          </a:p>
        </p:txBody>
      </p:sp>
      <p:sp>
        <p:nvSpPr>
          <p:cNvPr id="18" name="Freeform 18"/>
          <p:cNvSpPr/>
          <p:nvPr/>
        </p:nvSpPr>
        <p:spPr>
          <a:xfrm>
            <a:off x="16377677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0800000">
            <a:off x="1028700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AutoShape 20"/>
          <p:cNvSpPr/>
          <p:nvPr/>
        </p:nvSpPr>
        <p:spPr>
          <a:xfrm rot="23662">
            <a:off x="13861144" y="1014412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 rot="-10776337">
            <a:off x="2313529" y="1014413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TextBox 22"/>
          <p:cNvSpPr txBox="1"/>
          <p:nvPr/>
        </p:nvSpPr>
        <p:spPr>
          <a:xfrm>
            <a:off x="5268434" y="187482"/>
            <a:ext cx="8035017" cy="1763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0"/>
              </a:lnSpc>
              <a:spcBef>
                <a:spcPct val="0"/>
              </a:spcBef>
            </a:pPr>
            <a:r>
              <a:rPr lang="en-US" sz="6800">
                <a:solidFill>
                  <a:srgbClr val="FFFFFF"/>
                </a:solidFill>
                <a:latin typeface="Montserrat Extra-Bold"/>
              </a:rPr>
              <a:t>STRUCTURE ONBOARDING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32191D-90E4-8754-F428-42BFD70D47F4}"/>
              </a:ext>
            </a:extLst>
          </p:cNvPr>
          <p:cNvSpPr txBox="1"/>
          <p:nvPr/>
        </p:nvSpPr>
        <p:spPr>
          <a:xfrm>
            <a:off x="4270613" y="2388212"/>
            <a:ext cx="9829800" cy="532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1800" dirty="0">
                <a:solidFill>
                  <a:srgbClr val="FFFFFF"/>
                </a:solidFill>
                <a:latin typeface="Quicksand"/>
              </a:rPr>
              <a:t>4 E-MODULES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2BE2121-C453-53C1-DBDC-069B0F02DDAC}"/>
              </a:ext>
            </a:extLst>
          </p:cNvPr>
          <p:cNvSpPr txBox="1"/>
          <p:nvPr/>
        </p:nvSpPr>
        <p:spPr>
          <a:xfrm>
            <a:off x="4499264" y="5199392"/>
            <a:ext cx="9829800" cy="532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1800" dirty="0">
                <a:solidFill>
                  <a:srgbClr val="FFFFFF"/>
                </a:solidFill>
                <a:latin typeface="Quicksand"/>
              </a:rPr>
              <a:t>4 LIVE SESSIONS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390C37-847F-EFAB-82A0-791F5D60D4DF}"/>
              </a:ext>
            </a:extLst>
          </p:cNvPr>
          <p:cNvSpPr txBox="1"/>
          <p:nvPr/>
        </p:nvSpPr>
        <p:spPr>
          <a:xfrm>
            <a:off x="4399736" y="7942087"/>
            <a:ext cx="9829800" cy="532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dirty="0">
                <a:solidFill>
                  <a:srgbClr val="FFFFFF"/>
                </a:solidFill>
                <a:latin typeface="Quicksand"/>
              </a:rPr>
              <a:t>1</a:t>
            </a:r>
            <a:r>
              <a:rPr lang="en-US" sz="1800" dirty="0">
                <a:solidFill>
                  <a:srgbClr val="FFFFFF"/>
                </a:solidFill>
                <a:latin typeface="Quicksand"/>
              </a:rPr>
              <a:t> E-MODULE “RECAP”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D52D1701242A4A8AB81223412A34D1" ma:contentTypeVersion="12" ma:contentTypeDescription="Create a new document." ma:contentTypeScope="" ma:versionID="fa0ddf9723c121967822fb145cae3fde">
  <xsd:schema xmlns:xsd="http://www.w3.org/2001/XMLSchema" xmlns:xs="http://www.w3.org/2001/XMLSchema" xmlns:p="http://schemas.microsoft.com/office/2006/metadata/properties" xmlns:ns2="94ffb22b-8251-4a6d-b18d-a61d9f6122a9" xmlns:ns3="bb0315f6-8008-4fdf-985f-e6b4a7b2bb26" targetNamespace="http://schemas.microsoft.com/office/2006/metadata/properties" ma:root="true" ma:fieldsID="4832ed84f6e51d969edd2da358169c67" ns2:_="" ns3:_="">
    <xsd:import namespace="94ffb22b-8251-4a6d-b18d-a61d9f6122a9"/>
    <xsd:import namespace="bb0315f6-8008-4fdf-985f-e6b4a7b2bb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ffb22b-8251-4a6d-b18d-a61d9f6122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0f79066-3228-4f10-809b-20d663e726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0315f6-8008-4fdf-985f-e6b4a7b2bb2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4919225-b4f2-4d66-835a-09b51fdcbfdd}" ma:internalName="TaxCatchAll" ma:showField="CatchAllData" ma:web="bb0315f6-8008-4fdf-985f-e6b4a7b2bb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ffb22b-8251-4a6d-b18d-a61d9f6122a9">
      <Terms xmlns="http://schemas.microsoft.com/office/infopath/2007/PartnerControls"/>
    </lcf76f155ced4ddcb4097134ff3c332f>
    <TaxCatchAll xmlns="bb0315f6-8008-4fdf-985f-e6b4a7b2bb26" xsi:nil="true"/>
  </documentManagement>
</p:properties>
</file>

<file path=customXml/itemProps1.xml><?xml version="1.0" encoding="utf-8"?>
<ds:datastoreItem xmlns:ds="http://schemas.openxmlformats.org/officeDocument/2006/customXml" ds:itemID="{938721DC-5FA0-4B7D-B9F5-8BBD4A2A08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074F78-0C4B-43BD-9156-EB6E075264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ffb22b-8251-4a6d-b18d-a61d9f6122a9"/>
    <ds:schemaRef ds:uri="bb0315f6-8008-4fdf-985f-e6b4a7b2bb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FBA21DC-93B2-4B77-A5C9-E3A3FF20CA03}">
  <ds:schemaRefs>
    <ds:schemaRef ds:uri="bb0315f6-8008-4fdf-985f-e6b4a7b2bb26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94ffb22b-8251-4a6d-b18d-a61d9f6122a9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704</Words>
  <Application>Microsoft Office PowerPoint</Application>
  <PresentationFormat>Custom</PresentationFormat>
  <Paragraphs>150</Paragraphs>
  <Slides>29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Montserrat Semi-Bold Bold</vt:lpstr>
      <vt:lpstr>Calibri</vt:lpstr>
      <vt:lpstr>Oswald Bold</vt:lpstr>
      <vt:lpstr>Montserrat</vt:lpstr>
      <vt:lpstr>Canva Sans Bold</vt:lpstr>
      <vt:lpstr>Quicksand Bold</vt:lpstr>
      <vt:lpstr>Montserrat Extra-Bold Bold</vt:lpstr>
      <vt:lpstr>Aileron Regular Bold</vt:lpstr>
      <vt:lpstr>Quicksand</vt:lpstr>
      <vt:lpstr>Montserrat Extra-Bold</vt:lpstr>
      <vt:lpstr>Quicksand Bold Italics</vt:lpstr>
      <vt:lpstr>Arial</vt:lpstr>
      <vt:lpstr>Archivo Black Bold</vt:lpstr>
      <vt:lpstr>Aileron Regular</vt:lpstr>
      <vt:lpstr>Canva Sans</vt:lpstr>
      <vt:lpstr>Blacker Sans Text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graduation defence</dc:title>
  <dc:creator>Julia Dragone</dc:creator>
  <cp:lastModifiedBy>Julia</cp:lastModifiedBy>
  <cp:revision>13</cp:revision>
  <dcterms:created xsi:type="dcterms:W3CDTF">2006-08-16T00:00:00Z</dcterms:created>
  <dcterms:modified xsi:type="dcterms:W3CDTF">2023-06-13T08:46:10Z</dcterms:modified>
  <dc:identifier>DAFlZ61ajfY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0x0101006CD52D1701242A4A8AB81223412A34D1</vt:lpwstr>
  </property>
  <property fmtid="{D5CDD505-2E9C-101B-9397-08002B2CF9AE}" pid="3" name="MediaServiceImageTags">
    <vt:lpwstr/>
  </property>
</Properties>
</file>