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3"/>
  </p:notesMasterIdLst>
  <p:sldIdLst>
    <p:sldId id="334" r:id="rId5"/>
    <p:sldId id="432" r:id="rId6"/>
    <p:sldId id="335" r:id="rId7"/>
    <p:sldId id="416" r:id="rId8"/>
    <p:sldId id="414" r:id="rId9"/>
    <p:sldId id="408" r:id="rId10"/>
    <p:sldId id="412" r:id="rId11"/>
    <p:sldId id="426" r:id="rId12"/>
    <p:sldId id="418" r:id="rId13"/>
    <p:sldId id="419" r:id="rId14"/>
    <p:sldId id="422" r:id="rId15"/>
    <p:sldId id="420" r:id="rId16"/>
    <p:sldId id="421" r:id="rId17"/>
    <p:sldId id="413" r:id="rId18"/>
    <p:sldId id="430" r:id="rId19"/>
    <p:sldId id="343" r:id="rId20"/>
    <p:sldId id="386" r:id="rId21"/>
    <p:sldId id="470" r:id="rId22"/>
  </p:sldIdLst>
  <p:sldSz cx="24387175" cy="13716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OCRB" panose="020B0609020202020204" pitchFamily="49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lack" panose="02000000000000000000" pitchFamily="2" charset="0"/>
      <p:regular r:id="rId35"/>
      <p:bold r:id="rId36"/>
      <p:italic r:id="rId37"/>
      <p:boldItalic r:id="rId38"/>
    </p:embeddedFont>
    <p:embeddedFont>
      <p:font typeface="Roboto Medium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 Hofte, ter" initials="HHt" lastIdx="9" clrIdx="0">
    <p:extLst>
      <p:ext uri="{19B8F6BF-5375-455C-9EA6-DF929625EA0E}">
        <p15:presenceInfo xmlns:p15="http://schemas.microsoft.com/office/powerpoint/2012/main" userId="Henri Hofte, ter" providerId="None"/>
      </p:ext>
    </p:extLst>
  </p:cmAuthor>
  <p:cmAuthor id="2" name="Henri" initials="H" lastIdx="12" clrIdx="1">
    <p:extLst>
      <p:ext uri="{19B8F6BF-5375-455C-9EA6-DF929625EA0E}">
        <p15:presenceInfo xmlns:p15="http://schemas.microsoft.com/office/powerpoint/2012/main" userId="Henri" providerId="None"/>
      </p:ext>
    </p:extLst>
  </p:cmAuthor>
  <p:cmAuthor id="3" name="Jeike Wallinga" initials="JW" lastIdx="23" clrIdx="2">
    <p:extLst>
      <p:ext uri="{19B8F6BF-5375-455C-9EA6-DF929625EA0E}">
        <p15:presenceInfo xmlns:p15="http://schemas.microsoft.com/office/powerpoint/2012/main" userId="S::va0117536@windesheim.nl::c6fb06b9-3d60-46cd-a8a5-6421d5f59e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1A"/>
    <a:srgbClr val="FFC000"/>
    <a:srgbClr val="FFFFFF"/>
    <a:srgbClr val="1EBCC5"/>
    <a:srgbClr val="A6A6A6"/>
    <a:srgbClr val="BFBFBF"/>
    <a:srgbClr val="7F7F7F"/>
    <a:srgbClr val="FF0000"/>
    <a:srgbClr val="D5E05B"/>
    <a:srgbClr val="B1D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B02A4-3C26-4D1D-AFFD-7081C3C21DD1}" v="15" dt="2022-07-15T09:23:32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318" y="-2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0F18-BC14-534D-8E72-8393DEAEE11F}" type="datetimeFigureOut">
              <a:rPr lang="nl-NL" smtClean="0"/>
              <a:t>15-7-2022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1D2F-8C2F-F245-AE96-3E43BC318A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76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25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85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39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81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07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resultaten van het Twomes project worden beschreven in de volgende deliverables: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D1a Projectplan</a:t>
            </a:r>
            <a:b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 het projectplan dat de basis vormt voor de onderzoeksactiviteiten.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D1b</a:t>
            </a: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management plan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beschrijft welke data in het project verzameld wordt en hoe deze behandeld moet worden gedurende het project en nadat het project is afgelopen.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D1c: Uitkomsten bewonersonderzoek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 de resultaten van het onderzoek dat we hebben gedaan naar de vragen die bewoners hebben bij de warmtetransitie, bijvoorbeeld met enquêtes en/of interviews. Hiermee beogen we richting te geven aan de nadere opzet van het onderzoek dat nodig is om de basis te leggen voor adviesmodules.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D2: Dataset 1</a:t>
            </a:r>
            <a:b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 de monitoringdata die we hebben verzameld via verschillende sporen om een verkennende analyse te doen.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D3: Analysemethoden en tools, versie 1</a:t>
            </a:r>
            <a:b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 een beschrijving van de analysemethoden en -tools waarmee de data uit Deliverable D2 geanalyseerd hebben. Ook beschrijven we wat we uit de beschikbare data kan worden geleerd en welke aanvullende metingen we nodig achten.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D4: Toetsbare hypothesen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beschrijft de hypothesen we willen toetsen met het onderzoek in Twomes.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D5: Meetmethoden en – technieken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beschrijft de (aanvullende) meetmethoden en technieken die we hebben ontwikkeld om data te verzamelen waarmee we de hypothesen uit D4 kunnen toetsen. 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D6: Proefpersonen- informatie, toestemmingsformulieren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omvat alle informatie en documenten die we gebruiken voor het werven en informeren van proefpersonen, inclusief een beschrijving van de wijze waarop we toestemming verkrijgen voor het verzamelen van data. 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D7: Dataset 2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 de data die we hebben verzameld om een de detailanalyse te doen inclusief onderzoek naar de hypothesen van D4.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D8: Analysemethoden en -tools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beschrijft niet alleen de analysemethoden en -tools die we hebben toegepast op de dataset uit D7, maar ook de resultaten en conclusies van deze analyse.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D9: Disseminatie en opzet vervolgonderzoek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omvat alle externe presentaties en publicaties voor geïnteresseerden buiten het project, inclusief een plan voor een vervolgonderzoek voor het realiseren van adviesmodules.</a:t>
            </a:r>
          </a:p>
          <a:p>
            <a:pPr marL="342900" lvl="0" indent="-342900">
              <a:spcBef>
                <a:spcPts val="600"/>
              </a:spcBef>
              <a:buClr>
                <a:srgbClr val="B4002D"/>
              </a:buClr>
              <a:buFont typeface="Symbol" panose="05050102010706020507" pitchFamily="18" charset="2"/>
              <a:buChar char=""/>
            </a:pPr>
            <a:r>
              <a:rPr lang="nl-NL" sz="11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 D10: Presentaties, verslag, update plan en planning</a:t>
            </a:r>
            <a:b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omvat alle tussen- en voortgangspresentaties van het project, en geüpdatete plannen.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25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2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78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39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8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11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48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7795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383201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54661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326879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6921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8932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379017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07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0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8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8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76520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86130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422846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424174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62635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4087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09201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0057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RO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06178" y="-932678"/>
            <a:ext cx="1273815" cy="16028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7705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787" y="5607640"/>
            <a:ext cx="11443957" cy="619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3"/>
          </p:nvPr>
        </p:nvSpPr>
        <p:spPr>
          <a:xfrm>
            <a:off x="4520678" y="12712701"/>
            <a:ext cx="64844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Paginanummer"/>
          <p:cNvSpPr>
            <a:spLocks noGrp="1"/>
          </p:cNvSpPr>
          <p:nvPr>
            <p:ph type="sldNum" sz="quarter" idx="4"/>
          </p:nvPr>
        </p:nvSpPr>
        <p:spPr>
          <a:xfrm>
            <a:off x="2539535" y="12712701"/>
            <a:ext cx="16075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1A81-E545-3C41-97A5-08DA8ED0F4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8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72" r:id="rId5"/>
    <p:sldLayoutId id="2147483682" r:id="rId6"/>
    <p:sldLayoutId id="2147483683" r:id="rId7"/>
    <p:sldLayoutId id="2147483684" r:id="rId8"/>
    <p:sldLayoutId id="2147483662" r:id="rId9"/>
    <p:sldLayoutId id="2147483685" r:id="rId10"/>
    <p:sldLayoutId id="2147483686" r:id="rId11"/>
    <p:sldLayoutId id="2147483687" r:id="rId12"/>
    <p:sldLayoutId id="2147483673" r:id="rId13"/>
    <p:sldLayoutId id="2147483688" r:id="rId14"/>
    <p:sldLayoutId id="2147483689" r:id="rId15"/>
    <p:sldLayoutId id="2147483690" r:id="rId16"/>
    <p:sldLayoutId id="2147483694" r:id="rId17"/>
    <p:sldLayoutId id="2147483674" r:id="rId18"/>
    <p:sldLayoutId id="2147483695" r:id="rId19"/>
    <p:sldLayoutId id="2147483696" r:id="rId20"/>
    <p:sldLayoutId id="2147483697" r:id="rId21"/>
    <p:sldLayoutId id="2147483667" r:id="rId22"/>
    <p:sldLayoutId id="2147483691" r:id="rId23"/>
    <p:sldLayoutId id="2147483692" r:id="rId24"/>
    <p:sldLayoutId id="2147483693" r:id="rId25"/>
    <p:sldLayoutId id="2147483675" r:id="rId26"/>
    <p:sldLayoutId id="2147483698" r:id="rId27"/>
    <p:sldLayoutId id="2147483699" r:id="rId28"/>
    <p:sldLayoutId id="2147483700" r:id="rId29"/>
    <p:sldLayoutId id="2147483676" r:id="rId30"/>
    <p:sldLayoutId id="2147483701" r:id="rId31"/>
    <p:sldLayoutId id="2147483702" r:id="rId32"/>
    <p:sldLayoutId id="2147483703" r:id="rId33"/>
    <p:sldLayoutId id="2147483677" r:id="rId34"/>
    <p:sldLayoutId id="2147483704" r:id="rId35"/>
    <p:sldLayoutId id="2147483705" r:id="rId36"/>
    <p:sldLayoutId id="2147483706" r:id="rId37"/>
    <p:sldLayoutId id="2147483678" r:id="rId38"/>
    <p:sldLayoutId id="2147483707" r:id="rId39"/>
    <p:sldLayoutId id="2147483708" r:id="rId40"/>
    <p:sldLayoutId id="2147483709" r:id="rId41"/>
  </p:sldLayoutIdLst>
  <p:hf sldNum="0" hdr="0" ftr="0" dt="0"/>
  <p:txStyles>
    <p:titleStyle>
      <a:lvl1pPr algn="l" defTabSz="1828800" rtl="0" eaLnBrk="1" latinLnBrk="0" hangingPunct="1">
        <a:lnSpc>
          <a:spcPts val="9000"/>
        </a:lnSpc>
        <a:spcBef>
          <a:spcPct val="0"/>
        </a:spcBef>
        <a:buNone/>
        <a:defRPr sz="8000" b="1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zwCefiYOWU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pQCIV36GYKY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xals3Vjnj0w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J2Ak3ZAw5oc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logic.com/nl/mogelijkheden-slimme-meter/ontwikkelaars" TargetMode="External"/><Relationship Id="rId2" Type="http://schemas.openxmlformats.org/officeDocument/2006/relationships/hyperlink" Target="https://www.knmidata.nl/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nergietransitie/twomes-generic-esp-firmware" TargetMode="External"/><Relationship Id="rId13" Type="http://schemas.openxmlformats.org/officeDocument/2006/relationships/hyperlink" Target="https://github.com/energietransitie/twomes-opentherm-monitor-hardware" TargetMode="External"/><Relationship Id="rId3" Type="http://schemas.openxmlformats.org/officeDocument/2006/relationships/hyperlink" Target="https://github.com/energietransitie" TargetMode="External"/><Relationship Id="rId7" Type="http://schemas.openxmlformats.org/officeDocument/2006/relationships/hyperlink" Target="https://github.com/energietransitie/twomes-backoffice-configuration" TargetMode="External"/><Relationship Id="rId12" Type="http://schemas.openxmlformats.org/officeDocument/2006/relationships/hyperlink" Target="https://github.com/energietransitie/twomes-room-monitor-firmware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github.com/energietransitie/twomes-co2-meter-hardware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github.com/energietransitie/twomes-backoffice-api" TargetMode="External"/><Relationship Id="rId11" Type="http://schemas.openxmlformats.org/officeDocument/2006/relationships/hyperlink" Target="https://github.com/energietransitie/twomes-boiler-monitor-firmware" TargetMode="External"/><Relationship Id="rId5" Type="http://schemas.openxmlformats.org/officeDocument/2006/relationships/hyperlink" Target="https://github.com/energietransitie/esp-provisioning-capacitor-plugin" TargetMode="External"/><Relationship Id="rId15" Type="http://schemas.openxmlformats.org/officeDocument/2006/relationships/hyperlink" Target="https://github.com/energietransitie/twomes-temp-monitor-hardware" TargetMode="External"/><Relationship Id="rId10" Type="http://schemas.openxmlformats.org/officeDocument/2006/relationships/hyperlink" Target="https://github.com/energietransitie/twomes-p1-gateway-firmware" TargetMode="External"/><Relationship Id="rId4" Type="http://schemas.openxmlformats.org/officeDocument/2006/relationships/hyperlink" Target="https://github.com/energietransitie/twomes-app-warmtewachter" TargetMode="External"/><Relationship Id="rId9" Type="http://schemas.openxmlformats.org/officeDocument/2006/relationships/hyperlink" Target="https://github.com/energietransitie/twomes-opentherm-monitor-firmware" TargetMode="External"/><Relationship Id="rId14" Type="http://schemas.openxmlformats.org/officeDocument/2006/relationships/hyperlink" Target="https://github.com/energietransitie/twomes-p1-gateway-hardw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?ref=chooser-v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windesheim.nl/energietransiti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HU216GwKZ6g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0FA1AE-F3A9-4F5F-96E2-EBA2D72947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75" r="675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9D2025E-F671-4B8F-B710-921EC163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4" y="9050892"/>
            <a:ext cx="10190270" cy="39539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NL" sz="8000" u="none" dirty="0"/>
              <a:t>Digital Twins voor de warmtetransitie:</a:t>
            </a:r>
            <a:br>
              <a:rPr lang="nl-NL" sz="8000" u="none" dirty="0"/>
            </a:br>
            <a:r>
              <a:rPr lang="nl-NL" sz="8000" u="none" dirty="0"/>
              <a:t>Meetmethoden en -technieken</a:t>
            </a:r>
          </a:p>
          <a:p>
            <a:r>
              <a:rPr lang="nl-NL" sz="4400" u="none" dirty="0"/>
              <a:t>Twomes Deliverable D5</a:t>
            </a:r>
            <a:br>
              <a:rPr lang="nl-NL" sz="4400" u="none" dirty="0"/>
            </a:br>
            <a:endParaRPr lang="nl-NL" sz="4400" u="none" dirty="0"/>
          </a:p>
          <a:p>
            <a:endParaRPr lang="nl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ED60E3-00FB-4775-8A0D-FC1B0379171B}"/>
              </a:ext>
            </a:extLst>
          </p:cNvPr>
          <p:cNvGrpSpPr/>
          <p:nvPr/>
        </p:nvGrpSpPr>
        <p:grpSpPr>
          <a:xfrm>
            <a:off x="1290239" y="2917368"/>
            <a:ext cx="5042720" cy="5416318"/>
            <a:chOff x="1290238" y="2917368"/>
            <a:chExt cx="6863133" cy="7371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67B4A1-AFCD-490A-AEFA-955F7FB61424}"/>
                </a:ext>
              </a:extLst>
            </p:cNvPr>
            <p:cNvGrpSpPr/>
            <p:nvPr/>
          </p:nvGrpSpPr>
          <p:grpSpPr>
            <a:xfrm>
              <a:off x="1290238" y="2917368"/>
              <a:ext cx="6852276" cy="7371600"/>
              <a:chOff x="5994035" y="361239"/>
              <a:chExt cx="11539569" cy="13292761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37E38E5-15A9-4CB8-AE17-347B53C52339}"/>
                  </a:ext>
                </a:extLst>
              </p:cNvPr>
              <p:cNvSpPr/>
              <p:nvPr/>
            </p:nvSpPr>
            <p:spPr>
              <a:xfrm>
                <a:off x="6012322" y="361239"/>
                <a:ext cx="11521277" cy="3521773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1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0CA4BC-761C-4770-ABCF-233854B8EB34}"/>
                  </a:ext>
                </a:extLst>
              </p:cNvPr>
              <p:cNvSpPr/>
              <p:nvPr/>
            </p:nvSpPr>
            <p:spPr>
              <a:xfrm>
                <a:off x="6012323" y="3921190"/>
                <a:ext cx="4608512" cy="8640892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>
                    <a:latin typeface="Roboto" panose="020B0604020202020204" charset="0"/>
                    <a:ea typeface="Roboto" panose="020B0604020202020204" charset="0"/>
                  </a:rPr>
                  <a:t>transmissie</a:t>
                </a:r>
                <a:br>
                  <a:rPr lang="nl-NL" sz="2000"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nl-NL" sz="2000">
                    <a:latin typeface="Roboto" panose="020B0604020202020204" charset="0"/>
                    <a:ea typeface="Roboto" panose="020B0604020202020204" charset="0"/>
                  </a:rPr>
                  <a:t>infiltratie</a:t>
                </a:r>
                <a:br>
                  <a:rPr lang="nl-NL" sz="2000"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nl-NL" sz="2000">
                    <a:latin typeface="Roboto" panose="020B0604020202020204" charset="0"/>
                    <a:ea typeface="Roboto" panose="020B0604020202020204" charset="0"/>
                  </a:rPr>
                  <a:t>ventilatie</a:t>
                </a:r>
                <a:endParaRPr lang="en-US" sz="20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FC3CB1-00E5-402C-85F3-729B51CEE55D}"/>
                  </a:ext>
                </a:extLst>
              </p:cNvPr>
              <p:cNvSpPr/>
              <p:nvPr/>
            </p:nvSpPr>
            <p:spPr>
              <a:xfrm>
                <a:off x="12925091" y="3921190"/>
                <a:ext cx="4608512" cy="5788800"/>
              </a:xfrm>
              <a:prstGeom prst="rect">
                <a:avLst/>
              </a:prstGeom>
              <a:solidFill>
                <a:srgbClr val="F16682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>
                    <a:latin typeface="Roboto" panose="020B0604020202020204" charset="0"/>
                    <a:ea typeface="Roboto" panose="020B0604020202020204" charset="0"/>
                  </a:rPr>
                  <a:t>verwarming</a:t>
                </a:r>
                <a:endParaRPr lang="en-US" sz="20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16CC30-BE23-42EB-B035-9C4736778914}"/>
                  </a:ext>
                </a:extLst>
              </p:cNvPr>
              <p:cNvSpPr/>
              <p:nvPr/>
            </p:nvSpPr>
            <p:spPr>
              <a:xfrm>
                <a:off x="12925092" y="9710882"/>
                <a:ext cx="4608512" cy="1900800"/>
              </a:xfrm>
              <a:prstGeom prst="rect">
                <a:avLst/>
              </a:prstGeom>
              <a:solidFill>
                <a:srgbClr val="B1D249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 err="1">
                    <a:latin typeface="Roboto" panose="020B0604020202020204" charset="0"/>
                    <a:ea typeface="Roboto" panose="020B0604020202020204" charset="0"/>
                  </a:rPr>
                  <a:t>zon-instraling</a:t>
                </a:r>
                <a:endParaRPr lang="en-US" sz="20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E40503-3E69-46EE-94D8-8085ED835E8D}"/>
                  </a:ext>
                </a:extLst>
              </p:cNvPr>
              <p:cNvSpPr/>
              <p:nvPr/>
            </p:nvSpPr>
            <p:spPr>
              <a:xfrm>
                <a:off x="12925091" y="11611681"/>
                <a:ext cx="4608513" cy="950399"/>
              </a:xfrm>
              <a:prstGeom prst="rect">
                <a:avLst/>
              </a:prstGeom>
              <a:solidFill>
                <a:srgbClr val="D5E05B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>
                    <a:latin typeface="Roboto" panose="020B0604020202020204" charset="0"/>
                    <a:ea typeface="Roboto" panose="020B0604020202020204" charset="0"/>
                  </a:rPr>
                  <a:t>‘interne’ warmte</a:t>
                </a:r>
                <a:endParaRPr lang="en-US" sz="20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4EC8B66-4BE0-4973-A0AC-B04C551C0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2323" y="12562082"/>
                <a:ext cx="11521280" cy="0"/>
              </a:xfrm>
              <a:prstGeom prst="line">
                <a:avLst/>
              </a:prstGeom>
              <a:ln w="38100">
                <a:solidFill>
                  <a:srgbClr val="0E30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95B5740-BDAF-41A1-B997-946362CA4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2323" y="3921194"/>
                <a:ext cx="11521280" cy="0"/>
              </a:xfrm>
              <a:prstGeom prst="line">
                <a:avLst/>
              </a:prstGeom>
              <a:ln w="38100">
                <a:solidFill>
                  <a:srgbClr val="0E30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82835D-6F9A-4F56-8A73-AB649AE6E38A}"/>
                  </a:ext>
                </a:extLst>
              </p:cNvPr>
              <p:cNvSpPr txBox="1"/>
              <p:nvPr/>
            </p:nvSpPr>
            <p:spPr>
              <a:xfrm>
                <a:off x="5994035" y="12672048"/>
                <a:ext cx="4608513" cy="98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>
                    <a:solidFill>
                      <a:srgbClr val="00B0F0"/>
                    </a:solidFill>
                    <a:latin typeface="Roboto" panose="020B0604020202020204" charset="0"/>
                    <a:ea typeface="Roboto" panose="020B0604020202020204" charset="0"/>
                  </a:rPr>
                  <a:t>warmteverlies</a:t>
                </a:r>
                <a:endParaRPr lang="en-US" sz="2000">
                  <a:solidFill>
                    <a:srgbClr val="00B0F0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798CD-8CB0-4769-A026-93114D84E115}"/>
                  </a:ext>
                </a:extLst>
              </p:cNvPr>
              <p:cNvSpPr txBox="1"/>
              <p:nvPr/>
            </p:nvSpPr>
            <p:spPr>
              <a:xfrm>
                <a:off x="12906805" y="12671538"/>
                <a:ext cx="4608513" cy="98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>
                    <a:solidFill>
                      <a:srgbClr val="F16682"/>
                    </a:solidFill>
                    <a:latin typeface="Roboto" panose="020B0604020202020204" charset="0"/>
                    <a:ea typeface="Roboto" panose="020B0604020202020204" charset="0"/>
                  </a:rPr>
                  <a:t>warmtewinst</a:t>
                </a:r>
                <a:endParaRPr lang="en-US" sz="2000">
                  <a:solidFill>
                    <a:srgbClr val="F16682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D10082-EC27-44EA-AF7E-FCB291CB7EA3}"/>
                </a:ext>
              </a:extLst>
            </p:cNvPr>
            <p:cNvSpPr/>
            <p:nvPr/>
          </p:nvSpPr>
          <p:spPr>
            <a:xfrm>
              <a:off x="5405947" y="4364489"/>
              <a:ext cx="2736567" cy="527051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B4B9C9-0476-43B9-ABA8-2CEF17891429}"/>
                </a:ext>
              </a:extLst>
            </p:cNvPr>
            <p:cNvSpPr/>
            <p:nvPr/>
          </p:nvSpPr>
          <p:spPr>
            <a:xfrm>
              <a:off x="5416804" y="4891905"/>
              <a:ext cx="2736567" cy="527051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09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OpenTherm gateway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AEC3816-E2B1-4C79-AFA9-6D310F75ABB0}"/>
              </a:ext>
            </a:extLst>
          </p:cNvPr>
          <p:cNvSpPr/>
          <p:nvPr/>
        </p:nvSpPr>
        <p:spPr>
          <a:xfrm>
            <a:off x="-1" y="3235"/>
            <a:ext cx="24387176" cy="13716000"/>
          </a:xfrm>
          <a:custGeom>
            <a:avLst/>
            <a:gdLst>
              <a:gd name="connsiteX0" fmla="*/ 3779165 w 24387176"/>
              <a:gd name="connsiteY0" fmla="*/ 7787149 h 13716000"/>
              <a:gd name="connsiteX1" fmla="*/ 1708611 w 24387176"/>
              <a:gd name="connsiteY1" fmla="*/ 8685035 h 13716000"/>
              <a:gd name="connsiteX2" fmla="*/ 3779165 w 24387176"/>
              <a:gd name="connsiteY2" fmla="*/ 9582921 h 13716000"/>
              <a:gd name="connsiteX3" fmla="*/ 5849720 w 24387176"/>
              <a:gd name="connsiteY3" fmla="*/ 8685035 h 13716000"/>
              <a:gd name="connsiteX4" fmla="*/ 3779165 w 24387176"/>
              <a:gd name="connsiteY4" fmla="*/ 7787149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3779165" y="7787149"/>
                </a:moveTo>
                <a:cubicBezTo>
                  <a:pt x="2635631" y="7787149"/>
                  <a:pt x="1708611" y="8189146"/>
                  <a:pt x="1708611" y="8685035"/>
                </a:cubicBezTo>
                <a:cubicBezTo>
                  <a:pt x="1708611" y="9180924"/>
                  <a:pt x="2635631" y="9582921"/>
                  <a:pt x="3779165" y="9582921"/>
                </a:cubicBezTo>
                <a:cubicBezTo>
                  <a:pt x="4922701" y="9582921"/>
                  <a:pt x="5849720" y="9180924"/>
                  <a:pt x="5849720" y="8685035"/>
                </a:cubicBezTo>
                <a:cubicBezTo>
                  <a:pt x="5849720" y="8189146"/>
                  <a:pt x="4922701" y="7787149"/>
                  <a:pt x="3779165" y="7787149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2" name="Online Media 1" title="Twomes OpenTherm Monitor, v0.1 (29-04-2021)">
            <a:hlinkClick r:id="" action="ppaction://media"/>
            <a:extLst>
              <a:ext uri="{FF2B5EF4-FFF2-40B4-BE49-F238E27FC236}">
                <a16:creationId xmlns:a16="http://schemas.microsoft.com/office/drawing/2014/main" id="{E9F254E1-9C97-9668-8E37-CDCA329E84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531420" y="5353875"/>
            <a:ext cx="13608761" cy="76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Slimme meter monitor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80ACB50-B3C4-4E79-A76D-1DE1D393F205}"/>
              </a:ext>
            </a:extLst>
          </p:cNvPr>
          <p:cNvSpPr/>
          <p:nvPr/>
        </p:nvSpPr>
        <p:spPr>
          <a:xfrm>
            <a:off x="-1" y="0"/>
            <a:ext cx="24387176" cy="13716000"/>
          </a:xfrm>
          <a:custGeom>
            <a:avLst/>
            <a:gdLst>
              <a:gd name="connsiteX0" fmla="*/ 7472192 w 24387176"/>
              <a:gd name="connsiteY0" fmla="*/ 7612912 h 13716000"/>
              <a:gd name="connsiteX1" fmla="*/ 5807003 w 24387176"/>
              <a:gd name="connsiteY1" fmla="*/ 8938007 h 13716000"/>
              <a:gd name="connsiteX2" fmla="*/ 7472192 w 24387176"/>
              <a:gd name="connsiteY2" fmla="*/ 10263102 h 13716000"/>
              <a:gd name="connsiteX3" fmla="*/ 9137382 w 24387176"/>
              <a:gd name="connsiteY3" fmla="*/ 8938007 h 13716000"/>
              <a:gd name="connsiteX4" fmla="*/ 7472192 w 24387176"/>
              <a:gd name="connsiteY4" fmla="*/ 7612912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7472192" y="7612912"/>
                </a:moveTo>
                <a:cubicBezTo>
                  <a:pt x="6552534" y="7612912"/>
                  <a:pt x="5807003" y="8206177"/>
                  <a:pt x="5807003" y="8938007"/>
                </a:cubicBezTo>
                <a:cubicBezTo>
                  <a:pt x="5807003" y="9669837"/>
                  <a:pt x="6552534" y="10263102"/>
                  <a:pt x="7472192" y="10263102"/>
                </a:cubicBezTo>
                <a:cubicBezTo>
                  <a:pt x="8391851" y="10263102"/>
                  <a:pt x="9137382" y="9669837"/>
                  <a:pt x="9137382" y="8938007"/>
                </a:cubicBezTo>
                <a:cubicBezTo>
                  <a:pt x="9137382" y="8206177"/>
                  <a:pt x="8391851" y="7612912"/>
                  <a:pt x="7472192" y="7612912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</p:cNvCxnSpPr>
          <p:nvPr/>
        </p:nvCxnSpPr>
        <p:spPr>
          <a:xfrm rot="5400000">
            <a:off x="5658105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Twomes P1 Gateway installatievideo">
            <a:hlinkClick r:id="" action="ppaction://media"/>
            <a:extLst>
              <a:ext uri="{FF2B5EF4-FFF2-40B4-BE49-F238E27FC236}">
                <a16:creationId xmlns:a16="http://schemas.microsoft.com/office/drawing/2014/main" id="{35C3C4F0-9C59-CB96-0B85-69E2554DE6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9237434" y="5187773"/>
            <a:ext cx="14150136" cy="79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Slimme meter monitor met temperatuursensoren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E82D576-600B-45E1-B977-F9DC93B1E162}"/>
              </a:ext>
            </a:extLst>
          </p:cNvPr>
          <p:cNvSpPr/>
          <p:nvPr/>
        </p:nvSpPr>
        <p:spPr>
          <a:xfrm>
            <a:off x="4875" y="14046"/>
            <a:ext cx="24387176" cy="13716000"/>
          </a:xfrm>
          <a:custGeom>
            <a:avLst/>
            <a:gdLst>
              <a:gd name="connsiteX0" fmla="*/ 4291369 w 24387176"/>
              <a:gd name="connsiteY0" fmla="*/ 6005188 h 13716000"/>
              <a:gd name="connsiteX1" fmla="*/ 860587 w 24387176"/>
              <a:gd name="connsiteY1" fmla="*/ 8726566 h 13716000"/>
              <a:gd name="connsiteX2" fmla="*/ 4291369 w 24387176"/>
              <a:gd name="connsiteY2" fmla="*/ 11447945 h 13716000"/>
              <a:gd name="connsiteX3" fmla="*/ 7722151 w 24387176"/>
              <a:gd name="connsiteY3" fmla="*/ 8726566 h 13716000"/>
              <a:gd name="connsiteX4" fmla="*/ 4291369 w 24387176"/>
              <a:gd name="connsiteY4" fmla="*/ 6005188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4291369" y="6005188"/>
                </a:moveTo>
                <a:cubicBezTo>
                  <a:pt x="2396600" y="6005188"/>
                  <a:pt x="860587" y="7223590"/>
                  <a:pt x="860587" y="8726566"/>
                </a:cubicBezTo>
                <a:cubicBezTo>
                  <a:pt x="860587" y="10229542"/>
                  <a:pt x="2396600" y="11447945"/>
                  <a:pt x="4291369" y="11447945"/>
                </a:cubicBezTo>
                <a:cubicBezTo>
                  <a:pt x="6186138" y="11447945"/>
                  <a:pt x="7722151" y="10229542"/>
                  <a:pt x="7722151" y="8726566"/>
                </a:cubicBezTo>
                <a:cubicBezTo>
                  <a:pt x="7722151" y="7223590"/>
                  <a:pt x="6186138" y="6005188"/>
                  <a:pt x="4291369" y="6005188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2" name="Online Media 1" title="Twomes DSMR P1 TinTsTr">
            <a:hlinkClick r:id="" action="ppaction://media"/>
            <a:extLst>
              <a:ext uri="{FF2B5EF4-FFF2-40B4-BE49-F238E27FC236}">
                <a16:creationId xmlns:a16="http://schemas.microsoft.com/office/drawing/2014/main" id="{1C85746D-0A4E-948B-C6FB-F047AF3A22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706992" y="5453073"/>
            <a:ext cx="13180111" cy="74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CO</a:t>
            </a:r>
            <a:r>
              <a:rPr lang="nl-NL" sz="6000" u="none" baseline="-25000">
                <a:latin typeface="Roboto Black" panose="020B0604020202020204" charset="0"/>
                <a:ea typeface="Roboto Black" panose="020B0604020202020204" charset="0"/>
              </a:rPr>
              <a:t>2</a:t>
            </a:r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-sensor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D526A93-3ABD-4A52-8A3D-781CCD2B2FC9}"/>
              </a:ext>
            </a:extLst>
          </p:cNvPr>
          <p:cNvSpPr/>
          <p:nvPr/>
        </p:nvSpPr>
        <p:spPr>
          <a:xfrm>
            <a:off x="-1" y="0"/>
            <a:ext cx="24387176" cy="13716000"/>
          </a:xfrm>
          <a:custGeom>
            <a:avLst/>
            <a:gdLst>
              <a:gd name="connsiteX0" fmla="*/ 5015738 w 24387176"/>
              <a:gd name="connsiteY0" fmla="*/ 8802756 h 13716000"/>
              <a:gd name="connsiteX1" fmla="*/ 4084450 w 24387176"/>
              <a:gd name="connsiteY1" fmla="*/ 9700642 h 13716000"/>
              <a:gd name="connsiteX2" fmla="*/ 5015738 w 24387176"/>
              <a:gd name="connsiteY2" fmla="*/ 10598528 h 13716000"/>
              <a:gd name="connsiteX3" fmla="*/ 5947026 w 24387176"/>
              <a:gd name="connsiteY3" fmla="*/ 9700642 h 13716000"/>
              <a:gd name="connsiteX4" fmla="*/ 5015738 w 24387176"/>
              <a:gd name="connsiteY4" fmla="*/ 8802756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5015738" y="8802756"/>
                </a:moveTo>
                <a:cubicBezTo>
                  <a:pt x="4501402" y="8802756"/>
                  <a:pt x="4084450" y="9204753"/>
                  <a:pt x="4084450" y="9700642"/>
                </a:cubicBezTo>
                <a:cubicBezTo>
                  <a:pt x="4084450" y="10196531"/>
                  <a:pt x="4501402" y="10598528"/>
                  <a:pt x="5015738" y="10598528"/>
                </a:cubicBezTo>
                <a:cubicBezTo>
                  <a:pt x="5530074" y="10598528"/>
                  <a:pt x="5947026" y="10196531"/>
                  <a:pt x="5947026" y="9700642"/>
                </a:cubicBezTo>
                <a:cubicBezTo>
                  <a:pt x="5947026" y="9204753"/>
                  <a:pt x="5530074" y="8802756"/>
                  <a:pt x="5015738" y="8802756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2" name="Online Media 1" title="Twomes CO₂ meter; v0.1">
            <a:hlinkClick r:id="" action="ppaction://media"/>
            <a:extLst>
              <a:ext uri="{FF2B5EF4-FFF2-40B4-BE49-F238E27FC236}">
                <a16:creationId xmlns:a16="http://schemas.microsoft.com/office/drawing/2014/main" id="{E794E2C0-C956-74CC-E1F8-E617E743A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237434" y="5187773"/>
            <a:ext cx="13902747" cy="7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err="1">
                <a:latin typeface="Roboto Black" panose="020B0604020202020204" charset="0"/>
                <a:ea typeface="Roboto Black" panose="020B0604020202020204" charset="0"/>
              </a:rPr>
              <a:t>Presence</a:t>
            </a:r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nl-NL" sz="6000" u="none" err="1">
                <a:latin typeface="Roboto Black" panose="020B0604020202020204" charset="0"/>
                <a:ea typeface="Roboto Black" panose="020B0604020202020204" charset="0"/>
              </a:rPr>
              <a:t>detection</a:t>
            </a:r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 firmware </a:t>
            </a:r>
            <a:r>
              <a:rPr lang="nl-NL" sz="6000" u="none" err="1">
                <a:latin typeface="Roboto Black" panose="020B0604020202020204" charset="0"/>
                <a:ea typeface="Roboto Black" panose="020B0604020202020204" charset="0"/>
              </a:rPr>
              <a:t>add-on</a:t>
            </a:r>
            <a:endParaRPr lang="nl-NL" sz="6000" u="none">
              <a:latin typeface="Roboto Black" panose="020B0604020202020204" charset="0"/>
              <a:ea typeface="Roboto Black" panose="020B060402020202020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  <a:br>
              <a:rPr lang="nl-NL" sz="3200">
                <a:latin typeface="Roboto" panose="020B0604020202020204" charset="0"/>
                <a:ea typeface="Roboto" panose="020B0604020202020204" charset="0"/>
              </a:rPr>
            </a:br>
            <a:r>
              <a:rPr lang="nl-NL" sz="3200">
                <a:latin typeface="Roboto" panose="020B0604020202020204" charset="0"/>
                <a:ea typeface="Roboto" panose="020B0604020202020204" charset="0"/>
              </a:rPr>
              <a:t>(thuis)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0DAE5F-0BEA-47FA-AFD2-6C20A6B1D8CA}"/>
              </a:ext>
            </a:extLst>
          </p:cNvPr>
          <p:cNvGrpSpPr/>
          <p:nvPr/>
        </p:nvGrpSpPr>
        <p:grpSpPr>
          <a:xfrm>
            <a:off x="10507282" y="4969626"/>
            <a:ext cx="1461916" cy="2438770"/>
            <a:chOff x="6184410" y="5505494"/>
            <a:chExt cx="1461916" cy="2438770"/>
          </a:xfrm>
        </p:grpSpPr>
        <p:pic>
          <p:nvPicPr>
            <p:cNvPr id="7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8BD1D901-8ED0-4287-9B0F-D91A7A97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AB69EA7-E305-4D2F-A7DB-EAA5577EC271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80" name="Smiley Face 79">
            <a:extLst>
              <a:ext uri="{FF2B5EF4-FFF2-40B4-BE49-F238E27FC236}">
                <a16:creationId xmlns:a16="http://schemas.microsoft.com/office/drawing/2014/main" id="{3FB05583-C30C-4AD5-B8F5-93DDAA2A0D22}"/>
              </a:ext>
            </a:extLst>
          </p:cNvPr>
          <p:cNvSpPr/>
          <p:nvPr/>
        </p:nvSpPr>
        <p:spPr>
          <a:xfrm>
            <a:off x="9335789" y="5593034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652C026-20DE-458B-A1A8-22EA3D65C8FB}"/>
              </a:ext>
            </a:extLst>
          </p:cNvPr>
          <p:cNvSpPr txBox="1"/>
          <p:nvPr/>
        </p:nvSpPr>
        <p:spPr>
          <a:xfrm>
            <a:off x="8986767" y="6988749"/>
            <a:ext cx="1758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  <a:br>
              <a:rPr lang="nl-NL" sz="3200">
                <a:latin typeface="Roboto" panose="020B0604020202020204" charset="0"/>
                <a:ea typeface="Roboto" panose="020B0604020202020204" charset="0"/>
              </a:rPr>
            </a:br>
            <a:r>
              <a:rPr lang="nl-NL" sz="3200">
                <a:latin typeface="Roboto" panose="020B0604020202020204" charset="0"/>
                <a:ea typeface="Roboto" panose="020B0604020202020204" charset="0"/>
              </a:rPr>
              <a:t>(niet</a:t>
            </a:r>
            <a:br>
              <a:rPr lang="nl-NL" sz="3200">
                <a:latin typeface="Roboto" panose="020B0604020202020204" charset="0"/>
                <a:ea typeface="Roboto" panose="020B0604020202020204" charset="0"/>
              </a:rPr>
            </a:br>
            <a:r>
              <a:rPr lang="nl-NL" sz="3200">
                <a:latin typeface="Roboto" panose="020B0604020202020204" charset="0"/>
                <a:ea typeface="Roboto" panose="020B0604020202020204" charset="0"/>
              </a:rPr>
              <a:t>thuis)</a:t>
            </a: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735BDED8-C7F0-444B-B33C-55D4BBC89877}"/>
              </a:ext>
            </a:extLst>
          </p:cNvPr>
          <p:cNvSpPr/>
          <p:nvPr/>
        </p:nvSpPr>
        <p:spPr>
          <a:xfrm>
            <a:off x="-1" y="0"/>
            <a:ext cx="24387177" cy="13716000"/>
          </a:xfrm>
          <a:custGeom>
            <a:avLst/>
            <a:gdLst>
              <a:gd name="connsiteX0" fmla="*/ 5045123 w 24387177"/>
              <a:gd name="connsiteY0" fmla="*/ 9212875 h 13716000"/>
              <a:gd name="connsiteX1" fmla="*/ 4009749 w 24387177"/>
              <a:gd name="connsiteY1" fmla="*/ 9870401 h 13716000"/>
              <a:gd name="connsiteX2" fmla="*/ 5045123 w 24387177"/>
              <a:gd name="connsiteY2" fmla="*/ 10527927 h 13716000"/>
              <a:gd name="connsiteX3" fmla="*/ 6080496 w 24387177"/>
              <a:gd name="connsiteY3" fmla="*/ 9870401 h 13716000"/>
              <a:gd name="connsiteX4" fmla="*/ 5045123 w 24387177"/>
              <a:gd name="connsiteY4" fmla="*/ 9212875 h 13716000"/>
              <a:gd name="connsiteX5" fmla="*/ 3641983 w 24387177"/>
              <a:gd name="connsiteY5" fmla="*/ 8038591 h 13716000"/>
              <a:gd name="connsiteX6" fmla="*/ 2068600 w 24387177"/>
              <a:gd name="connsiteY6" fmla="*/ 8696117 h 13716000"/>
              <a:gd name="connsiteX7" fmla="*/ 3641983 w 24387177"/>
              <a:gd name="connsiteY7" fmla="*/ 9353643 h 13716000"/>
              <a:gd name="connsiteX8" fmla="*/ 5215367 w 24387177"/>
              <a:gd name="connsiteY8" fmla="*/ 8696117 h 13716000"/>
              <a:gd name="connsiteX9" fmla="*/ 3641983 w 24387177"/>
              <a:gd name="connsiteY9" fmla="*/ 8038591 h 13716000"/>
              <a:gd name="connsiteX10" fmla="*/ 6837058 w 24387177"/>
              <a:gd name="connsiteY10" fmla="*/ 7998224 h 13716000"/>
              <a:gd name="connsiteX11" fmla="*/ 5801683 w 24387177"/>
              <a:gd name="connsiteY11" fmla="*/ 8655750 h 13716000"/>
              <a:gd name="connsiteX12" fmla="*/ 6837058 w 24387177"/>
              <a:gd name="connsiteY12" fmla="*/ 9313276 h 13716000"/>
              <a:gd name="connsiteX13" fmla="*/ 7872430 w 24387177"/>
              <a:gd name="connsiteY13" fmla="*/ 8655750 h 13716000"/>
              <a:gd name="connsiteX14" fmla="*/ 6837058 w 24387177"/>
              <a:gd name="connsiteY14" fmla="*/ 7998224 h 13716000"/>
              <a:gd name="connsiteX15" fmla="*/ 0 w 24387177"/>
              <a:gd name="connsiteY15" fmla="*/ 0 h 13716000"/>
              <a:gd name="connsiteX16" fmla="*/ 24387177 w 24387177"/>
              <a:gd name="connsiteY16" fmla="*/ 0 h 13716000"/>
              <a:gd name="connsiteX17" fmla="*/ 24387177 w 24387177"/>
              <a:gd name="connsiteY17" fmla="*/ 13716000 h 13716000"/>
              <a:gd name="connsiteX18" fmla="*/ 0 w 24387177"/>
              <a:gd name="connsiteY1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87177" h="13716000">
                <a:moveTo>
                  <a:pt x="5045123" y="9212875"/>
                </a:moveTo>
                <a:cubicBezTo>
                  <a:pt x="4473302" y="9212875"/>
                  <a:pt x="4009749" y="9507259"/>
                  <a:pt x="4009749" y="9870401"/>
                </a:cubicBezTo>
                <a:cubicBezTo>
                  <a:pt x="4009749" y="10233543"/>
                  <a:pt x="4473302" y="10527927"/>
                  <a:pt x="5045123" y="10527927"/>
                </a:cubicBezTo>
                <a:cubicBezTo>
                  <a:pt x="5616944" y="10527927"/>
                  <a:pt x="6080496" y="10233543"/>
                  <a:pt x="6080496" y="9870401"/>
                </a:cubicBezTo>
                <a:cubicBezTo>
                  <a:pt x="6080496" y="9507259"/>
                  <a:pt x="5616944" y="9212875"/>
                  <a:pt x="5045123" y="9212875"/>
                </a:cubicBezTo>
                <a:close/>
                <a:moveTo>
                  <a:pt x="3641983" y="8038591"/>
                </a:moveTo>
                <a:cubicBezTo>
                  <a:pt x="2773026" y="8038591"/>
                  <a:pt x="2068600" y="8332975"/>
                  <a:pt x="2068600" y="8696117"/>
                </a:cubicBezTo>
                <a:cubicBezTo>
                  <a:pt x="2068600" y="9059259"/>
                  <a:pt x="2773026" y="9353643"/>
                  <a:pt x="3641983" y="9353643"/>
                </a:cubicBezTo>
                <a:cubicBezTo>
                  <a:pt x="4510941" y="9353643"/>
                  <a:pt x="5215367" y="9059259"/>
                  <a:pt x="5215367" y="8696117"/>
                </a:cubicBezTo>
                <a:cubicBezTo>
                  <a:pt x="5215367" y="8332975"/>
                  <a:pt x="4510941" y="8038591"/>
                  <a:pt x="3641983" y="8038591"/>
                </a:cubicBezTo>
                <a:close/>
                <a:moveTo>
                  <a:pt x="6837058" y="7998224"/>
                </a:moveTo>
                <a:cubicBezTo>
                  <a:pt x="6265237" y="7998224"/>
                  <a:pt x="5801683" y="8292608"/>
                  <a:pt x="5801683" y="8655750"/>
                </a:cubicBezTo>
                <a:cubicBezTo>
                  <a:pt x="5801683" y="9018892"/>
                  <a:pt x="6265237" y="9313276"/>
                  <a:pt x="6837058" y="9313276"/>
                </a:cubicBezTo>
                <a:cubicBezTo>
                  <a:pt x="7408879" y="9313276"/>
                  <a:pt x="7872430" y="9018892"/>
                  <a:pt x="7872430" y="8655750"/>
                </a:cubicBezTo>
                <a:cubicBezTo>
                  <a:pt x="7872430" y="8292608"/>
                  <a:pt x="7408879" y="7998224"/>
                  <a:pt x="6837058" y="7998224"/>
                </a:cubicBezTo>
                <a:close/>
                <a:moveTo>
                  <a:pt x="0" y="0"/>
                </a:moveTo>
                <a:lnTo>
                  <a:pt x="24387177" y="0"/>
                </a:lnTo>
                <a:lnTo>
                  <a:pt x="24387177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9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Advies op basis van geautomatiseerde analyse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C3EFE7E-30B0-4B64-B41B-7C59D236EF17}"/>
              </a:ext>
            </a:extLst>
          </p:cNvPr>
          <p:cNvCxnSpPr>
            <a:cxnSpLocks/>
            <a:stCxn id="109" idx="1"/>
            <a:endCxn id="108" idx="6"/>
          </p:cNvCxnSpPr>
          <p:nvPr/>
        </p:nvCxnSpPr>
        <p:spPr>
          <a:xfrm rot="10800000">
            <a:off x="11663784" y="3188684"/>
            <a:ext cx="2361301" cy="15524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48E0289-87A9-4A81-AE4A-B5843C56D031}"/>
              </a:ext>
            </a:extLst>
          </p:cNvPr>
          <p:cNvCxnSpPr>
            <a:cxnSpLocks/>
            <a:stCxn id="108" idx="2"/>
            <a:endCxn id="72" idx="0"/>
          </p:cNvCxnSpPr>
          <p:nvPr/>
        </p:nvCxnSpPr>
        <p:spPr>
          <a:xfrm rot="10800000" flipV="1">
            <a:off x="6069863" y="3188682"/>
            <a:ext cx="4506298" cy="1808813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miley Face 81">
            <a:extLst>
              <a:ext uri="{FF2B5EF4-FFF2-40B4-BE49-F238E27FC236}">
                <a16:creationId xmlns:a16="http://schemas.microsoft.com/office/drawing/2014/main" id="{F7B0814A-00AD-431D-B5CE-2C82B714D7E9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8" name="Smiley Face 107">
            <a:extLst>
              <a:ext uri="{FF2B5EF4-FFF2-40B4-BE49-F238E27FC236}">
                <a16:creationId xmlns:a16="http://schemas.microsoft.com/office/drawing/2014/main" id="{FA831E79-B2EB-4957-B64D-2C315856E03C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6DB7788-4E8E-4689-A4A0-84AD1E4D49CA}"/>
              </a:ext>
            </a:extLst>
          </p:cNvPr>
          <p:cNvSpPr/>
          <p:nvPr/>
        </p:nvSpPr>
        <p:spPr>
          <a:xfrm>
            <a:off x="-1" y="0"/>
            <a:ext cx="24387176" cy="13716000"/>
          </a:xfrm>
          <a:custGeom>
            <a:avLst/>
            <a:gdLst>
              <a:gd name="connsiteX0" fmla="*/ 11848944 w 24387176"/>
              <a:gd name="connsiteY0" fmla="*/ 2176609 h 13716000"/>
              <a:gd name="connsiteX1" fmla="*/ 3918784 w 24387176"/>
              <a:gd name="connsiteY1" fmla="*/ 4658943 h 13716000"/>
              <a:gd name="connsiteX2" fmla="*/ 11848944 w 24387176"/>
              <a:gd name="connsiteY2" fmla="*/ 7141277 h 13716000"/>
              <a:gd name="connsiteX3" fmla="*/ 19779102 w 24387176"/>
              <a:gd name="connsiteY3" fmla="*/ 4658943 h 13716000"/>
              <a:gd name="connsiteX4" fmla="*/ 11848944 w 24387176"/>
              <a:gd name="connsiteY4" fmla="*/ 2176609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11848944" y="2176609"/>
                </a:moveTo>
                <a:cubicBezTo>
                  <a:pt x="7469238" y="2176609"/>
                  <a:pt x="3918784" y="3287988"/>
                  <a:pt x="3918784" y="4658943"/>
                </a:cubicBezTo>
                <a:cubicBezTo>
                  <a:pt x="3918784" y="6029899"/>
                  <a:pt x="7469238" y="7141277"/>
                  <a:pt x="11848944" y="7141277"/>
                </a:cubicBezTo>
                <a:cubicBezTo>
                  <a:pt x="16228649" y="7141277"/>
                  <a:pt x="19779102" y="6029899"/>
                  <a:pt x="19779102" y="4658943"/>
                </a:cubicBezTo>
                <a:cubicBezTo>
                  <a:pt x="19779102" y="3287988"/>
                  <a:pt x="16228649" y="2176609"/>
                  <a:pt x="11848944" y="2176609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7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8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ECE168-4C1A-4211-A4E1-EDE6C92E2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WP2 Data </a:t>
            </a:r>
            <a:r>
              <a:rPr lang="nl-NL" err="1"/>
              <a:t>Acquisition</a:t>
            </a:r>
            <a:r>
              <a:rPr lang="nl-NL"/>
              <a:t>, Privacy &amp; Open Data</a:t>
            </a:r>
          </a:p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C07BA7-A5A3-47BF-979D-0D51D3A3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Data-acquisitie: technologiekeuzes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E7FCD-72AA-47D7-8BB0-F8391851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47" y="4229100"/>
            <a:ext cx="21008156" cy="7658100"/>
          </a:xfrm>
        </p:spPr>
        <p:txBody>
          <a:bodyPr>
            <a:normAutofit fontScale="55000" lnSpcReduction="20000"/>
          </a:bodyPr>
          <a:lstStyle/>
          <a:p>
            <a:r>
              <a:rPr lang="nl-NL" sz="5200" err="1"/>
              <a:t>WarmteWachter</a:t>
            </a:r>
            <a:r>
              <a:rPr lang="nl-NL" sz="5200"/>
              <a:t> </a:t>
            </a:r>
            <a:r>
              <a:rPr lang="nl-NL" sz="5200" err="1"/>
              <a:t>iOs</a:t>
            </a:r>
            <a:r>
              <a:rPr lang="nl-NL" sz="5200"/>
              <a:t> &amp; Android app (start/monitor/stop data flow), gebaseerd op IONIC5</a:t>
            </a:r>
            <a:endParaRPr lang="nl-NL" sz="5200" i="1"/>
          </a:p>
          <a:p>
            <a:r>
              <a:rPr lang="nl-NL" sz="5200"/>
              <a:t>Data via online API</a:t>
            </a:r>
            <a:endParaRPr lang="nl-NL" sz="5200" i="1"/>
          </a:p>
          <a:p>
            <a:pPr lvl="1"/>
            <a:r>
              <a:rPr lang="nl-NL" sz="4300"/>
              <a:t>Weer: </a:t>
            </a:r>
            <a:r>
              <a:rPr lang="nl-NL" sz="4300">
                <a:hlinkClick r:id="rId2"/>
              </a:rPr>
              <a:t>KNMI API</a:t>
            </a:r>
            <a:endParaRPr lang="nl-NL" sz="4300"/>
          </a:p>
          <a:p>
            <a:pPr lvl="1"/>
            <a:r>
              <a:rPr lang="nl-NL" sz="4300"/>
              <a:t>Extra gebouw-info: pdok.nl, pico.geodan.nl, energielabel.nl</a:t>
            </a:r>
          </a:p>
          <a:p>
            <a:pPr lvl="1"/>
            <a:r>
              <a:rPr lang="nl-NL" sz="4300"/>
              <a:t>Slimme meter P3/P4-data: </a:t>
            </a:r>
            <a:r>
              <a:rPr lang="nl-NL" sz="4300" err="1">
                <a:hlinkClick r:id="rId3"/>
              </a:rPr>
              <a:t>Enelogic</a:t>
            </a:r>
            <a:r>
              <a:rPr lang="nl-NL" sz="4300">
                <a:hlinkClick r:id="rId3"/>
              </a:rPr>
              <a:t> API</a:t>
            </a:r>
            <a:endParaRPr lang="nl-NL" sz="4300"/>
          </a:p>
          <a:p>
            <a:r>
              <a:rPr lang="nl-NL" sz="5200"/>
              <a:t>Twomes </a:t>
            </a:r>
            <a:r>
              <a:rPr lang="nl-NL" sz="5200" err="1"/>
              <a:t>measurement</a:t>
            </a:r>
            <a:r>
              <a:rPr lang="nl-NL" sz="5200"/>
              <a:t> </a:t>
            </a:r>
            <a:r>
              <a:rPr lang="nl-NL" sz="5200" err="1"/>
              <a:t>devices</a:t>
            </a:r>
            <a:r>
              <a:rPr lang="nl-NL" sz="5200"/>
              <a:t> (gemeenschappelijk deel)</a:t>
            </a:r>
            <a:endParaRPr lang="nl-NL" sz="5200" i="1"/>
          </a:p>
          <a:p>
            <a:pPr lvl="1"/>
            <a:r>
              <a:rPr lang="nl-NL" sz="4300" err="1"/>
              <a:t>Espressif</a:t>
            </a:r>
            <a:r>
              <a:rPr lang="nl-NL" sz="4300"/>
              <a:t> modules: ESP32 (Wi-Fi &amp;BLE) / ESP8266 (Wi-Fi); </a:t>
            </a:r>
            <a:r>
              <a:rPr lang="nl-NL" sz="4300" err="1"/>
              <a:t>WeMos</a:t>
            </a:r>
            <a:r>
              <a:rPr lang="nl-NL" sz="4300"/>
              <a:t> D1 Mini form factor;</a:t>
            </a:r>
          </a:p>
          <a:p>
            <a:pPr lvl="1"/>
            <a:r>
              <a:rPr lang="nl-NL" sz="4300" err="1"/>
              <a:t>FreeRTOS</a:t>
            </a:r>
            <a:r>
              <a:rPr lang="nl-NL" sz="4300"/>
              <a:t> + </a:t>
            </a:r>
            <a:r>
              <a:rPr lang="nl-NL" sz="4300" err="1"/>
              <a:t>Arduino</a:t>
            </a:r>
            <a:r>
              <a:rPr lang="nl-NL" sz="4300"/>
              <a:t> firmware;</a:t>
            </a:r>
          </a:p>
          <a:p>
            <a:pPr lvl="1"/>
            <a:r>
              <a:rPr lang="nl-NL" sz="4300" err="1"/>
              <a:t>Espressif</a:t>
            </a:r>
            <a:r>
              <a:rPr lang="nl-NL" sz="4300"/>
              <a:t> </a:t>
            </a:r>
            <a:r>
              <a:rPr lang="nl-NL" sz="4300" err="1"/>
              <a:t>Unified</a:t>
            </a:r>
            <a:r>
              <a:rPr lang="nl-NL" sz="4300"/>
              <a:t> </a:t>
            </a:r>
            <a:r>
              <a:rPr lang="nl-NL" sz="4300" err="1"/>
              <a:t>provisioning</a:t>
            </a:r>
            <a:r>
              <a:rPr lang="nl-NL" sz="4300"/>
              <a:t> protocol; ESP firmware + Capacitor </a:t>
            </a:r>
            <a:r>
              <a:rPr lang="nl-NL" sz="4300" err="1"/>
              <a:t>plugin</a:t>
            </a:r>
            <a:r>
              <a:rPr lang="nl-NL" sz="4300"/>
              <a:t> voor IONIC5 (</a:t>
            </a:r>
            <a:r>
              <a:rPr lang="nl-NL" sz="4300" err="1"/>
              <a:t>wrapper</a:t>
            </a:r>
            <a:r>
              <a:rPr lang="nl-NL" sz="4300"/>
              <a:t> native </a:t>
            </a:r>
            <a:r>
              <a:rPr lang="nl-NL" sz="4300" err="1"/>
              <a:t>Espressif</a:t>
            </a:r>
            <a:r>
              <a:rPr lang="nl-NL" sz="4300"/>
              <a:t> </a:t>
            </a:r>
            <a:r>
              <a:rPr lang="nl-NL" sz="4300" err="1"/>
              <a:t>SDKs</a:t>
            </a:r>
            <a:r>
              <a:rPr lang="nl-NL" sz="4300"/>
              <a:t> iOS &amp; Android);</a:t>
            </a:r>
          </a:p>
          <a:p>
            <a:pPr lvl="1"/>
            <a:r>
              <a:rPr lang="nl-NL" sz="4300"/>
              <a:t>NTP-</a:t>
            </a:r>
            <a:r>
              <a:rPr lang="nl-NL" sz="4300" err="1"/>
              <a:t>based</a:t>
            </a:r>
            <a:r>
              <a:rPr lang="nl-NL" sz="4300"/>
              <a:t> time </a:t>
            </a:r>
            <a:r>
              <a:rPr lang="nl-NL" sz="4300" err="1"/>
              <a:t>synchronisation</a:t>
            </a:r>
            <a:r>
              <a:rPr lang="nl-NL" sz="4300"/>
              <a:t>, </a:t>
            </a:r>
            <a:r>
              <a:rPr lang="nl-NL" sz="4300" err="1"/>
              <a:t>timstamping</a:t>
            </a:r>
            <a:r>
              <a:rPr lang="nl-NL" sz="4300"/>
              <a:t>, persistent buffering (</a:t>
            </a:r>
            <a:r>
              <a:rPr lang="nl-NL" sz="4300" err="1"/>
              <a:t>nvs</a:t>
            </a:r>
            <a:r>
              <a:rPr lang="nl-NL" sz="4300"/>
              <a:t>), TLS/SSL secure upload.</a:t>
            </a:r>
          </a:p>
          <a:p>
            <a:r>
              <a:rPr lang="nl-NL" sz="5100"/>
              <a:t>Twomes </a:t>
            </a:r>
            <a:r>
              <a:rPr lang="nl-NL" sz="5100" err="1"/>
              <a:t>measurement</a:t>
            </a:r>
            <a:r>
              <a:rPr lang="nl-NL" sz="5100"/>
              <a:t> </a:t>
            </a:r>
            <a:r>
              <a:rPr lang="nl-NL" sz="5100" err="1"/>
              <a:t>devices</a:t>
            </a:r>
            <a:r>
              <a:rPr lang="nl-NL" sz="5100"/>
              <a:t> (</a:t>
            </a:r>
            <a:r>
              <a:rPr lang="nl-NL" sz="5100" err="1"/>
              <a:t>specific</a:t>
            </a:r>
            <a:r>
              <a:rPr lang="nl-NL" sz="5100"/>
              <a:t> deel; doorgaans </a:t>
            </a:r>
            <a:r>
              <a:rPr lang="nl-NL" sz="5100" err="1"/>
              <a:t>Wemos</a:t>
            </a:r>
            <a:r>
              <a:rPr lang="nl-NL" sz="5100"/>
              <a:t> D1 mini </a:t>
            </a:r>
            <a:r>
              <a:rPr lang="nl-NL" sz="5100" err="1"/>
              <a:t>shield</a:t>
            </a:r>
            <a:r>
              <a:rPr lang="nl-NL" sz="5100"/>
              <a:t> form factor)</a:t>
            </a:r>
          </a:p>
          <a:p>
            <a:pPr lvl="1"/>
            <a:r>
              <a:rPr lang="nl-NL" sz="4300"/>
              <a:t>OpenTherm gateway (DIYLESS / monitor / </a:t>
            </a:r>
            <a:r>
              <a:rPr lang="nl-NL" sz="4300" err="1"/>
              <a:t>Nodo</a:t>
            </a:r>
            <a:r>
              <a:rPr lang="nl-NL" sz="4300"/>
              <a:t>)</a:t>
            </a:r>
          </a:p>
          <a:p>
            <a:pPr lvl="1"/>
            <a:r>
              <a:rPr lang="nl-NL" sz="4300"/>
              <a:t>Slimme meter monitor (P1 poort)</a:t>
            </a:r>
          </a:p>
          <a:p>
            <a:pPr lvl="1"/>
            <a:r>
              <a:rPr lang="nl-NL" sz="4300"/>
              <a:t>Slimme meter monitor (P1 poort) met temperatuursensoren</a:t>
            </a:r>
          </a:p>
          <a:p>
            <a:pPr lvl="2"/>
            <a:r>
              <a:rPr lang="nl-NL" sz="3500"/>
              <a:t>Kamertemperatuur (T</a:t>
            </a:r>
            <a:r>
              <a:rPr lang="nl-NL" sz="3500" baseline="-25000"/>
              <a:t>in</a:t>
            </a:r>
            <a:r>
              <a:rPr lang="nl-NL" sz="3500"/>
              <a:t>)</a:t>
            </a:r>
          </a:p>
          <a:p>
            <a:pPr lvl="2"/>
            <a:r>
              <a:rPr lang="nl-NL" sz="3500"/>
              <a:t>Aanvoer- en </a:t>
            </a:r>
            <a:r>
              <a:rPr lang="nl-NL" sz="3500" err="1"/>
              <a:t>retoutemperatuur</a:t>
            </a:r>
            <a:r>
              <a:rPr lang="nl-NL" sz="3500"/>
              <a:t> warm water bij cv-ketel naar en van radiatoren(</a:t>
            </a:r>
            <a:r>
              <a:rPr lang="nl-NL" sz="3500" err="1"/>
              <a:t>T</a:t>
            </a:r>
            <a:r>
              <a:rPr lang="nl-NL" sz="3500" baseline="-25000" err="1"/>
              <a:t>sup</a:t>
            </a:r>
            <a:r>
              <a:rPr lang="nl-NL" sz="3500"/>
              <a:t>, </a:t>
            </a:r>
            <a:r>
              <a:rPr lang="nl-NL" sz="3500" err="1"/>
              <a:t>T</a:t>
            </a:r>
            <a:r>
              <a:rPr lang="nl-NL" sz="3500" baseline="-25000" err="1"/>
              <a:t>ret</a:t>
            </a:r>
            <a:r>
              <a:rPr lang="nl-NL" sz="3500"/>
              <a:t>)</a:t>
            </a:r>
          </a:p>
          <a:p>
            <a:pPr lvl="1"/>
            <a:r>
              <a:rPr lang="nl-NL" sz="4300"/>
              <a:t>CO</a:t>
            </a:r>
            <a:r>
              <a:rPr lang="nl-NL" sz="4300" baseline="-25000"/>
              <a:t>2</a:t>
            </a:r>
            <a:r>
              <a:rPr lang="nl-NL" sz="4300"/>
              <a:t>-meetapparaat (gebaseerd op nieuwste foto-akoestische </a:t>
            </a:r>
            <a:r>
              <a:rPr lang="nl-NL" sz="4300" err="1"/>
              <a:t>Sensirion</a:t>
            </a:r>
            <a:r>
              <a:rPr lang="nl-NL" sz="4300"/>
              <a:t> SCD41 CO</a:t>
            </a:r>
            <a:r>
              <a:rPr lang="nl-NL" sz="4300" baseline="-25000"/>
              <a:t>2</a:t>
            </a:r>
            <a:r>
              <a:rPr lang="nl-NL" sz="4300"/>
              <a:t>-sensor)</a:t>
            </a:r>
          </a:p>
          <a:p>
            <a:r>
              <a:rPr lang="nl-NL" sz="5100"/>
              <a:t>Twomes </a:t>
            </a:r>
            <a:r>
              <a:rPr lang="nl-NL" sz="5100" err="1"/>
              <a:t>presence</a:t>
            </a:r>
            <a:r>
              <a:rPr lang="nl-NL" sz="5100"/>
              <a:t> </a:t>
            </a:r>
            <a:r>
              <a:rPr lang="nl-NL" sz="5100" err="1"/>
              <a:t>detection</a:t>
            </a:r>
            <a:r>
              <a:rPr lang="nl-NL" sz="5100"/>
              <a:t> firmware (kan in op elk Twomes </a:t>
            </a:r>
            <a:r>
              <a:rPr lang="nl-NL" sz="5100" err="1"/>
              <a:t>measurement</a:t>
            </a:r>
            <a:r>
              <a:rPr lang="nl-NL" sz="5100"/>
              <a:t> device gebaseerd op ESP32)</a:t>
            </a:r>
          </a:p>
          <a:p>
            <a:pPr lvl="1"/>
            <a:endParaRPr lang="nl-NL" sz="4300"/>
          </a:p>
          <a:p>
            <a:endParaRPr lang="nl-NL" sz="5200" i="1">
              <a:highlight>
                <a:srgbClr val="FFFF00"/>
              </a:highlight>
            </a:endParaRPr>
          </a:p>
          <a:p>
            <a:pPr lvl="1"/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22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74300E-2797-42E9-B4AA-9BF4FC0F3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6033"/>
              </p:ext>
            </p:extLst>
          </p:nvPr>
        </p:nvGraphicFramePr>
        <p:xfrm>
          <a:off x="1187522" y="3821369"/>
          <a:ext cx="21050686" cy="97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581">
                  <a:extLst>
                    <a:ext uri="{9D8B030D-6E8A-4147-A177-3AD203B41FA5}">
                      <a16:colId xmlns:a16="http://schemas.microsoft.com/office/drawing/2014/main" val="1697422595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1784189907"/>
                    </a:ext>
                  </a:extLst>
                </a:gridCol>
                <a:gridCol w="9409471">
                  <a:extLst>
                    <a:ext uri="{9D8B030D-6E8A-4147-A177-3AD203B41FA5}">
                      <a16:colId xmlns:a16="http://schemas.microsoft.com/office/drawing/2014/main" val="1861832830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1317351599"/>
                    </a:ext>
                  </a:extLst>
                </a:gridCol>
                <a:gridCol w="2035277">
                  <a:extLst>
                    <a:ext uri="{9D8B030D-6E8A-4147-A177-3AD203B41FA5}">
                      <a16:colId xmlns:a16="http://schemas.microsoft.com/office/drawing/2014/main" val="885908352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3831186982"/>
                    </a:ext>
                  </a:extLst>
                </a:gridCol>
                <a:gridCol w="1649460">
                  <a:extLst>
                    <a:ext uri="{9D8B030D-6E8A-4147-A177-3AD203B41FA5}">
                      <a16:colId xmlns:a16="http://schemas.microsoft.com/office/drawing/2014/main" val="2448906774"/>
                    </a:ext>
                  </a:extLst>
                </a:gridCol>
              </a:tblGrid>
              <a:tr h="784744"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category</a:t>
                      </a:r>
                      <a:endParaRPr lang="nl-NL" sz="3600" b="1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symbol</a:t>
                      </a:r>
                      <a:endParaRPr lang="nl-NL" sz="3600" b="1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property.name</a:t>
                      </a:r>
                      <a:endParaRPr lang="nl-NL" sz="3600" b="1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unit</a:t>
                      </a:r>
                      <a:endParaRPr lang="nl-NL" sz="3600" b="1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1" i="0" u="none" strike="noStrike" err="1">
                          <a:solidFill>
                            <a:schemeClr val="bg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OT_id</a:t>
                      </a:r>
                      <a:endParaRPr lang="nl-NL" sz="3600" b="1" i="0" u="none" strike="noStrike">
                        <a:solidFill>
                          <a:schemeClr val="bg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4266"/>
                  </a:ext>
                </a:extLst>
              </a:tr>
              <a:tr h="494246"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indoor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T</a:t>
                      </a:r>
                      <a:r>
                        <a:rPr lang="nl-NL" sz="3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in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roomTemp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°C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(24)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3600" b="0" i="0" u="none" strike="noStrike">
                        <a:solidFill>
                          <a:schemeClr val="accent6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5599404"/>
                  </a:ext>
                </a:extLst>
              </a:tr>
              <a:tr h="494246"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comfort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u="none" strike="noStrike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T</a:t>
                      </a:r>
                      <a:r>
                        <a:rPr lang="nl-NL" sz="3600" u="none" strike="noStrike" baseline="-25000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set</a:t>
                      </a:r>
                      <a:endParaRPr lang="nl-NL" sz="3600" b="0" i="0" u="none" strike="noStrike" baseline="-250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roomSetpointTemp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°C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u="none" strike="noStrike" baseline="-250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(16)</a:t>
                      </a:r>
                      <a:endParaRPr lang="nl-NL" sz="360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u="none" strike="noStrike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66990134"/>
                  </a:ext>
                </a:extLst>
              </a:tr>
              <a:tr h="494246"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weather</a:t>
                      </a:r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T</a:t>
                      </a:r>
                      <a:r>
                        <a:rPr lang="nl-NL" sz="3600" u="none" strike="noStrike" baseline="-25000" err="1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out</a:t>
                      </a:r>
                      <a:endParaRPr lang="nl-NL" sz="36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outdoorTemp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°C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KNMI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696984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 baseline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windSpeed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m/s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6582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I</a:t>
                      </a:r>
                      <a:endParaRPr lang="nl-NL" sz="36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globalHorizontalIrradiance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W/m</a:t>
                      </a:r>
                      <a:r>
                        <a:rPr lang="nl-NL" sz="3600" u="none" strike="noStrike" baseline="30000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</a:t>
                      </a:r>
                      <a:endParaRPr lang="nl-NL" sz="3600" b="0" i="0" u="none" strike="noStrike" baseline="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0862"/>
                  </a:ext>
                </a:extLst>
              </a:tr>
              <a:tr h="494246">
                <a:tc rowSpan="4"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installation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T</a:t>
                      </a:r>
                      <a:r>
                        <a:rPr lang="nl-NL" sz="32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sup</a:t>
                      </a:r>
                      <a:endParaRPr lang="nl-NL" sz="32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boilerSupplyTemp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°C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(25)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3600" b="0" i="0" u="none" strike="noStrike">
                        <a:solidFill>
                          <a:schemeClr val="accent6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69501734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T</a:t>
                      </a:r>
                      <a:r>
                        <a:rPr lang="nl-NL" sz="32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ret</a:t>
                      </a:r>
                      <a:endParaRPr lang="nl-NL" sz="32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boilerReturnTemp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°C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(28)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3600" b="0" i="0" u="none" strike="noStrike">
                        <a:solidFill>
                          <a:schemeClr val="accent6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07464504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CH</a:t>
                      </a:r>
                      <a:endParaRPr lang="nl-NL" sz="32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isCentralHeatingModeOn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bool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(0)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3600" b="0" i="0" u="none" strike="noStrike">
                        <a:solidFill>
                          <a:schemeClr val="accent6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74049566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DHW</a:t>
                      </a:r>
                      <a:endParaRPr lang="nl-NL" sz="32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isDomesticHotWaterModeOn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bool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(0)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91762039"/>
                  </a:ext>
                </a:extLst>
              </a:tr>
              <a:tr h="494246"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200" b="0" i="0" u="none" strike="noStrike" baseline="-25000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relativeModulationLevel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(0)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44641588"/>
                  </a:ext>
                </a:extLst>
              </a:tr>
              <a:tr h="4942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energy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E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eMeterReading</a:t>
                      </a:r>
                      <a:r>
                        <a:rPr lang="nl-NL" sz="2800" u="none" strike="noStrike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&lt;Supply/Return&gt;&lt;Low/High&gt;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kWh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Enelogic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accent6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3600" b="0" i="0" u="none" strike="noStrike">
                        <a:solidFill>
                          <a:schemeClr val="accent6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967916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ctr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G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err="1"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gMeterReading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u="none" strike="noStrike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m</a:t>
                      </a:r>
                      <a:r>
                        <a:rPr lang="nl-NL" sz="3600" u="none" strike="noStrike" baseline="30000"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</a:t>
                      </a:r>
                      <a:endParaRPr lang="nl-NL" sz="36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4000" b="0" i="0" u="none" strike="noStrike">
                        <a:solidFill>
                          <a:srgbClr val="000000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83204"/>
                  </a:ext>
                </a:extLst>
              </a:tr>
              <a:tr h="4942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nl-NL" sz="3600" b="0" i="0" u="none" strike="noStrike" err="1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ventilation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CO</a:t>
                      </a:r>
                      <a:r>
                        <a:rPr lang="nl-NL" sz="36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>
                          <a:solidFill>
                            <a:schemeClr val="tx1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CO2concentration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 err="1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ppm</a:t>
                      </a:r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877543"/>
                  </a:ext>
                </a:extLst>
              </a:tr>
              <a:tr h="494246">
                <a:tc vMerge="1">
                  <a:txBody>
                    <a:bodyPr/>
                    <a:lstStyle/>
                    <a:p>
                      <a:pPr algn="l" fontAlgn="ctr"/>
                      <a:endParaRPr lang="nl-NL" sz="3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err="1">
                          <a:solidFill>
                            <a:schemeClr val="tx1"/>
                          </a:solidFill>
                          <a:effectLst/>
                          <a:latin typeface="OCRB" panose="020B0609020202020204" pitchFamily="49" charset="0"/>
                          <a:ea typeface="Roboto" panose="020B0604020202020204" charset="0"/>
                        </a:rPr>
                        <a:t>personsPresent</a:t>
                      </a:r>
                      <a:endParaRPr lang="nl-NL" sz="2800" b="0" i="0" u="none" strike="noStrike">
                        <a:solidFill>
                          <a:schemeClr val="tx1"/>
                        </a:solidFill>
                        <a:effectLst/>
                        <a:latin typeface="OCRB" panose="020B0609020202020204" pitchFamily="49" charset="0"/>
                        <a:ea typeface="Roboto" panose="020B060402020202020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#pp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3600" b="0" i="0" u="none" strike="noStrike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57683"/>
                  </a:ext>
                </a:extLst>
              </a:tr>
            </a:tbl>
          </a:graphicData>
        </a:graphic>
      </p:graphicFrame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ECE168-4C1A-4211-A4E1-EDE6C92E2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WP2 Data </a:t>
            </a:r>
            <a:r>
              <a:rPr lang="nl-NL" dirty="0" err="1"/>
              <a:t>Acquisition</a:t>
            </a:r>
            <a:r>
              <a:rPr lang="nl-NL" dirty="0"/>
              <a:t>, Privacy &amp; Open Data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C07BA7-A5A3-47BF-979D-0D51D3A3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Data: bronnen</a:t>
            </a:r>
          </a:p>
        </p:txBody>
      </p:sp>
    </p:spTree>
    <p:extLst>
      <p:ext uri="{BB962C8B-B14F-4D97-AF65-F5344CB8AC3E}">
        <p14:creationId xmlns:p14="http://schemas.microsoft.com/office/powerpoint/2010/main" val="14469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A4FFF0-D2A2-243F-7FB8-7530E80F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1615" y="2944206"/>
            <a:ext cx="10961370" cy="865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75000"/>
              </a:scheme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ECE168-4C1A-4211-A4E1-EDE6C92E2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WP2 Data </a:t>
            </a:r>
            <a:r>
              <a:rPr lang="nl-NL" dirty="0" err="1"/>
              <a:t>Acquisition</a:t>
            </a:r>
            <a:r>
              <a:rPr lang="nl-NL" dirty="0"/>
              <a:t>, Privacy &amp; Open Data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C07BA7-A5A3-47BF-979D-0D51D3A3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Meettechnieken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688FB1F-B7D9-899B-6504-983AA02C23F1}"/>
              </a:ext>
            </a:extLst>
          </p:cNvPr>
          <p:cNvSpPr txBox="1">
            <a:spLocks/>
          </p:cNvSpPr>
          <p:nvPr/>
        </p:nvSpPr>
        <p:spPr>
          <a:xfrm>
            <a:off x="1187521" y="4201045"/>
            <a:ext cx="9077355" cy="816363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GitHub Research Group Energy </a:t>
            </a:r>
            <a:r>
              <a:rPr lang="nl-NL" sz="3200" dirty="0" err="1"/>
              <a:t>Transition</a:t>
            </a:r>
            <a:endParaRPr lang="nl-NL" sz="3200" dirty="0">
              <a:hlinkClick r:id="rId3"/>
            </a:endParaRPr>
          </a:p>
          <a:p>
            <a:pPr lvl="1"/>
            <a:r>
              <a:rPr lang="nl-NL" sz="3200" dirty="0">
                <a:hlinkClick r:id="rId3"/>
              </a:rPr>
              <a:t>https://github.com/energietransitie/</a:t>
            </a:r>
            <a:r>
              <a:rPr lang="nl-NL" sz="3200" dirty="0"/>
              <a:t> </a:t>
            </a:r>
          </a:p>
          <a:p>
            <a:r>
              <a:rPr lang="nl-NL" sz="3200" dirty="0"/>
              <a:t>Twomes Warmtewachter App</a:t>
            </a:r>
          </a:p>
          <a:p>
            <a:pPr lvl="1"/>
            <a:r>
              <a:rPr lang="nl-NL" sz="3200" u="sng" dirty="0" err="1">
                <a:hlinkClick r:id="rId4"/>
              </a:rPr>
              <a:t>twomes</a:t>
            </a:r>
            <a:r>
              <a:rPr lang="nl-NL" sz="3200" u="sng" dirty="0">
                <a:hlinkClick r:id="rId4"/>
              </a:rPr>
              <a:t>-app-</a:t>
            </a:r>
            <a:r>
              <a:rPr lang="nl-NL" sz="3200" u="sng" dirty="0" err="1">
                <a:hlinkClick r:id="rId4"/>
              </a:rPr>
              <a:t>warmtewachter</a:t>
            </a:r>
            <a:r>
              <a:rPr lang="nl-NL" sz="3200" dirty="0">
                <a:solidFill>
                  <a:srgbClr val="24292F"/>
                </a:solidFill>
              </a:rPr>
              <a:t> </a:t>
            </a:r>
          </a:p>
          <a:p>
            <a:pPr lvl="1"/>
            <a:r>
              <a:rPr lang="nl-NL" sz="3200" u="sng" dirty="0">
                <a:hlinkClick r:id="rId5"/>
              </a:rPr>
              <a:t>esp-</a:t>
            </a:r>
            <a:r>
              <a:rPr lang="nl-NL" sz="3200" u="sng" dirty="0" err="1">
                <a:hlinkClick r:id="rId5"/>
              </a:rPr>
              <a:t>provisioning</a:t>
            </a:r>
            <a:r>
              <a:rPr lang="nl-NL" sz="3200" u="sng" dirty="0">
                <a:hlinkClick r:id="rId5"/>
              </a:rPr>
              <a:t>-capacitor-</a:t>
            </a:r>
            <a:r>
              <a:rPr lang="nl-NL" sz="3200" u="sng" dirty="0" err="1">
                <a:hlinkClick r:id="rId5"/>
              </a:rPr>
              <a:t>plugin</a:t>
            </a:r>
            <a:endParaRPr lang="nl-NL" sz="3200" dirty="0"/>
          </a:p>
          <a:p>
            <a:r>
              <a:rPr lang="nl-NL" sz="3200" dirty="0"/>
              <a:t>Twomes Server</a:t>
            </a:r>
          </a:p>
          <a:p>
            <a:pPr lvl="1"/>
            <a:r>
              <a:rPr lang="nl-NL" sz="3200" u="sng" dirty="0" err="1">
                <a:solidFill>
                  <a:srgbClr val="24292F"/>
                </a:solidFill>
                <a:hlinkClick r:id="rId6"/>
              </a:rPr>
              <a:t>twomes</a:t>
            </a:r>
            <a:r>
              <a:rPr lang="nl-NL" sz="3200" u="sng" dirty="0">
                <a:solidFill>
                  <a:srgbClr val="24292F"/>
                </a:solidFill>
                <a:hlinkClick r:id="rId6"/>
              </a:rPr>
              <a:t>-backoffice-</a:t>
            </a:r>
            <a:r>
              <a:rPr lang="nl-NL" sz="3200" u="sng" dirty="0" err="1">
                <a:solidFill>
                  <a:srgbClr val="24292F"/>
                </a:solidFill>
                <a:hlinkClick r:id="rId6"/>
              </a:rPr>
              <a:t>api</a:t>
            </a:r>
            <a:r>
              <a:rPr lang="nl-NL" sz="3200" dirty="0">
                <a:solidFill>
                  <a:srgbClr val="24292F"/>
                </a:solidFill>
              </a:rPr>
              <a:t> </a:t>
            </a:r>
          </a:p>
          <a:p>
            <a:pPr lvl="1"/>
            <a:r>
              <a:rPr lang="nl-NL" sz="3200" dirty="0" err="1">
                <a:hlinkClick r:id="rId7"/>
              </a:rPr>
              <a:t>twomes</a:t>
            </a:r>
            <a:r>
              <a:rPr lang="nl-NL" sz="3200" dirty="0">
                <a:hlinkClick r:id="rId7"/>
              </a:rPr>
              <a:t>-backoffice-</a:t>
            </a:r>
            <a:r>
              <a:rPr lang="nl-NL" sz="3200" dirty="0" err="1">
                <a:hlinkClick r:id="rId7"/>
              </a:rPr>
              <a:t>configuration</a:t>
            </a:r>
            <a:endParaRPr lang="nl-NL" sz="3200" dirty="0"/>
          </a:p>
          <a:p>
            <a:r>
              <a:rPr lang="nl-NL" sz="3200" dirty="0"/>
              <a:t>Twomes </a:t>
            </a:r>
            <a:r>
              <a:rPr lang="nl-NL" sz="3200" dirty="0" err="1"/>
              <a:t>Measurement</a:t>
            </a:r>
            <a:r>
              <a:rPr lang="nl-NL" sz="3200" dirty="0"/>
              <a:t> </a:t>
            </a:r>
            <a:r>
              <a:rPr lang="nl-NL" sz="3200" dirty="0" err="1"/>
              <a:t>Devices</a:t>
            </a:r>
            <a:r>
              <a:rPr lang="nl-NL" sz="3200" dirty="0"/>
              <a:t>: Firmware</a:t>
            </a:r>
          </a:p>
          <a:p>
            <a:pPr lvl="1"/>
            <a:r>
              <a:rPr lang="nl-NL" sz="3200" u="sng" dirty="0" err="1">
                <a:hlinkClick r:id="rId8"/>
              </a:rPr>
              <a:t>twomes</a:t>
            </a:r>
            <a:r>
              <a:rPr lang="nl-NL" sz="3200" u="sng" dirty="0">
                <a:hlinkClick r:id="rId8"/>
              </a:rPr>
              <a:t>-</a:t>
            </a:r>
            <a:r>
              <a:rPr lang="nl-NL" sz="3200" u="sng" dirty="0" err="1">
                <a:hlinkClick r:id="rId8"/>
              </a:rPr>
              <a:t>generic</a:t>
            </a:r>
            <a:r>
              <a:rPr lang="nl-NL" sz="3200" u="sng" dirty="0">
                <a:hlinkClick r:id="rId8"/>
              </a:rPr>
              <a:t>-esp-firmware</a:t>
            </a:r>
            <a:endParaRPr lang="nl-NL" sz="3200" u="sng" dirty="0"/>
          </a:p>
          <a:p>
            <a:pPr lvl="1"/>
            <a:r>
              <a:rPr lang="nl-NL" sz="3200" u="sng" dirty="0" err="1">
                <a:hlinkClick r:id="rId9"/>
              </a:rPr>
              <a:t>twomes</a:t>
            </a:r>
            <a:r>
              <a:rPr lang="nl-NL" sz="3200" u="sng" dirty="0">
                <a:hlinkClick r:id="rId9"/>
              </a:rPr>
              <a:t>-</a:t>
            </a:r>
            <a:r>
              <a:rPr lang="nl-NL" sz="3200" u="sng" dirty="0" err="1">
                <a:hlinkClick r:id="rId9"/>
              </a:rPr>
              <a:t>opentherm</a:t>
            </a:r>
            <a:r>
              <a:rPr lang="nl-NL" sz="3200" u="sng" dirty="0">
                <a:hlinkClick r:id="rId9"/>
              </a:rPr>
              <a:t>-monitor-firmware</a:t>
            </a:r>
            <a:endParaRPr lang="nl-NL" sz="3200" u="sng" dirty="0"/>
          </a:p>
          <a:p>
            <a:pPr lvl="1"/>
            <a:r>
              <a:rPr lang="nl-NL" sz="3200" dirty="0">
                <a:hlinkClick r:id="rId10"/>
              </a:rPr>
              <a:t>twomes-p1-gateway-firmware</a:t>
            </a:r>
            <a:endParaRPr lang="nl-NL" sz="3200" u="sng" dirty="0"/>
          </a:p>
          <a:p>
            <a:pPr lvl="1"/>
            <a:r>
              <a:rPr lang="nl-NL" sz="3200" u="sng" dirty="0" err="1">
                <a:hlinkClick r:id="rId11"/>
              </a:rPr>
              <a:t>twomes</a:t>
            </a:r>
            <a:r>
              <a:rPr lang="nl-NL" sz="3200" u="sng" dirty="0">
                <a:hlinkClick r:id="rId11"/>
              </a:rPr>
              <a:t>-boiler-monitor-firmware</a:t>
            </a:r>
            <a:endParaRPr lang="nl-NL" sz="3200" u="sng" dirty="0"/>
          </a:p>
          <a:p>
            <a:pPr lvl="1"/>
            <a:r>
              <a:rPr lang="nl-NL" sz="3200" u="sng" dirty="0" err="1">
                <a:hlinkClick r:id="rId12"/>
              </a:rPr>
              <a:t>twomes</a:t>
            </a:r>
            <a:r>
              <a:rPr lang="nl-NL" sz="3200" u="sng" dirty="0">
                <a:hlinkClick r:id="rId12"/>
              </a:rPr>
              <a:t>-room-monitor-firmware</a:t>
            </a:r>
            <a:endParaRPr lang="nl-NL" sz="3200" u="sng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73BC6F8-EBBA-2893-921A-BF84E429898D}"/>
              </a:ext>
            </a:extLst>
          </p:cNvPr>
          <p:cNvSpPr txBox="1">
            <a:spLocks/>
          </p:cNvSpPr>
          <p:nvPr/>
        </p:nvSpPr>
        <p:spPr>
          <a:xfrm>
            <a:off x="10446047" y="8569069"/>
            <a:ext cx="8229600" cy="379560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+mj-lt"/>
              </a:rPr>
              <a:t>Twomes </a:t>
            </a:r>
            <a:r>
              <a:rPr lang="nl-NL" sz="3200" dirty="0" err="1">
                <a:latin typeface="Roboto" panose="02000000000000000000" pitchFamily="2" charset="0"/>
                <a:ea typeface="Roboto" panose="02000000000000000000" pitchFamily="2" charset="0"/>
              </a:rPr>
              <a:t>Measurement</a:t>
            </a:r>
            <a:r>
              <a:rPr lang="nl-NL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sz="3200" dirty="0" err="1">
                <a:latin typeface="Roboto" panose="02000000000000000000" pitchFamily="2" charset="0"/>
                <a:ea typeface="Roboto" panose="02000000000000000000" pitchFamily="2" charset="0"/>
              </a:rPr>
              <a:t>Devices</a:t>
            </a:r>
            <a:r>
              <a:rPr lang="nl-NL" sz="3200" dirty="0">
                <a:latin typeface="Roboto" panose="02000000000000000000" pitchFamily="2" charset="0"/>
                <a:ea typeface="Roboto" panose="02000000000000000000" pitchFamily="2" charset="0"/>
              </a:rPr>
              <a:t>: Hardware</a:t>
            </a:r>
            <a:br>
              <a:rPr lang="nl-NL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NL" sz="3200" u="sng" dirty="0" err="1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twomes</a:t>
            </a:r>
            <a:r>
              <a:rPr lang="nl-NL" sz="3200" u="sng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-</a:t>
            </a:r>
            <a:r>
              <a:rPr lang="nl-NL" sz="3200" u="sng" dirty="0" err="1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opentherm</a:t>
            </a:r>
            <a:r>
              <a:rPr lang="nl-NL" sz="3200" u="sng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-monitor-hardware</a:t>
            </a:r>
            <a: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lvl="1"/>
            <a: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4"/>
              </a:rPr>
              <a:t>twomes-p1-gateway-hardware</a:t>
            </a:r>
            <a: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lvl="1"/>
            <a:r>
              <a:rPr lang="nl-NL" sz="3200" u="sng" dirty="0" err="1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/>
              </a:rPr>
              <a:t>twomes</a:t>
            </a:r>
            <a:r>
              <a:rPr lang="nl-NL" sz="3200" u="sng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/>
              </a:rPr>
              <a:t>-temp-monitor-hardware</a:t>
            </a:r>
            <a: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b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sz="3200" dirty="0">
              <a:solidFill>
                <a:srgbClr val="24292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NL" sz="3200" u="sng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  <a:hlinkClick r:id="rId16"/>
              </a:rPr>
              <a:t>twomes-co2-meter-hardware</a:t>
            </a:r>
            <a:r>
              <a:rPr lang="nl-NL" sz="3200" dirty="0">
                <a:solidFill>
                  <a:srgbClr val="2429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nl-NL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201D90-8166-79DF-BC1D-8AE086B0CC47}"/>
              </a:ext>
            </a:extLst>
          </p:cNvPr>
          <p:cNvGrpSpPr/>
          <p:nvPr/>
        </p:nvGrpSpPr>
        <p:grpSpPr>
          <a:xfrm>
            <a:off x="8162521" y="9925050"/>
            <a:ext cx="2829329" cy="2103256"/>
            <a:chOff x="3658317" y="3797555"/>
            <a:chExt cx="1231641" cy="911870"/>
          </a:xfrm>
        </p:grpSpPr>
        <p:cxnSp>
          <p:nvCxnSpPr>
            <p:cNvPr id="10" name="Rechte verbindingslijn 5">
              <a:extLst>
                <a:ext uri="{FF2B5EF4-FFF2-40B4-BE49-F238E27FC236}">
                  <a16:creationId xmlns:a16="http://schemas.microsoft.com/office/drawing/2014/main" id="{4D9B46B0-241B-578F-DE91-54C333A1BC86}"/>
                </a:ext>
              </a:extLst>
            </p:cNvPr>
            <p:cNvCxnSpPr>
              <a:cxnSpLocks/>
            </p:cNvCxnSpPr>
            <p:nvPr/>
          </p:nvCxnSpPr>
          <p:spPr>
            <a:xfrm>
              <a:off x="4227485" y="3797555"/>
              <a:ext cx="639146" cy="0"/>
            </a:xfrm>
            <a:prstGeom prst="line">
              <a:avLst/>
            </a:prstGeom>
            <a:ln>
              <a:solidFill>
                <a:srgbClr val="F1668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6">
              <a:extLst>
                <a:ext uri="{FF2B5EF4-FFF2-40B4-BE49-F238E27FC236}">
                  <a16:creationId xmlns:a16="http://schemas.microsoft.com/office/drawing/2014/main" id="{19B42E1B-FEA9-BD0B-72DE-6181BB95BC69}"/>
                </a:ext>
              </a:extLst>
            </p:cNvPr>
            <p:cNvCxnSpPr>
              <a:cxnSpLocks/>
            </p:cNvCxnSpPr>
            <p:nvPr/>
          </p:nvCxnSpPr>
          <p:spPr>
            <a:xfrm>
              <a:off x="3658317" y="4033930"/>
              <a:ext cx="1208314" cy="0"/>
            </a:xfrm>
            <a:prstGeom prst="line">
              <a:avLst/>
            </a:prstGeom>
            <a:ln>
              <a:solidFill>
                <a:srgbClr val="F1668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9">
              <a:extLst>
                <a:ext uri="{FF2B5EF4-FFF2-40B4-BE49-F238E27FC236}">
                  <a16:creationId xmlns:a16="http://schemas.microsoft.com/office/drawing/2014/main" id="{ED5EAC9F-DBBE-4ECF-5DE8-D12C6AD2B56B}"/>
                </a:ext>
              </a:extLst>
            </p:cNvPr>
            <p:cNvCxnSpPr>
              <a:cxnSpLocks/>
            </p:cNvCxnSpPr>
            <p:nvPr/>
          </p:nvCxnSpPr>
          <p:spPr>
            <a:xfrm>
              <a:off x="3844930" y="4307628"/>
              <a:ext cx="1045028" cy="0"/>
            </a:xfrm>
            <a:prstGeom prst="line">
              <a:avLst/>
            </a:prstGeom>
            <a:ln>
              <a:solidFill>
                <a:srgbClr val="F1668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1">
              <a:extLst>
                <a:ext uri="{FF2B5EF4-FFF2-40B4-BE49-F238E27FC236}">
                  <a16:creationId xmlns:a16="http://schemas.microsoft.com/office/drawing/2014/main" id="{0FDBF207-01A8-E4FA-6A8D-A99BBB5EE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1603" y="4435727"/>
              <a:ext cx="1045028" cy="145599"/>
            </a:xfrm>
            <a:prstGeom prst="line">
              <a:avLst/>
            </a:prstGeom>
            <a:ln>
              <a:solidFill>
                <a:srgbClr val="F1668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20">
              <a:extLst>
                <a:ext uri="{FF2B5EF4-FFF2-40B4-BE49-F238E27FC236}">
                  <a16:creationId xmlns:a16="http://schemas.microsoft.com/office/drawing/2014/main" id="{66CF890E-36C5-0190-68FB-61AB21217F66}"/>
                </a:ext>
              </a:extLst>
            </p:cNvPr>
            <p:cNvCxnSpPr>
              <a:cxnSpLocks/>
            </p:cNvCxnSpPr>
            <p:nvPr/>
          </p:nvCxnSpPr>
          <p:spPr>
            <a:xfrm>
              <a:off x="3844930" y="4588128"/>
              <a:ext cx="1045028" cy="121297"/>
            </a:xfrm>
            <a:prstGeom prst="line">
              <a:avLst/>
            </a:prstGeom>
            <a:ln>
              <a:solidFill>
                <a:srgbClr val="F1668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4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FFEF4EC-076F-41D2-BC2C-665D84E2A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11" y="12655894"/>
            <a:ext cx="2405634" cy="8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98619-1AFE-4AF6-8FFD-CEEE1E71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52" y="5245945"/>
            <a:ext cx="14990336" cy="55087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 i="1"/>
              <a:t>Auteurs:</a:t>
            </a:r>
            <a:r>
              <a:rPr lang="nl-NL" sz="9600"/>
              <a:t> G.H. ter Hofte, M. Winkelman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 i="1"/>
              <a:t>Publicatiedatum:</a:t>
            </a:r>
            <a:r>
              <a:rPr lang="nl-NL" sz="9600"/>
              <a:t> 23-12-2021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 i="1"/>
              <a:t>Betrokken partijen:</a:t>
            </a:r>
            <a:r>
              <a:rPr lang="nl-NL" sz="9600"/>
              <a:t> Lectoraat Energietransitie (Windesheim)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 i="1"/>
              <a:t>Lector:</a:t>
            </a:r>
            <a:r>
              <a:rPr lang="nl-NL" sz="9600"/>
              <a:t> Jeike Wallinga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nl-NL" sz="960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 i="1"/>
              <a:t>Deels gebaseerd op werk van de volgende studenten: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l-NL" sz="9600"/>
              <a:t>Laurens de Boer, Gerwin Buma, Brian Hoen, Kevin Jansen, Tristan Jongedijk, Gulsah Kurnaz, </a:t>
            </a:r>
            <a:br>
              <a:rPr lang="nl-NL" sz="9600"/>
            </a:br>
            <a:r>
              <a:rPr lang="nl-NL" sz="9600"/>
              <a:t>Frederik</a:t>
            </a:r>
            <a:r>
              <a:rPr lang="nl-NL"/>
              <a:t> </a:t>
            </a:r>
            <a:r>
              <a:rPr lang="nl-NL" sz="9600"/>
              <a:t>Lautenbag, Matthijs Noordhof, Ben van Ommen, Marco Prins, Boet Schrama, </a:t>
            </a:r>
            <a:r>
              <a:rPr lang="nl-NL" sz="9600" err="1"/>
              <a:t>Amicia</a:t>
            </a:r>
            <a:r>
              <a:rPr lang="nl-NL" sz="9600"/>
              <a:t> Smit, </a:t>
            </a:r>
            <a:br>
              <a:rPr lang="nl-NL" sz="9600"/>
            </a:br>
            <a:r>
              <a:rPr lang="nl-NL" sz="9600"/>
              <a:t>Sjors Smit, Wietske Veneberg, Maarten Vermeulen, Matthias Verweij, Victor Woord, Rowan van der Zande</a:t>
            </a:r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E17D96-C635-478C-890E-D1FBCFD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2495806"/>
            <a:ext cx="16149502" cy="2651126"/>
          </a:xfrm>
        </p:spPr>
        <p:txBody>
          <a:bodyPr>
            <a:normAutofit fontScale="90000"/>
          </a:bodyPr>
          <a:lstStyle/>
          <a:p>
            <a:r>
              <a:rPr lang="nl-NL" sz="8000" u="none" dirty="0"/>
              <a:t>Digital Twins voor de warmtetransitie:</a:t>
            </a:r>
            <a:br>
              <a:rPr lang="nl-NL" sz="8000" u="none" dirty="0"/>
            </a:br>
            <a:r>
              <a:rPr lang="nl-NL" sz="8000" u="none" dirty="0"/>
              <a:t>Meetmethoden en -technieken</a:t>
            </a:r>
            <a:br>
              <a:rPr lang="nl-NL" sz="8000" u="none" dirty="0"/>
            </a:b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E3FBF1-FD8B-45AE-9A24-33EF6BF4E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Twomes Deliverable D5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3ECB59D7-01FF-4F9D-8759-1EE9377DFF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0210" r="20210"/>
          <a:stretch>
            <a:fillRect/>
          </a:stretch>
        </p:blipFill>
        <p:spPr>
          <a:xfrm>
            <a:off x="16221075" y="-46038"/>
            <a:ext cx="8224838" cy="13804901"/>
          </a:xfr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8899E5C-32A7-4596-BBEA-263BDEFDB7E6}"/>
              </a:ext>
            </a:extLst>
          </p:cNvPr>
          <p:cNvSpPr txBox="1">
            <a:spLocks/>
          </p:cNvSpPr>
          <p:nvPr/>
        </p:nvSpPr>
        <p:spPr>
          <a:xfrm>
            <a:off x="1230052" y="10754719"/>
            <a:ext cx="14990336" cy="1574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2400"/>
              <a:t>Dit project is financieel mede mogelijk gemaakt door BDR </a:t>
            </a:r>
            <a:r>
              <a:rPr lang="nl-NL" sz="2400" err="1"/>
              <a:t>Thermea</a:t>
            </a:r>
            <a:r>
              <a:rPr lang="nl-NL" sz="2400"/>
              <a:t>, Breman, </a:t>
            </a:r>
            <a:r>
              <a:rPr lang="nl-NL" sz="2400" err="1"/>
              <a:t>Enpuls</a:t>
            </a:r>
            <a:r>
              <a:rPr lang="nl-NL" sz="2400"/>
              <a:t>, TechForFuture, </a:t>
            </a:r>
            <a:br>
              <a:rPr lang="nl-NL" sz="2400"/>
            </a:br>
            <a:r>
              <a:rPr lang="nl-NL" sz="2400"/>
              <a:t>Witteveen + Bos en Gemeente Zwolle.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45B268F-2405-4CBD-81E5-0DD4E8FC931E}"/>
              </a:ext>
            </a:extLst>
          </p:cNvPr>
          <p:cNvSpPr txBox="1">
            <a:spLocks/>
          </p:cNvSpPr>
          <p:nvPr/>
        </p:nvSpPr>
        <p:spPr>
          <a:xfrm>
            <a:off x="4787900" y="11963398"/>
            <a:ext cx="11432488" cy="1574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2000" dirty="0"/>
              <a:t>Dit is een publicatie van Saxion, Universiteit Twente en hogeschool Windesheim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2000" dirty="0"/>
              <a:t>Licentie: </a:t>
            </a:r>
            <a:r>
              <a:rPr lang="nl-NL" sz="2000" dirty="0">
                <a:hlinkClick r:id="rId3"/>
              </a:rPr>
              <a:t>CC BY 4.0</a:t>
            </a:r>
            <a:r>
              <a:rPr lang="nl-NL" sz="2000" dirty="0"/>
              <a:t>, </a:t>
            </a:r>
            <a:r>
              <a:rPr lang="nl-NL" sz="2000" dirty="0">
                <a:hlinkClick r:id="rId6"/>
              </a:rPr>
              <a:t>lectoraat Energietransitie, hogeschool Windesheim</a:t>
            </a:r>
            <a:r>
              <a:rPr lang="nl-NL" sz="20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64483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835B366-B080-4DCE-B740-CC977F4B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00" y="4572000"/>
            <a:ext cx="22195728" cy="6896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NL" b="1"/>
              <a:t>WP1: Bewonersvragen en advies</a:t>
            </a:r>
            <a:br>
              <a:rPr lang="nl-NL" b="1"/>
            </a:br>
            <a:r>
              <a:rPr lang="nl-NL" i="1"/>
              <a:t>Welke vragen leven bij bewoners over de warmtetransitie?</a:t>
            </a:r>
          </a:p>
          <a:p>
            <a:pPr>
              <a:lnSpc>
                <a:spcPct val="120000"/>
              </a:lnSpc>
            </a:pPr>
            <a:r>
              <a:rPr lang="nl-NL" b="1"/>
              <a:t>WP2: Data </a:t>
            </a:r>
            <a:r>
              <a:rPr lang="nl-NL" b="1" err="1"/>
              <a:t>acquisition</a:t>
            </a:r>
            <a:r>
              <a:rPr lang="nl-NL" b="1"/>
              <a:t>, privacy </a:t>
            </a:r>
            <a:r>
              <a:rPr lang="nl-NL" b="1" err="1"/>
              <a:t>and</a:t>
            </a:r>
            <a:r>
              <a:rPr lang="nl-NL" b="1"/>
              <a:t> open data</a:t>
            </a:r>
            <a:br>
              <a:rPr lang="nl-NL" b="1"/>
            </a:br>
            <a:r>
              <a:rPr lang="nl-NL" i="1"/>
              <a:t>How </a:t>
            </a:r>
            <a:r>
              <a:rPr lang="nl-NL" i="1" err="1"/>
              <a:t>to</a:t>
            </a:r>
            <a:r>
              <a:rPr lang="nl-NL" i="1"/>
              <a:t> </a:t>
            </a:r>
            <a:r>
              <a:rPr lang="nl-NL" i="1" err="1"/>
              <a:t>acquire</a:t>
            </a:r>
            <a:r>
              <a:rPr lang="nl-NL" i="1"/>
              <a:t> monitoringdata per home? (automatic, easy &amp; </a:t>
            </a:r>
            <a:r>
              <a:rPr lang="nl-NL" i="1" err="1"/>
              <a:t>cheap</a:t>
            </a:r>
            <a:r>
              <a:rPr lang="nl-NL" i="1"/>
              <a:t>)</a:t>
            </a:r>
          </a:p>
          <a:p>
            <a:pPr>
              <a:lnSpc>
                <a:spcPct val="120000"/>
              </a:lnSpc>
            </a:pPr>
            <a:r>
              <a:rPr lang="nl-NL" b="1"/>
              <a:t>WP3: Data analysis </a:t>
            </a:r>
            <a:r>
              <a:rPr lang="nl-NL" b="1" err="1"/>
              <a:t>and</a:t>
            </a:r>
            <a:r>
              <a:rPr lang="nl-NL" b="1"/>
              <a:t> </a:t>
            </a:r>
            <a:r>
              <a:rPr lang="nl-NL" b="1" err="1"/>
              <a:t>prediction</a:t>
            </a:r>
            <a:br>
              <a:rPr lang="nl-NL" b="1"/>
            </a:br>
            <a:r>
              <a:rPr lang="nl-NL" i="1"/>
              <a:t>How </a:t>
            </a:r>
            <a:r>
              <a:rPr lang="nl-NL" i="1" err="1"/>
              <a:t>to</a:t>
            </a:r>
            <a:r>
              <a:rPr lang="nl-NL" i="1"/>
              <a:t> </a:t>
            </a:r>
            <a:r>
              <a:rPr lang="nl-NL" i="1" err="1"/>
              <a:t>learn</a:t>
            </a:r>
            <a:r>
              <a:rPr lang="nl-NL" i="1"/>
              <a:t> parameters </a:t>
            </a:r>
            <a:r>
              <a:rPr lang="nl-NL" i="1" err="1"/>
              <a:t>that</a:t>
            </a:r>
            <a:r>
              <a:rPr lang="nl-NL" i="1"/>
              <a:t> </a:t>
            </a:r>
            <a:r>
              <a:rPr lang="nl-NL" i="1" err="1"/>
              <a:t>determine</a:t>
            </a:r>
            <a:r>
              <a:rPr lang="nl-NL" i="1"/>
              <a:t> </a:t>
            </a:r>
            <a:r>
              <a:rPr lang="nl-NL" i="1" err="1"/>
              <a:t>the</a:t>
            </a:r>
            <a:r>
              <a:rPr lang="nl-NL" i="1"/>
              <a:t> </a:t>
            </a:r>
            <a:r>
              <a:rPr lang="nl-NL" i="1" err="1"/>
              <a:t>used</a:t>
            </a:r>
            <a:r>
              <a:rPr lang="nl-NL" i="1"/>
              <a:t> energy </a:t>
            </a:r>
            <a:r>
              <a:rPr lang="nl-NL" i="1" err="1"/>
              <a:t>and</a:t>
            </a:r>
            <a:r>
              <a:rPr lang="nl-NL" i="1"/>
              <a:t> </a:t>
            </a:r>
            <a:r>
              <a:rPr lang="nl-NL" i="1" err="1"/>
              <a:t>heating</a:t>
            </a:r>
            <a:r>
              <a:rPr lang="nl-NL" i="1"/>
              <a:t> comfort </a:t>
            </a:r>
            <a:r>
              <a:rPr lang="nl-NL" i="1" err="1"/>
              <a:t>for</a:t>
            </a:r>
            <a:r>
              <a:rPr lang="nl-NL" i="1"/>
              <a:t> </a:t>
            </a:r>
            <a:r>
              <a:rPr lang="nl-NL" i="1" err="1"/>
              <a:t>each</a:t>
            </a:r>
            <a:r>
              <a:rPr lang="nl-NL" i="1"/>
              <a:t> home/</a:t>
            </a:r>
            <a:r>
              <a:rPr lang="nl-NL" i="1" err="1"/>
              <a:t>household</a:t>
            </a:r>
            <a:r>
              <a:rPr lang="nl-NL" i="1"/>
              <a:t> </a:t>
            </a:r>
            <a:r>
              <a:rPr lang="nl-NL" i="1" err="1"/>
              <a:t>automatically</a:t>
            </a:r>
            <a:r>
              <a:rPr lang="nl-NL" i="1"/>
              <a:t>?</a:t>
            </a:r>
          </a:p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ECE168-4C1A-4211-A4E1-EDE6C92E2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Inleiding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C07BA7-A5A3-47BF-979D-0D51D3A3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1" y="2495806"/>
            <a:ext cx="23008910" cy="2651126"/>
          </a:xfrm>
        </p:spPr>
        <p:txBody>
          <a:bodyPr>
            <a:noAutofit/>
          </a:bodyPr>
          <a:lstStyle/>
          <a:p>
            <a:r>
              <a:rPr lang="nl-NL" sz="6600"/>
              <a:t>Werkpakketten Twomes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87979B-D079-46DC-9FB2-1DE7AF78B7D5}"/>
              </a:ext>
            </a:extLst>
          </p:cNvPr>
          <p:cNvSpPr/>
          <p:nvPr/>
        </p:nvSpPr>
        <p:spPr>
          <a:xfrm>
            <a:off x="-1" y="0"/>
            <a:ext cx="24387176" cy="13716000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13716000 h 13716000"/>
              <a:gd name="connsiteX3" fmla="*/ 0 w 24387176"/>
              <a:gd name="connsiteY3" fmla="*/ 13716000 h 13716000"/>
              <a:gd name="connsiteX4" fmla="*/ 0 w 24387176"/>
              <a:gd name="connsiteY4" fmla="*/ 7428651 h 13716000"/>
              <a:gd name="connsiteX5" fmla="*/ 11865935 w 24387176"/>
              <a:gd name="connsiteY5" fmla="*/ 8754214 h 13716000"/>
              <a:gd name="connsiteX6" fmla="*/ 23731870 w 24387176"/>
              <a:gd name="connsiteY6" fmla="*/ 7428651 h 13716000"/>
              <a:gd name="connsiteX7" fmla="*/ 11865935 w 24387176"/>
              <a:gd name="connsiteY7" fmla="*/ 6103089 h 13716000"/>
              <a:gd name="connsiteX8" fmla="*/ 0 w 24387176"/>
              <a:gd name="connsiteY8" fmla="*/ 742865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lnTo>
                  <a:pt x="0" y="7428651"/>
                </a:lnTo>
                <a:cubicBezTo>
                  <a:pt x="0" y="8160739"/>
                  <a:pt x="5312560" y="8754214"/>
                  <a:pt x="11865935" y="8754214"/>
                </a:cubicBezTo>
                <a:cubicBezTo>
                  <a:pt x="18419310" y="8754214"/>
                  <a:pt x="23731870" y="8160739"/>
                  <a:pt x="23731870" y="7428651"/>
                </a:cubicBezTo>
                <a:cubicBezTo>
                  <a:pt x="23731870" y="6696563"/>
                  <a:pt x="18419310" y="6103089"/>
                  <a:pt x="11865935" y="6103089"/>
                </a:cubicBezTo>
                <a:cubicBezTo>
                  <a:pt x="5312560" y="6103089"/>
                  <a:pt x="0" y="6696563"/>
                  <a:pt x="0" y="7428651"/>
                </a:cubicBezTo>
                <a:close/>
              </a:path>
            </a:pathLst>
          </a:cu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Dataverzameling: bestaande situatie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2E6509-36B2-40D3-A55A-AFA337DCE9FD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62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89C10FD5-632F-4F56-A63A-2B9B4529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155164-E6EC-4AFD-9284-467DB2804FF2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6510FF-158D-4540-9FF5-4C6417694AA2}"/>
              </a:ext>
            </a:extLst>
          </p:cNvPr>
          <p:cNvSpPr/>
          <p:nvPr/>
        </p:nvSpPr>
        <p:spPr>
          <a:xfrm>
            <a:off x="10465395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FADE08FB-5FEE-42F3-9A91-53D484BDD81D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8729996" y="8250319"/>
            <a:ext cx="1735399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0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Dataverzameling: Twomes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2E6509-36B2-40D3-A55A-AFA337DCE9FD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62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89C10FD5-632F-4F56-A63A-2B9B4529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155164-E6EC-4AFD-9284-467DB2804FF2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4F3A319-ADC3-4F38-89CF-663AFC058EB1}"/>
              </a:ext>
            </a:extLst>
          </p:cNvPr>
          <p:cNvSpPr/>
          <p:nvPr/>
        </p:nvSpPr>
        <p:spPr>
          <a:xfrm>
            <a:off x="10465395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A80C5B68-B548-43AB-A059-2526FF9D8739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8729996" y="8250319"/>
            <a:ext cx="1735399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Dataverzameling (huis met OpenTherm cv-ketel)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9066142-A6F9-47DD-9E16-28ACE8754784}"/>
              </a:ext>
            </a:extLst>
          </p:cNvPr>
          <p:cNvSpPr/>
          <p:nvPr/>
        </p:nvSpPr>
        <p:spPr>
          <a:xfrm>
            <a:off x="10465395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56C82DAE-2A7E-430B-BF26-E9B62BC80475}"/>
              </a:ext>
            </a:extLst>
          </p:cNvPr>
          <p:cNvCxnSpPr>
            <a:cxnSpLocks/>
            <a:endCxn id="82" idx="1"/>
          </p:cNvCxnSpPr>
          <p:nvPr/>
        </p:nvCxnSpPr>
        <p:spPr>
          <a:xfrm flipV="1">
            <a:off x="8729996" y="8250319"/>
            <a:ext cx="1735399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C400E6C-5DA1-4AE7-871E-EF76C48DC224}"/>
              </a:ext>
            </a:extLst>
          </p:cNvPr>
          <p:cNvSpPr/>
          <p:nvPr/>
        </p:nvSpPr>
        <p:spPr>
          <a:xfrm>
            <a:off x="13921779" y="7374270"/>
            <a:ext cx="2326083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Enelogic</a:t>
            </a:r>
            <a:endParaRPr lang="en-US" sz="32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B1907BF5-A5C1-423B-896C-3ADE0D60454D}"/>
              </a:ext>
            </a:extLst>
          </p:cNvPr>
          <p:cNvCxnSpPr>
            <a:cxnSpLocks/>
            <a:stCxn id="82" idx="3"/>
            <a:endCxn id="100" idx="1"/>
          </p:cNvCxnSpPr>
          <p:nvPr/>
        </p:nvCxnSpPr>
        <p:spPr>
          <a:xfrm>
            <a:off x="13329942" y="8250319"/>
            <a:ext cx="591837" cy="127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9557BCD-76F4-4E29-9A02-2DED5C4E040B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16247862" y="6106287"/>
            <a:ext cx="550937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03" grpId="0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Dataverzameling (huis met cv-ketel zonder OpenTherm)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77" name="Smiley Face 76">
            <a:extLst>
              <a:ext uri="{FF2B5EF4-FFF2-40B4-BE49-F238E27FC236}">
                <a16:creationId xmlns:a16="http://schemas.microsoft.com/office/drawing/2014/main" id="{7C01541E-E7FA-4973-93E2-1591DD8C7C0F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92F1D7D-BFB5-43DE-B485-0E8B0AA57946}"/>
              </a:ext>
            </a:extLst>
          </p:cNvPr>
          <p:cNvSpPr/>
          <p:nvPr/>
        </p:nvSpPr>
        <p:spPr>
          <a:xfrm>
            <a:off x="10465395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8E5A5D86-686D-4A10-BE3E-DD4BB94F836F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8729996" y="8250319"/>
            <a:ext cx="1735399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164D31E-BC26-4074-8C5E-01E0318FE3DE}"/>
              </a:ext>
            </a:extLst>
          </p:cNvPr>
          <p:cNvSpPr/>
          <p:nvPr/>
        </p:nvSpPr>
        <p:spPr>
          <a:xfrm>
            <a:off x="13921779" y="7374270"/>
            <a:ext cx="2326083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Enelogic</a:t>
            </a:r>
            <a:endParaRPr lang="en-US" sz="32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757A3D-9EDD-4487-83C4-AF255493F1EB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13329942" y="8250319"/>
            <a:ext cx="591837" cy="127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B60F321-6C28-4B27-8C05-20F91DCB236C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6247862" y="6106287"/>
            <a:ext cx="550937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Twomes dataverzameling: Overzicht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AA821DF-B96E-4326-8446-E1CBB69957D7}"/>
              </a:ext>
            </a:extLst>
          </p:cNvPr>
          <p:cNvSpPr/>
          <p:nvPr/>
        </p:nvSpPr>
        <p:spPr>
          <a:xfrm>
            <a:off x="10465395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D4430CE-52A8-4C67-A49C-2D7D2321BDF0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8729996" y="8250319"/>
            <a:ext cx="1735399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A25B96B-9AAF-4ECC-BBCE-BA6617980CFF}"/>
              </a:ext>
            </a:extLst>
          </p:cNvPr>
          <p:cNvSpPr/>
          <p:nvPr/>
        </p:nvSpPr>
        <p:spPr>
          <a:xfrm>
            <a:off x="13921779" y="7374270"/>
            <a:ext cx="2326083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Enelogic</a:t>
            </a:r>
            <a:endParaRPr lang="en-US" sz="32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D7F9EDC-FDE1-4AB9-80EE-EDD501520CD8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>
            <a:off x="13329942" y="8250319"/>
            <a:ext cx="591837" cy="127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99CB56E2-9831-4678-AE0C-4AC053C789C9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16247862" y="6106287"/>
            <a:ext cx="550937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C43C93F-7584-484C-9823-C93C2FF822AF}"/>
              </a:ext>
            </a:extLst>
          </p:cNvPr>
          <p:cNvCxnSpPr>
            <a:cxnSpLocks/>
            <a:stCxn id="109" idx="1"/>
            <a:endCxn id="83" idx="6"/>
          </p:cNvCxnSpPr>
          <p:nvPr/>
        </p:nvCxnSpPr>
        <p:spPr>
          <a:xfrm rot="10800000">
            <a:off x="11670710" y="3195610"/>
            <a:ext cx="2354375" cy="15455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A70A67F-E6BB-4847-B0DD-A1C34455EE0D}"/>
              </a:ext>
            </a:extLst>
          </p:cNvPr>
          <p:cNvCxnSpPr>
            <a:cxnSpLocks/>
            <a:stCxn id="83" idx="2"/>
          </p:cNvCxnSpPr>
          <p:nvPr/>
        </p:nvCxnSpPr>
        <p:spPr>
          <a:xfrm rot="10800000" flipV="1">
            <a:off x="6076789" y="3195608"/>
            <a:ext cx="4506298" cy="1808813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miley Face 81">
            <a:extLst>
              <a:ext uri="{FF2B5EF4-FFF2-40B4-BE49-F238E27FC236}">
                <a16:creationId xmlns:a16="http://schemas.microsoft.com/office/drawing/2014/main" id="{E2DA7C38-0574-4104-95CF-2708B195F26F}"/>
              </a:ext>
            </a:extLst>
          </p:cNvPr>
          <p:cNvSpPr/>
          <p:nvPr/>
        </p:nvSpPr>
        <p:spPr>
          <a:xfrm>
            <a:off x="5532978" y="5004422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3" name="Smiley Face 82">
            <a:extLst>
              <a:ext uri="{FF2B5EF4-FFF2-40B4-BE49-F238E27FC236}">
                <a16:creationId xmlns:a16="http://schemas.microsoft.com/office/drawing/2014/main" id="{527786EC-F515-4D75-84CC-7B434AFEC088}"/>
              </a:ext>
            </a:extLst>
          </p:cNvPr>
          <p:cNvSpPr/>
          <p:nvPr/>
        </p:nvSpPr>
        <p:spPr>
          <a:xfrm>
            <a:off x="10583087" y="2651798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>
                <a:latin typeface="Roboto Black" panose="020B0604020202020204" charset="0"/>
                <a:ea typeface="Roboto Black" panose="020B0604020202020204" charset="0"/>
              </a:rPr>
              <a:t>Twomes app: </a:t>
            </a:r>
            <a:r>
              <a:rPr lang="nl-NL" sz="6000" u="none" err="1">
                <a:latin typeface="Roboto Black" panose="020B0604020202020204" charset="0"/>
                <a:ea typeface="Roboto Black" panose="020B0604020202020204" charset="0"/>
              </a:rPr>
              <a:t>WarmteWachter</a:t>
            </a:r>
            <a:endParaRPr lang="nl-NL" sz="6000" u="none">
              <a:latin typeface="Roboto Black" panose="020B0604020202020204" charset="0"/>
              <a:ea typeface="Roboto Black" panose="020B060402020202020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DAA4C2B-B784-48C0-9940-A0975BA86B47}"/>
              </a:ext>
            </a:extLst>
          </p:cNvPr>
          <p:cNvSpPr/>
          <p:nvPr/>
        </p:nvSpPr>
        <p:spPr>
          <a:xfrm>
            <a:off x="-1022" y="0"/>
            <a:ext cx="24387177" cy="13716000"/>
          </a:xfrm>
          <a:custGeom>
            <a:avLst/>
            <a:gdLst>
              <a:gd name="connsiteX0" fmla="*/ 7969197 w 24387177"/>
              <a:gd name="connsiteY0" fmla="*/ 3682343 h 13716000"/>
              <a:gd name="connsiteX1" fmla="*/ 6670229 w 24387177"/>
              <a:gd name="connsiteY1" fmla="*/ 5825214 h 13716000"/>
              <a:gd name="connsiteX2" fmla="*/ 7969197 w 24387177"/>
              <a:gd name="connsiteY2" fmla="*/ 7968083 h 13716000"/>
              <a:gd name="connsiteX3" fmla="*/ 9268163 w 24387177"/>
              <a:gd name="connsiteY3" fmla="*/ 5825214 h 13716000"/>
              <a:gd name="connsiteX4" fmla="*/ 7969197 w 24387177"/>
              <a:gd name="connsiteY4" fmla="*/ 3682343 h 13716000"/>
              <a:gd name="connsiteX5" fmla="*/ 0 w 24387177"/>
              <a:gd name="connsiteY5" fmla="*/ 0 h 13716000"/>
              <a:gd name="connsiteX6" fmla="*/ 24387177 w 24387177"/>
              <a:gd name="connsiteY6" fmla="*/ 0 h 13716000"/>
              <a:gd name="connsiteX7" fmla="*/ 24387177 w 24387177"/>
              <a:gd name="connsiteY7" fmla="*/ 13716000 h 13716000"/>
              <a:gd name="connsiteX8" fmla="*/ 0 w 24387177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7" h="13716000">
                <a:moveTo>
                  <a:pt x="7969197" y="3682343"/>
                </a:moveTo>
                <a:cubicBezTo>
                  <a:pt x="7251797" y="3682343"/>
                  <a:pt x="6670229" y="4641739"/>
                  <a:pt x="6670229" y="5825214"/>
                </a:cubicBezTo>
                <a:cubicBezTo>
                  <a:pt x="6670229" y="7008687"/>
                  <a:pt x="7251797" y="7968083"/>
                  <a:pt x="7969197" y="7968083"/>
                </a:cubicBezTo>
                <a:cubicBezTo>
                  <a:pt x="8686596" y="7968083"/>
                  <a:pt x="9268163" y="7008687"/>
                  <a:pt x="9268163" y="5825214"/>
                </a:cubicBezTo>
                <a:cubicBezTo>
                  <a:pt x="9268163" y="4641739"/>
                  <a:pt x="8686596" y="3682343"/>
                  <a:pt x="7969197" y="3682343"/>
                </a:cubicBezTo>
                <a:close/>
                <a:moveTo>
                  <a:pt x="0" y="0"/>
                </a:moveTo>
                <a:lnTo>
                  <a:pt x="24387177" y="0"/>
                </a:lnTo>
                <a:lnTo>
                  <a:pt x="24387177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6A6A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5" name="Online Media 4" title="WarmteWachter app - demo - English">
            <a:hlinkClick r:id="" action="ppaction://media"/>
            <a:extLst>
              <a:ext uri="{FF2B5EF4-FFF2-40B4-BE49-F238E27FC236}">
                <a16:creationId xmlns:a16="http://schemas.microsoft.com/office/drawing/2014/main" id="{87B48B4E-C155-6572-3E73-8C665E765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894988" y="5559291"/>
            <a:ext cx="13661167" cy="7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A61A"/>
      </a:accent1>
      <a:accent2>
        <a:srgbClr val="FFCB05"/>
      </a:accent2>
      <a:accent3>
        <a:srgbClr val="FFF578"/>
      </a:accent3>
      <a:accent4>
        <a:srgbClr val="EE3034"/>
      </a:accent4>
      <a:accent5>
        <a:srgbClr val="F16682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-PP-Windeheim-16-9" id="{0468D834-CABC-E04A-9363-F436E29F7596}" vid="{BD4278CC-1326-FB47-A7D2-C63D709A14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0ab6f9-9ad7-4376-9881-ef5b6ae0bdef">
      <UserInfo>
        <DisplayName>Stephan Peters</DisplayName>
        <AccountId>54</AccountId>
        <AccountType/>
      </UserInfo>
    </SharedWithUsers>
    <lcf76f155ced4ddcb4097134ff3c332f xmlns="29955e8c-5030-4f3f-aa82-8136156c1f3e">
      <Terms xmlns="http://schemas.microsoft.com/office/infopath/2007/PartnerControls"/>
    </lcf76f155ced4ddcb4097134ff3c332f>
    <TaxCatchAll xmlns="bf0ab6f9-9ad7-4376-9881-ef5b6ae0bd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438AA0724FA40B98FC7EF2B95A2B5" ma:contentTypeVersion="16" ma:contentTypeDescription="Een nieuw document maken." ma:contentTypeScope="" ma:versionID="b83a2733ebb1ccd85462a1062da1d065">
  <xsd:schema xmlns:xsd="http://www.w3.org/2001/XMLSchema" xmlns:xs="http://www.w3.org/2001/XMLSchema" xmlns:p="http://schemas.microsoft.com/office/2006/metadata/properties" xmlns:ns2="29955e8c-5030-4f3f-aa82-8136156c1f3e" xmlns:ns3="bf0ab6f9-9ad7-4376-9881-ef5b6ae0bdef" targetNamespace="http://schemas.microsoft.com/office/2006/metadata/properties" ma:root="true" ma:fieldsID="384a571a5bf31b75bdbf454748e83582" ns2:_="" ns3:_="">
    <xsd:import namespace="29955e8c-5030-4f3f-aa82-8136156c1f3e"/>
    <xsd:import namespace="bf0ab6f9-9ad7-4376-9881-ef5b6ae0b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55e8c-5030-4f3f-aa82-8136156c1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c6a0e08-1576-455b-af28-552984f92f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ab6f9-9ad7-4376-9881-ef5b6ae0b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04bf6e-004b-46c3-9366-7fbb681f5ca4}" ma:internalName="TaxCatchAll" ma:showField="CatchAllData" ma:web="bf0ab6f9-9ad7-4376-9881-ef5b6ae0b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7249F-E1B1-4863-AAE8-B981A27A14C2}">
  <ds:schemaRefs>
    <ds:schemaRef ds:uri="29955e8c-5030-4f3f-aa82-8136156c1f3e"/>
    <ds:schemaRef ds:uri="bf0ab6f9-9ad7-4376-9881-ef5b6ae0bd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FCCB36-3C14-415D-AAB3-4CC78BE023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85161-5623-4D51-A958-92AB2DC53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55e8c-5030-4f3f-aa82-8136156c1f3e"/>
    <ds:schemaRef ds:uri="bf0ab6f9-9ad7-4376-9881-ef5b6ae0b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1350</Words>
  <Application>Microsoft Office PowerPoint</Application>
  <PresentationFormat>Custom</PresentationFormat>
  <Paragraphs>329</Paragraphs>
  <Slides>18</Slides>
  <Notes>14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Kantoorthema</vt:lpstr>
      <vt:lpstr>PowerPoint Presentation</vt:lpstr>
      <vt:lpstr>Digital Twins voor de warmtetransitie: Meetmethoden en -technieken </vt:lpstr>
      <vt:lpstr>Werkpakketten Twomes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Data-acquisitie: technologiekeuzes</vt:lpstr>
      <vt:lpstr>Data: bronnen</vt:lpstr>
      <vt:lpstr>Meettechnieken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Twomes Digital Twins voor de warmtetransitie</dc:title>
  <dc:creator>Henri ter Hofte</dc:creator>
  <cp:lastModifiedBy>Henri ter Hofte</cp:lastModifiedBy>
  <cp:revision>2</cp:revision>
  <dcterms:created xsi:type="dcterms:W3CDTF">2020-02-25T23:32:40Z</dcterms:created>
  <dcterms:modified xsi:type="dcterms:W3CDTF">2022-07-15T10:01:53Z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0x010100344438AA0724FA40B98FC7EF2B95A2B5</vt:lpwstr>
  </property>
  <property fmtid="{D5CDD505-2E9C-101B-9397-08002B2CF9AE}" pid="3" name="MediaServiceImageTags">
    <vt:lpwstr/>
  </property>
</Properties>
</file>