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Lst>
  <p:sldSz cx="30275213" cy="42803763"/>
  <p:notesSz cx="6797675" cy="9926638"/>
  <p:defaultTextStyle>
    <a:defPPr>
      <a:defRPr lang="nl-NL"/>
    </a:defPPr>
    <a:lvl1pPr marL="0" algn="l" defTabSz="2982773" rtl="0" eaLnBrk="1" latinLnBrk="0" hangingPunct="1">
      <a:defRPr sz="5872" kern="1200">
        <a:solidFill>
          <a:schemeClr val="tx1"/>
        </a:solidFill>
        <a:latin typeface="+mn-lt"/>
        <a:ea typeface="+mn-ea"/>
        <a:cs typeface="+mn-cs"/>
      </a:defRPr>
    </a:lvl1pPr>
    <a:lvl2pPr marL="1491386" algn="l" defTabSz="2982773" rtl="0" eaLnBrk="1" latinLnBrk="0" hangingPunct="1">
      <a:defRPr sz="5872" kern="1200">
        <a:solidFill>
          <a:schemeClr val="tx1"/>
        </a:solidFill>
        <a:latin typeface="+mn-lt"/>
        <a:ea typeface="+mn-ea"/>
        <a:cs typeface="+mn-cs"/>
      </a:defRPr>
    </a:lvl2pPr>
    <a:lvl3pPr marL="2982773" algn="l" defTabSz="2982773" rtl="0" eaLnBrk="1" latinLnBrk="0" hangingPunct="1">
      <a:defRPr sz="5872" kern="1200">
        <a:solidFill>
          <a:schemeClr val="tx1"/>
        </a:solidFill>
        <a:latin typeface="+mn-lt"/>
        <a:ea typeface="+mn-ea"/>
        <a:cs typeface="+mn-cs"/>
      </a:defRPr>
    </a:lvl3pPr>
    <a:lvl4pPr marL="4474159" algn="l" defTabSz="2982773" rtl="0" eaLnBrk="1" latinLnBrk="0" hangingPunct="1">
      <a:defRPr sz="5872" kern="1200">
        <a:solidFill>
          <a:schemeClr val="tx1"/>
        </a:solidFill>
        <a:latin typeface="+mn-lt"/>
        <a:ea typeface="+mn-ea"/>
        <a:cs typeface="+mn-cs"/>
      </a:defRPr>
    </a:lvl4pPr>
    <a:lvl5pPr marL="5965546" algn="l" defTabSz="2982773" rtl="0" eaLnBrk="1" latinLnBrk="0" hangingPunct="1">
      <a:defRPr sz="5872" kern="1200">
        <a:solidFill>
          <a:schemeClr val="tx1"/>
        </a:solidFill>
        <a:latin typeface="+mn-lt"/>
        <a:ea typeface="+mn-ea"/>
        <a:cs typeface="+mn-cs"/>
      </a:defRPr>
    </a:lvl5pPr>
    <a:lvl6pPr marL="7456932" algn="l" defTabSz="2982773" rtl="0" eaLnBrk="1" latinLnBrk="0" hangingPunct="1">
      <a:defRPr sz="5872" kern="1200">
        <a:solidFill>
          <a:schemeClr val="tx1"/>
        </a:solidFill>
        <a:latin typeface="+mn-lt"/>
        <a:ea typeface="+mn-ea"/>
        <a:cs typeface="+mn-cs"/>
      </a:defRPr>
    </a:lvl6pPr>
    <a:lvl7pPr marL="8948318" algn="l" defTabSz="2982773" rtl="0" eaLnBrk="1" latinLnBrk="0" hangingPunct="1">
      <a:defRPr sz="5872" kern="1200">
        <a:solidFill>
          <a:schemeClr val="tx1"/>
        </a:solidFill>
        <a:latin typeface="+mn-lt"/>
        <a:ea typeface="+mn-ea"/>
        <a:cs typeface="+mn-cs"/>
      </a:defRPr>
    </a:lvl7pPr>
    <a:lvl8pPr marL="10439705" algn="l" defTabSz="2982773" rtl="0" eaLnBrk="1" latinLnBrk="0" hangingPunct="1">
      <a:defRPr sz="5872" kern="1200">
        <a:solidFill>
          <a:schemeClr val="tx1"/>
        </a:solidFill>
        <a:latin typeface="+mn-lt"/>
        <a:ea typeface="+mn-ea"/>
        <a:cs typeface="+mn-cs"/>
      </a:defRPr>
    </a:lvl8pPr>
    <a:lvl9pPr marL="11931091" algn="l" defTabSz="2982773" rtl="0" eaLnBrk="1" latinLnBrk="0" hangingPunct="1">
      <a:defRPr sz="587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Bühler | KplusV" initials="HB|K" lastIdx="2" clrIdx="0">
    <p:extLst>
      <p:ext uri="{19B8F6BF-5375-455C-9EA6-DF929625EA0E}">
        <p15:presenceInfo xmlns:p15="http://schemas.microsoft.com/office/powerpoint/2012/main" userId="S::h.buehler@kplusv.nl::037aadbd-0df9-4f1e-8f86-3d131f5b68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21" d="100"/>
          <a:sy n="21" d="100"/>
        </p:scale>
        <p:origin x="3053"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Bühler | KplusV" userId="037aadbd-0df9-4f1e-8f86-3d131f5b68a6" providerId="ADAL" clId="{62418319-6C4C-469D-AB83-C2BBBDF16D70}"/>
    <pc:docChg chg="delSld">
      <pc:chgData name="Helena Bühler | KplusV" userId="037aadbd-0df9-4f1e-8f86-3d131f5b68a6" providerId="ADAL" clId="{62418319-6C4C-469D-AB83-C2BBBDF16D70}" dt="2019-02-25T11:18:40.856" v="1" actId="2696"/>
      <pc:docMkLst>
        <pc:docMk/>
      </pc:docMkLst>
      <pc:sldChg chg="del">
        <pc:chgData name="Helena Bühler | KplusV" userId="037aadbd-0df9-4f1e-8f86-3d131f5b68a6" providerId="ADAL" clId="{62418319-6C4C-469D-AB83-C2BBBDF16D70}" dt="2019-02-25T11:18:40.856" v="1" actId="2696"/>
        <pc:sldMkLst>
          <pc:docMk/>
          <pc:sldMk cId="133921630" sldId="256"/>
        </pc:sldMkLst>
      </pc:sldChg>
      <pc:sldChg chg="del">
        <pc:chgData name="Helena Bühler | KplusV" userId="037aadbd-0df9-4f1e-8f86-3d131f5b68a6" providerId="ADAL" clId="{62418319-6C4C-469D-AB83-C2BBBDF16D70}" dt="2019-02-25T11:18:36.512" v="0" actId="2696"/>
        <pc:sldMkLst>
          <pc:docMk/>
          <pc:sldMk cId="2367055062" sldId="25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024194-63DC-4639-B6A8-E5A1F9C0B1D8}"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nl-NL"/>
        </a:p>
      </dgm:t>
    </dgm:pt>
    <dgm:pt modelId="{288FFCBA-44DC-41AA-950B-A3FCF9BF7474}">
      <dgm:prSet phldrT="[Text]" custT="1">
        <dgm:style>
          <a:lnRef idx="0">
            <a:schemeClr val="accent6"/>
          </a:lnRef>
          <a:fillRef idx="3">
            <a:schemeClr val="accent6"/>
          </a:fillRef>
          <a:effectRef idx="3">
            <a:schemeClr val="accent6"/>
          </a:effectRef>
          <a:fontRef idx="minor">
            <a:schemeClr val="lt1"/>
          </a:fontRef>
        </dgm:style>
      </dgm:prSet>
      <dgm:spPr>
        <a:gradFill flip="none" rotWithShape="1">
          <a:gsLst>
            <a:gs pos="0">
              <a:schemeClr val="accent6">
                <a:satMod val="103000"/>
                <a:lumMod val="102000"/>
                <a:tint val="94000"/>
                <a:alpha val="0"/>
              </a:schemeClr>
            </a:gs>
            <a:gs pos="86000">
              <a:schemeClr val="accent6">
                <a:satMod val="110000"/>
                <a:lumMod val="100000"/>
                <a:shade val="100000"/>
              </a:schemeClr>
            </a:gs>
            <a:gs pos="100000">
              <a:schemeClr val="accent6">
                <a:lumMod val="99000"/>
                <a:satMod val="120000"/>
                <a:shade val="78000"/>
              </a:schemeClr>
            </a:gs>
          </a:gsLst>
          <a:lin ang="2700000" scaled="1"/>
          <a:tileRect/>
        </a:gradFill>
      </dgm:spPr>
      <dgm:t>
        <a:bodyPr lIns="0" tIns="0" rIns="252000" bIns="1080000" anchor="b" anchorCtr="0"/>
        <a:lstStyle/>
        <a:p>
          <a:pPr algn="r">
            <a:lnSpc>
              <a:spcPct val="100000"/>
            </a:lnSpc>
            <a:spcAft>
              <a:spcPts val="400"/>
            </a:spcAft>
          </a:pPr>
          <a:r>
            <a:rPr lang="en-US" sz="3000" dirty="0">
              <a:solidFill>
                <a:schemeClr val="tx1"/>
              </a:solidFill>
              <a:latin typeface="Calibri Light" panose="020F0302020204030204" pitchFamily="34" charset="0"/>
            </a:rPr>
            <a:t>The research group of Sustainable Built Environment at Zuyd University of Applied Science developed an acquisition system capable to acquire with extreme accuracy and frequency data from several hundreds of sensors sparse in all the </a:t>
          </a:r>
          <a:r>
            <a:rPr lang="en-US" sz="3000" dirty="0" smtClean="0">
              <a:solidFill>
                <a:schemeClr val="tx1"/>
              </a:solidFill>
              <a:latin typeface="Calibri Light" panose="020F0302020204030204" pitchFamily="34" charset="0"/>
            </a:rPr>
            <a:t>district. A </a:t>
          </a:r>
          <a:r>
            <a:rPr lang="en-US" sz="3000" dirty="0">
              <a:solidFill>
                <a:schemeClr val="tx1"/>
              </a:solidFill>
              <a:latin typeface="Calibri Light" panose="020F0302020204030204" pitchFamily="34" charset="0"/>
            </a:rPr>
            <a:t>dashboard is developed to ease the task of data visualization for the partners, for the researchers and the students as well.</a:t>
          </a:r>
          <a:endParaRPr lang="nl-NL" sz="3000" dirty="0">
            <a:solidFill>
              <a:schemeClr val="tx1"/>
            </a:solidFill>
            <a:latin typeface="Calibri Light" panose="020F0302020204030204" pitchFamily="34" charset="0"/>
          </a:endParaRPr>
        </a:p>
      </dgm:t>
    </dgm:pt>
    <dgm:pt modelId="{9569A7F0-BC44-4E11-8C0F-240A82884004}" type="parTrans" cxnId="{B8F471A3-9FC7-4AEF-A67E-D0964EE6569E}">
      <dgm:prSet/>
      <dgm:spPr/>
      <dgm:t>
        <a:bodyPr/>
        <a:lstStyle/>
        <a:p>
          <a:endParaRPr lang="nl-NL"/>
        </a:p>
      </dgm:t>
    </dgm:pt>
    <dgm:pt modelId="{4B7EDF08-8C0E-487B-8144-FAA30149B67B}" type="sibTrans" cxnId="{B8F471A3-9FC7-4AEF-A67E-D0964EE6569E}">
      <dgm:prSet/>
      <dgm:spPr/>
      <dgm:t>
        <a:bodyPr/>
        <a:lstStyle/>
        <a:p>
          <a:endParaRPr lang="nl-NL"/>
        </a:p>
      </dgm:t>
    </dgm:pt>
    <dgm:pt modelId="{02484E68-70CE-410B-B710-C041BE6B323E}">
      <dgm:prSet phldrT="[Text]" custT="1">
        <dgm:style>
          <a:lnRef idx="0">
            <a:schemeClr val="accent6"/>
          </a:lnRef>
          <a:fillRef idx="3">
            <a:schemeClr val="accent6"/>
          </a:fillRef>
          <a:effectRef idx="3">
            <a:schemeClr val="accent6"/>
          </a:effectRef>
          <a:fontRef idx="minor">
            <a:schemeClr val="lt1"/>
          </a:fontRef>
        </dgm:style>
      </dgm:prSet>
      <dgm:spPr>
        <a:gradFill flip="none" rotWithShape="1">
          <a:gsLst>
            <a:gs pos="0">
              <a:schemeClr val="accent6">
                <a:satMod val="103000"/>
                <a:lumMod val="102000"/>
                <a:tint val="94000"/>
                <a:alpha val="0"/>
              </a:schemeClr>
            </a:gs>
            <a:gs pos="86000">
              <a:schemeClr val="accent6">
                <a:satMod val="110000"/>
                <a:lumMod val="100000"/>
                <a:shade val="100000"/>
              </a:schemeClr>
            </a:gs>
            <a:gs pos="100000">
              <a:schemeClr val="accent6">
                <a:lumMod val="99000"/>
                <a:satMod val="120000"/>
                <a:shade val="78000"/>
              </a:schemeClr>
            </a:gs>
          </a:gsLst>
          <a:lin ang="2700000" scaled="1"/>
          <a:tileRect/>
        </a:gradFill>
      </dgm:spPr>
      <dgm:t>
        <a:bodyPr lIns="252000" tIns="0" rIns="0" bIns="1080000" anchor="b" anchorCtr="0"/>
        <a:lstStyle/>
        <a:p>
          <a:pPr algn="l">
            <a:lnSpc>
              <a:spcPct val="100000"/>
            </a:lnSpc>
            <a:spcAft>
              <a:spcPts val="400"/>
            </a:spcAft>
          </a:pPr>
          <a:r>
            <a:rPr lang="en-US" sz="3000" dirty="0" smtClean="0">
              <a:solidFill>
                <a:schemeClr val="tx1"/>
              </a:solidFill>
              <a:latin typeface="Calibri Light" panose="020F0302020204030204" pitchFamily="34" charset="0"/>
            </a:rPr>
            <a:t>The research group of Sustainable Energy Systems at </a:t>
          </a:r>
          <a:r>
            <a:rPr lang="en-US" sz="3000" dirty="0" err="1" smtClean="0">
              <a:solidFill>
                <a:schemeClr val="tx1"/>
              </a:solidFill>
              <a:latin typeface="Calibri Light" panose="020F0302020204030204" pitchFamily="34" charset="0"/>
            </a:rPr>
            <a:t>Saxion</a:t>
          </a:r>
          <a:r>
            <a:rPr lang="en-US" sz="3000" dirty="0" smtClean="0">
              <a:solidFill>
                <a:schemeClr val="tx1"/>
              </a:solidFill>
              <a:latin typeface="Calibri Light" panose="020F0302020204030204" pitchFamily="34" charset="0"/>
            </a:rPr>
            <a:t> University of Applied Sciences, in cooperation with the Association </a:t>
          </a:r>
          <a:r>
            <a:rPr lang="en-US" sz="3000" dirty="0" err="1" smtClean="0">
              <a:solidFill>
                <a:schemeClr val="tx1"/>
              </a:solidFill>
              <a:latin typeface="Calibri Light" panose="020F0302020204030204" pitchFamily="34" charset="0"/>
            </a:rPr>
            <a:t>Aardehuizen</a:t>
          </a:r>
          <a:r>
            <a:rPr lang="en-US" sz="3000" dirty="0" smtClean="0">
              <a:solidFill>
                <a:schemeClr val="tx1"/>
              </a:solidFill>
              <a:latin typeface="Calibri Light" panose="020F0302020204030204" pitchFamily="34" charset="0"/>
            </a:rPr>
            <a:t> in </a:t>
          </a:r>
          <a:r>
            <a:rPr lang="en-US" sz="3000" dirty="0" err="1" smtClean="0">
              <a:solidFill>
                <a:schemeClr val="tx1"/>
              </a:solidFill>
              <a:latin typeface="Calibri Light" panose="020F0302020204030204" pitchFamily="34" charset="0"/>
            </a:rPr>
            <a:t>Olst</a:t>
          </a:r>
          <a:r>
            <a:rPr lang="en-US" sz="3000" dirty="0" smtClean="0">
              <a:solidFill>
                <a:schemeClr val="tx1"/>
              </a:solidFill>
              <a:latin typeface="Calibri Light" panose="020F0302020204030204" pitchFamily="34" charset="0"/>
            </a:rPr>
            <a:t>, are working on the integration of a centralized battery system in a neighborhood of 24 homes. Each home is a so called </a:t>
          </a:r>
          <a:r>
            <a:rPr lang="en-US" sz="3000" dirty="0" err="1" smtClean="0">
              <a:solidFill>
                <a:schemeClr val="tx1"/>
              </a:solidFill>
              <a:latin typeface="Calibri Light" panose="020F0302020204030204" pitchFamily="34" charset="0"/>
            </a:rPr>
            <a:t>Earthship</a:t>
          </a:r>
          <a:r>
            <a:rPr lang="en-US" sz="3000" dirty="0" smtClean="0">
              <a:solidFill>
                <a:schemeClr val="tx1"/>
              </a:solidFill>
              <a:latin typeface="Calibri Light" panose="020F0302020204030204" pitchFamily="34" charset="0"/>
            </a:rPr>
            <a:t>, a house built with sustainability and low energy usage in mind. The goal of the association </a:t>
          </a:r>
          <a:r>
            <a:rPr lang="en-US" sz="3000" dirty="0" err="1" smtClean="0">
              <a:solidFill>
                <a:schemeClr val="tx1"/>
              </a:solidFill>
              <a:latin typeface="Calibri Light" panose="020F0302020204030204" pitchFamily="34" charset="0"/>
            </a:rPr>
            <a:t>Aardehuizen</a:t>
          </a:r>
          <a:r>
            <a:rPr lang="en-US" sz="3000" dirty="0" smtClean="0">
              <a:solidFill>
                <a:schemeClr val="tx1"/>
              </a:solidFill>
              <a:latin typeface="Calibri Light" panose="020F0302020204030204" pitchFamily="34" charset="0"/>
            </a:rPr>
            <a:t> is to be as self-sufficient as possible.</a:t>
          </a:r>
          <a:endParaRPr lang="nl-NL" sz="3000" dirty="0">
            <a:solidFill>
              <a:schemeClr val="tx1"/>
            </a:solidFill>
            <a:latin typeface="Calibri Light" panose="020F0302020204030204" pitchFamily="34" charset="0"/>
          </a:endParaRPr>
        </a:p>
      </dgm:t>
    </dgm:pt>
    <dgm:pt modelId="{16715B21-9781-4B6F-82FA-835C35D8B17A}" type="parTrans" cxnId="{A5690526-A3F3-4148-856D-B06C450067FF}">
      <dgm:prSet/>
      <dgm:spPr/>
      <dgm:t>
        <a:bodyPr/>
        <a:lstStyle/>
        <a:p>
          <a:endParaRPr lang="nl-NL"/>
        </a:p>
      </dgm:t>
    </dgm:pt>
    <dgm:pt modelId="{FD6F099F-DED3-4A94-A631-6E23E0D3AC81}" type="sibTrans" cxnId="{A5690526-A3F3-4148-856D-B06C450067FF}">
      <dgm:prSet/>
      <dgm:spPr/>
      <dgm:t>
        <a:bodyPr/>
        <a:lstStyle/>
        <a:p>
          <a:endParaRPr lang="nl-NL"/>
        </a:p>
      </dgm:t>
    </dgm:pt>
    <dgm:pt modelId="{D4C2CDAC-8D96-4525-ABE5-9D84078CE2D5}">
      <dgm:prSet phldrT="[Text]" custT="1">
        <dgm:style>
          <a:lnRef idx="0">
            <a:schemeClr val="accent6"/>
          </a:lnRef>
          <a:fillRef idx="3">
            <a:schemeClr val="accent6"/>
          </a:fillRef>
          <a:effectRef idx="3">
            <a:schemeClr val="accent6"/>
          </a:effectRef>
          <a:fontRef idx="minor">
            <a:schemeClr val="lt1"/>
          </a:fontRef>
        </dgm:style>
      </dgm:prSet>
      <dgm:spPr>
        <a:gradFill flip="none" rotWithShape="1">
          <a:gsLst>
            <a:gs pos="0">
              <a:schemeClr val="accent6">
                <a:satMod val="103000"/>
                <a:lumMod val="102000"/>
                <a:tint val="94000"/>
                <a:alpha val="0"/>
              </a:schemeClr>
            </a:gs>
            <a:gs pos="86000">
              <a:schemeClr val="accent6">
                <a:satMod val="110000"/>
                <a:lumMod val="100000"/>
                <a:shade val="100000"/>
              </a:schemeClr>
            </a:gs>
            <a:gs pos="100000">
              <a:schemeClr val="accent6">
                <a:lumMod val="99000"/>
                <a:satMod val="120000"/>
                <a:shade val="78000"/>
              </a:schemeClr>
            </a:gs>
          </a:gsLst>
          <a:lin ang="2700000" scaled="1"/>
          <a:tileRect/>
        </a:gradFill>
      </dgm:spPr>
      <dgm:t>
        <a:bodyPr lIns="252000" tIns="900000" rIns="0" bIns="0" anchor="t" anchorCtr="0"/>
        <a:lstStyle/>
        <a:p>
          <a:pPr algn="l">
            <a:lnSpc>
              <a:spcPct val="95000"/>
            </a:lnSpc>
            <a:spcAft>
              <a:spcPts val="400"/>
            </a:spcAft>
          </a:pPr>
          <a:r>
            <a:rPr lang="en-US" sz="3000" dirty="0" smtClean="0">
              <a:solidFill>
                <a:schemeClr val="tx1"/>
              </a:solidFill>
              <a:latin typeface="Calibri Light" panose="020F0302020204030204" pitchFamily="34" charset="0"/>
            </a:rPr>
            <a:t>- Create </a:t>
          </a:r>
          <a:r>
            <a:rPr lang="en-US" sz="3000" dirty="0">
              <a:solidFill>
                <a:schemeClr val="tx1"/>
              </a:solidFill>
              <a:latin typeface="Calibri Light" panose="020F0302020204030204" pitchFamily="34" charset="0"/>
            </a:rPr>
            <a:t>Smart Grid with different assets (PV, EV-chargers, batteries, </a:t>
          </a:r>
          <a:r>
            <a:rPr lang="en-US" sz="3000" dirty="0" smtClean="0">
              <a:solidFill>
                <a:schemeClr val="tx1"/>
              </a:solidFill>
              <a:latin typeface="Calibri Light" panose="020F0302020204030204" pitchFamily="34" charset="0"/>
            </a:rPr>
            <a:t>...).</a:t>
          </a:r>
        </a:p>
        <a:p>
          <a:pPr algn="l">
            <a:lnSpc>
              <a:spcPct val="95000"/>
            </a:lnSpc>
            <a:spcAft>
              <a:spcPts val="400"/>
            </a:spcAft>
          </a:pPr>
          <a:r>
            <a:rPr lang="en-US" sz="3000" dirty="0" smtClean="0">
              <a:solidFill>
                <a:schemeClr val="tx1"/>
              </a:solidFill>
              <a:latin typeface="Calibri Light" panose="020F0302020204030204" pitchFamily="34" charset="0"/>
            </a:rPr>
            <a:t>- Optimize the autarchy to enable a green system through sustainable assets in combination with energy carriers.</a:t>
          </a:r>
        </a:p>
        <a:p>
          <a:pPr algn="l">
            <a:lnSpc>
              <a:spcPct val="95000"/>
            </a:lnSpc>
            <a:spcAft>
              <a:spcPts val="400"/>
            </a:spcAft>
          </a:pPr>
          <a:r>
            <a:rPr lang="en-US" sz="3000" dirty="0" smtClean="0">
              <a:solidFill>
                <a:schemeClr val="tx1"/>
              </a:solidFill>
              <a:latin typeface="Calibri Light" panose="020F0302020204030204" pitchFamily="34" charset="0"/>
            </a:rPr>
            <a:t>- Use flexibility of assets to balance the grid, decrease energy costs by peak shaving or trade on the energy markets.</a:t>
          </a:r>
        </a:p>
        <a:p>
          <a:pPr algn="l">
            <a:lnSpc>
              <a:spcPct val="95000"/>
            </a:lnSpc>
            <a:spcAft>
              <a:spcPts val="400"/>
            </a:spcAft>
          </a:pPr>
          <a:r>
            <a:rPr lang="en-US" sz="3000" dirty="0" smtClean="0">
              <a:solidFill>
                <a:schemeClr val="tx1"/>
              </a:solidFill>
              <a:latin typeface="Calibri Light" panose="020F0302020204030204" pitchFamily="34" charset="0"/>
            </a:rPr>
            <a:t>- Create more redundancy in the system by adding multiple flexible assets which can cover downtime.</a:t>
          </a:r>
          <a:endParaRPr lang="nl-NL" sz="3000" dirty="0">
            <a:solidFill>
              <a:schemeClr val="tx1"/>
            </a:solidFill>
            <a:latin typeface="Calibri Light" panose="020F0302020204030204" pitchFamily="34" charset="0"/>
          </a:endParaRPr>
        </a:p>
      </dgm:t>
    </dgm:pt>
    <dgm:pt modelId="{BB81EFB9-B6FC-4C64-84D5-C4C4D1C01B78}" type="sibTrans" cxnId="{558BD108-1762-413B-8991-45DF87684057}">
      <dgm:prSet/>
      <dgm:spPr/>
      <dgm:t>
        <a:bodyPr/>
        <a:lstStyle/>
        <a:p>
          <a:endParaRPr lang="nl-NL"/>
        </a:p>
      </dgm:t>
    </dgm:pt>
    <dgm:pt modelId="{99919168-2130-4E23-ADB4-9AD95E279DA8}" type="parTrans" cxnId="{558BD108-1762-413B-8991-45DF87684057}">
      <dgm:prSet/>
      <dgm:spPr/>
      <dgm:t>
        <a:bodyPr/>
        <a:lstStyle/>
        <a:p>
          <a:endParaRPr lang="nl-NL"/>
        </a:p>
      </dgm:t>
    </dgm:pt>
    <dgm:pt modelId="{C2E17001-3EF3-4F5A-ABC2-07BD59EFAED6}">
      <dgm:prSet phldrT="[Text]" custT="1">
        <dgm:style>
          <a:lnRef idx="0">
            <a:schemeClr val="accent6"/>
          </a:lnRef>
          <a:fillRef idx="3">
            <a:schemeClr val="accent6"/>
          </a:fillRef>
          <a:effectRef idx="3">
            <a:schemeClr val="accent6"/>
          </a:effectRef>
          <a:fontRef idx="minor">
            <a:schemeClr val="lt1"/>
          </a:fontRef>
        </dgm:style>
      </dgm:prSet>
      <dgm: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dgm:spPr>
      <dgm:t>
        <a:bodyPr vert="horz" lIns="0" tIns="900000" rIns="360000" bIns="0" anchor="t" anchorCtr="0"/>
        <a:lstStyle/>
        <a:p>
          <a:pPr algn="r">
            <a:lnSpc>
              <a:spcPct val="100000"/>
            </a:lnSpc>
            <a:spcAft>
              <a:spcPts val="400"/>
            </a:spcAft>
          </a:pPr>
          <a:r>
            <a:rPr lang="en-US" sz="3000" noProof="0" dirty="0" err="1" smtClean="0">
              <a:solidFill>
                <a:schemeClr val="tx1"/>
              </a:solidFill>
              <a:latin typeface="Calibri Light" panose="020F0302020204030204" pitchFamily="34" charset="0"/>
            </a:rPr>
            <a:t>Kiemt</a:t>
          </a:r>
          <a:r>
            <a:rPr lang="en-US" sz="3000" noProof="0" dirty="0" smtClean="0">
              <a:solidFill>
                <a:schemeClr val="tx1"/>
              </a:solidFill>
              <a:latin typeface="Calibri Light" panose="020F0302020204030204" pitchFamily="34" charset="0"/>
            </a:rPr>
            <a:t> </a:t>
          </a:r>
          <a:r>
            <a:rPr lang="en-US" sz="3000" noProof="0" dirty="0" smtClean="0">
              <a:solidFill>
                <a:schemeClr val="tx1"/>
              </a:solidFill>
              <a:latin typeface="Calibri Light" panose="020F0302020204030204" pitchFamily="34" charset="0"/>
            </a:rPr>
            <a:t>is the lead partner of the INTERREG project Cleantech Energy </a:t>
          </a:r>
          <a:r>
            <a:rPr lang="en-US" sz="3000" noProof="0" dirty="0" smtClean="0">
              <a:solidFill>
                <a:schemeClr val="tx1"/>
              </a:solidFill>
              <a:latin typeface="Calibri Light" panose="020F0302020204030204" pitchFamily="34" charset="0"/>
            </a:rPr>
            <a:t>Crossing In a consortium of more than 30 Dutch and German partners.</a:t>
          </a:r>
          <a:endParaRPr lang="en-US" sz="3000" noProof="0" dirty="0" smtClean="0">
            <a:solidFill>
              <a:schemeClr val="tx1"/>
            </a:solidFill>
            <a:latin typeface="Calibri Light" panose="020F0302020204030204" pitchFamily="34" charset="0"/>
          </a:endParaRPr>
        </a:p>
        <a:p>
          <a:pPr algn="r">
            <a:lnSpc>
              <a:spcPct val="100000"/>
            </a:lnSpc>
            <a:spcAft>
              <a:spcPts val="400"/>
            </a:spcAft>
          </a:pPr>
          <a:r>
            <a:rPr lang="en-US" sz="3000" noProof="0" dirty="0" smtClean="0">
              <a:solidFill>
                <a:schemeClr val="tx1"/>
              </a:solidFill>
              <a:latin typeface="Calibri Light" panose="020F0302020204030204" pitchFamily="34" charset="0"/>
            </a:rPr>
            <a:t>Kiemt coordinates the different working packages, supports the project partners in achieving their goals and facilitates and promotes cross-border collaboration and dissemination of </a:t>
          </a:r>
          <a:r>
            <a:rPr lang="en-US" sz="3000" noProof="0" dirty="0" smtClean="0">
              <a:solidFill>
                <a:schemeClr val="tx1"/>
              </a:solidFill>
              <a:latin typeface="Calibri Light" panose="020F0302020204030204" pitchFamily="34" charset="0"/>
            </a:rPr>
            <a:t>knowledge.</a:t>
          </a:r>
        </a:p>
        <a:p>
          <a:pPr algn="r">
            <a:lnSpc>
              <a:spcPct val="100000"/>
            </a:lnSpc>
            <a:spcAft>
              <a:spcPts val="400"/>
            </a:spcAft>
          </a:pPr>
          <a:r>
            <a:rPr lang="en-GB" sz="3000" dirty="0" smtClean="0">
              <a:solidFill>
                <a:schemeClr val="tx1"/>
              </a:solidFill>
              <a:latin typeface="Calibri Light" panose="020F0302020204030204" pitchFamily="34" charset="0"/>
            </a:rPr>
            <a:t>The aim of WP3 is the development, demonstration and analysis of two innovative batteries (‘sea salt battery’ of Dr Ten and ‘hydrogen bromine flow battery’ of Elestor) in a micro-grid setting.</a:t>
          </a:r>
          <a:endParaRPr lang="en-US" sz="3000" noProof="0" dirty="0" smtClean="0">
            <a:solidFill>
              <a:schemeClr val="tx1"/>
            </a:solidFill>
            <a:latin typeface="Calibri Light" panose="020F0302020204030204" pitchFamily="34" charset="0"/>
          </a:endParaRPr>
        </a:p>
        <a:p>
          <a:pPr algn="l">
            <a:lnSpc>
              <a:spcPct val="100000"/>
            </a:lnSpc>
            <a:spcAft>
              <a:spcPts val="400"/>
            </a:spcAft>
          </a:pPr>
          <a:endParaRPr lang="en-US" sz="3000" noProof="0" dirty="0">
            <a:solidFill>
              <a:schemeClr val="tx1"/>
            </a:solidFill>
            <a:latin typeface="Calibri Light" panose="020F0302020204030204" pitchFamily="34" charset="0"/>
          </a:endParaRPr>
        </a:p>
      </dgm:t>
    </dgm:pt>
    <dgm:pt modelId="{239768A2-630A-4042-9DEE-155438218B1A}" type="parTrans" cxnId="{7ED7E3F4-88B2-440F-89DE-67AF0525C8F9}">
      <dgm:prSet/>
      <dgm:spPr/>
      <dgm:t>
        <a:bodyPr/>
        <a:lstStyle/>
        <a:p>
          <a:endParaRPr lang="nl-NL"/>
        </a:p>
      </dgm:t>
    </dgm:pt>
    <dgm:pt modelId="{83825197-1C7A-4C62-8CEB-1CEBB0E73641}" type="sibTrans" cxnId="{7ED7E3F4-88B2-440F-89DE-67AF0525C8F9}">
      <dgm:prSet/>
      <dgm:spPr/>
      <dgm:t>
        <a:bodyPr/>
        <a:lstStyle/>
        <a:p>
          <a:endParaRPr lang="nl-NL"/>
        </a:p>
      </dgm:t>
    </dgm:pt>
    <dgm:pt modelId="{35D1D221-5CA1-4A5A-BBCC-41F839598111}" type="pres">
      <dgm:prSet presAssocID="{9A024194-63DC-4639-B6A8-E5A1F9C0B1D8}" presName="cycleMatrixDiagram" presStyleCnt="0">
        <dgm:presLayoutVars>
          <dgm:chMax val="1"/>
          <dgm:dir/>
          <dgm:animLvl val="lvl"/>
          <dgm:resizeHandles val="exact"/>
        </dgm:presLayoutVars>
      </dgm:prSet>
      <dgm:spPr/>
      <dgm:t>
        <a:bodyPr/>
        <a:lstStyle/>
        <a:p>
          <a:endParaRPr lang="nl-NL"/>
        </a:p>
      </dgm:t>
    </dgm:pt>
    <dgm:pt modelId="{2938C235-99D4-4D25-9094-3FBC8A407827}" type="pres">
      <dgm:prSet presAssocID="{9A024194-63DC-4639-B6A8-E5A1F9C0B1D8}" presName="children" presStyleCnt="0"/>
      <dgm:spPr/>
    </dgm:pt>
    <dgm:pt modelId="{FB52D384-47F1-4DB3-8B75-7AD8920A5D1C}" type="pres">
      <dgm:prSet presAssocID="{9A024194-63DC-4639-B6A8-E5A1F9C0B1D8}" presName="childPlaceholder" presStyleCnt="0"/>
      <dgm:spPr/>
    </dgm:pt>
    <dgm:pt modelId="{28605FDF-EFA9-403B-87D0-966A4D499243}" type="pres">
      <dgm:prSet presAssocID="{9A024194-63DC-4639-B6A8-E5A1F9C0B1D8}" presName="circle" presStyleCnt="0"/>
      <dgm:spPr/>
    </dgm:pt>
    <dgm:pt modelId="{C0B2E972-5412-44B7-B61E-2F4D7BF85DCD}" type="pres">
      <dgm:prSet presAssocID="{9A024194-63DC-4639-B6A8-E5A1F9C0B1D8}" presName="quadrant1" presStyleLbl="node1" presStyleIdx="0" presStyleCnt="4">
        <dgm:presLayoutVars>
          <dgm:chMax val="1"/>
          <dgm:bulletEnabled val="1"/>
        </dgm:presLayoutVars>
        <dgm:style>
          <a:lnRef idx="0">
            <a:schemeClr val="accent6"/>
          </a:lnRef>
          <a:fillRef idx="3">
            <a:schemeClr val="accent6"/>
          </a:fillRef>
          <a:effectRef idx="3">
            <a:schemeClr val="accent6"/>
          </a:effectRef>
          <a:fontRef idx="minor">
            <a:schemeClr val="lt1"/>
          </a:fontRef>
        </dgm:style>
      </dgm:prSet>
      <dgm:spPr/>
      <dgm:t>
        <a:bodyPr/>
        <a:lstStyle/>
        <a:p>
          <a:endParaRPr lang="nl-NL"/>
        </a:p>
      </dgm:t>
    </dgm:pt>
    <dgm:pt modelId="{1D000FCA-121A-4A30-8927-A85285009248}" type="pres">
      <dgm:prSet presAssocID="{9A024194-63DC-4639-B6A8-E5A1F9C0B1D8}" presName="quadrant2" presStyleLbl="node1" presStyleIdx="1" presStyleCnt="4">
        <dgm:presLayoutVars>
          <dgm:chMax val="1"/>
          <dgm:bulletEnabled val="1"/>
        </dgm:presLayoutVars>
      </dgm:prSet>
      <dgm:spPr/>
      <dgm:t>
        <a:bodyPr/>
        <a:lstStyle/>
        <a:p>
          <a:endParaRPr lang="nl-NL"/>
        </a:p>
      </dgm:t>
    </dgm:pt>
    <dgm:pt modelId="{7278AAA7-53AC-4F68-B630-8D3B97595FD9}" type="pres">
      <dgm:prSet presAssocID="{9A024194-63DC-4639-B6A8-E5A1F9C0B1D8}" presName="quadrant3" presStyleLbl="node1" presStyleIdx="2" presStyleCnt="4">
        <dgm:presLayoutVars>
          <dgm:chMax val="1"/>
          <dgm:bulletEnabled val="1"/>
        </dgm:presLayoutVars>
        <dgm:style>
          <a:lnRef idx="0">
            <a:schemeClr val="accent6"/>
          </a:lnRef>
          <a:fillRef idx="3">
            <a:schemeClr val="accent6"/>
          </a:fillRef>
          <a:effectRef idx="3">
            <a:schemeClr val="accent6"/>
          </a:effectRef>
          <a:fontRef idx="minor">
            <a:schemeClr val="lt1"/>
          </a:fontRef>
        </dgm:style>
      </dgm:prSet>
      <dgm:spPr/>
      <dgm:t>
        <a:bodyPr/>
        <a:lstStyle/>
        <a:p>
          <a:endParaRPr lang="nl-NL"/>
        </a:p>
      </dgm:t>
    </dgm:pt>
    <dgm:pt modelId="{D6FF98D2-2837-4A48-9560-3C6D1F7892BE}" type="pres">
      <dgm:prSet presAssocID="{9A024194-63DC-4639-B6A8-E5A1F9C0B1D8}" presName="quadrant4" presStyleLbl="node1" presStyleIdx="3" presStyleCnt="4">
        <dgm:presLayoutVars>
          <dgm:chMax val="1"/>
          <dgm:bulletEnabled val="1"/>
        </dgm:presLayoutVars>
        <dgm:style>
          <a:lnRef idx="0">
            <a:schemeClr val="accent6"/>
          </a:lnRef>
          <a:fillRef idx="3">
            <a:schemeClr val="accent6"/>
          </a:fillRef>
          <a:effectRef idx="3">
            <a:schemeClr val="accent6"/>
          </a:effectRef>
          <a:fontRef idx="minor">
            <a:schemeClr val="lt1"/>
          </a:fontRef>
        </dgm:style>
      </dgm:prSet>
      <dgm:spPr>
        <a:gradFill flip="none" rotWithShape="1">
          <a:gsLst>
            <a:gs pos="0">
              <a:schemeClr val="accent6">
                <a:satMod val="103000"/>
                <a:lumMod val="102000"/>
                <a:tint val="94000"/>
                <a:alpha val="0"/>
              </a:schemeClr>
            </a:gs>
            <a:gs pos="86000">
              <a:schemeClr val="accent6">
                <a:satMod val="110000"/>
                <a:lumMod val="100000"/>
                <a:shade val="100000"/>
              </a:schemeClr>
            </a:gs>
            <a:gs pos="100000">
              <a:schemeClr val="accent6">
                <a:lumMod val="99000"/>
                <a:satMod val="120000"/>
                <a:shade val="78000"/>
              </a:schemeClr>
            </a:gs>
          </a:gsLst>
          <a:lin ang="5400000" scaled="1"/>
          <a:tileRect/>
        </a:gradFill>
      </dgm:spPr>
      <dgm:t>
        <a:bodyPr/>
        <a:lstStyle/>
        <a:p>
          <a:endParaRPr lang="nl-NL"/>
        </a:p>
      </dgm:t>
    </dgm:pt>
    <dgm:pt modelId="{502218F2-C889-4C66-98F9-AB2618E177AA}" type="pres">
      <dgm:prSet presAssocID="{9A024194-63DC-4639-B6A8-E5A1F9C0B1D8}" presName="quadrantPlaceholder" presStyleCnt="0"/>
      <dgm:spPr/>
    </dgm:pt>
    <dgm:pt modelId="{B249A2C8-8C87-4ECA-AEA6-5F59461EA4AA}" type="pres">
      <dgm:prSet presAssocID="{9A024194-63DC-4639-B6A8-E5A1F9C0B1D8}" presName="center1" presStyleLbl="fgShp" presStyleIdx="0" presStyleCnt="2" custLinFactNeighborY="10980">
        <dgm:style>
          <a:lnRef idx="0">
            <a:schemeClr val="dk1"/>
          </a:lnRef>
          <a:fillRef idx="3">
            <a:schemeClr val="dk1"/>
          </a:fillRef>
          <a:effectRef idx="3">
            <a:schemeClr val="dk1"/>
          </a:effectRef>
          <a:fontRef idx="minor">
            <a:schemeClr val="lt1"/>
          </a:fontRef>
        </dgm:style>
      </dgm:prSet>
      <dgm:spPr>
        <a:solidFill>
          <a:schemeClr val="tx1">
            <a:alpha val="51000"/>
          </a:schemeClr>
        </a:solidFill>
        <a:ln>
          <a:noFill/>
        </a:ln>
        <a:effectLst>
          <a:outerShdw blurRad="63500" sx="102000" sy="102000" algn="ctr" rotWithShape="0">
            <a:prstClr val="black">
              <a:alpha val="40000"/>
            </a:prstClr>
          </a:outerShdw>
        </a:effectLst>
      </dgm:spPr>
    </dgm:pt>
    <dgm:pt modelId="{B59AB4E9-D6CC-45CF-B4C3-69A01F50BE62}" type="pres">
      <dgm:prSet presAssocID="{9A024194-63DC-4639-B6A8-E5A1F9C0B1D8}" presName="center2" presStyleLbl="fgShp" presStyleIdx="1" presStyleCnt="2" custLinFactNeighborY="-10980">
        <dgm:style>
          <a:lnRef idx="0">
            <a:schemeClr val="dk1"/>
          </a:lnRef>
          <a:fillRef idx="3">
            <a:schemeClr val="dk1"/>
          </a:fillRef>
          <a:effectRef idx="3">
            <a:schemeClr val="dk1"/>
          </a:effectRef>
          <a:fontRef idx="minor">
            <a:schemeClr val="lt1"/>
          </a:fontRef>
        </dgm:style>
      </dgm:prSet>
      <dgm:spPr>
        <a:solidFill>
          <a:schemeClr val="tx1">
            <a:alpha val="51000"/>
          </a:schemeClr>
        </a:solidFill>
        <a:ln>
          <a:noFill/>
        </a:ln>
        <a:effectLst>
          <a:outerShdw blurRad="63500" sx="102000" sy="102000" algn="ctr" rotWithShape="0">
            <a:prstClr val="black">
              <a:alpha val="40000"/>
            </a:prstClr>
          </a:outerShdw>
        </a:effectLst>
      </dgm:spPr>
    </dgm:pt>
  </dgm:ptLst>
  <dgm:cxnLst>
    <dgm:cxn modelId="{B8F471A3-9FC7-4AEF-A67E-D0964EE6569E}" srcId="{9A024194-63DC-4639-B6A8-E5A1F9C0B1D8}" destId="{288FFCBA-44DC-41AA-950B-A3FCF9BF7474}" srcOrd="0" destOrd="0" parTransId="{9569A7F0-BC44-4E11-8C0F-240A82884004}" sibTransId="{4B7EDF08-8C0E-487B-8144-FAA30149B67B}"/>
    <dgm:cxn modelId="{D51851BB-8687-4C53-B4F9-4E36A3E0B40D}" type="presOf" srcId="{02484E68-70CE-410B-B710-C041BE6B323E}" destId="{1D000FCA-121A-4A30-8927-A85285009248}" srcOrd="0" destOrd="0" presId="urn:microsoft.com/office/officeart/2005/8/layout/cycle4"/>
    <dgm:cxn modelId="{8BC0920D-9574-40B6-B4BE-22A7E8F84E44}" type="presOf" srcId="{288FFCBA-44DC-41AA-950B-A3FCF9BF7474}" destId="{C0B2E972-5412-44B7-B61E-2F4D7BF85DCD}" srcOrd="0" destOrd="0" presId="urn:microsoft.com/office/officeart/2005/8/layout/cycle4"/>
    <dgm:cxn modelId="{CA93133A-44E0-4A92-ADF5-E74BDD0DF791}" type="presOf" srcId="{C2E17001-3EF3-4F5A-ABC2-07BD59EFAED6}" destId="{D6FF98D2-2837-4A48-9560-3C6D1F7892BE}" srcOrd="0" destOrd="0" presId="urn:microsoft.com/office/officeart/2005/8/layout/cycle4"/>
    <dgm:cxn modelId="{647D42F2-9B37-495B-8B1B-26CC84215659}" type="presOf" srcId="{D4C2CDAC-8D96-4525-ABE5-9D84078CE2D5}" destId="{7278AAA7-53AC-4F68-B630-8D3B97595FD9}" srcOrd="0" destOrd="0" presId="urn:microsoft.com/office/officeart/2005/8/layout/cycle4"/>
    <dgm:cxn modelId="{558BD108-1762-413B-8991-45DF87684057}" srcId="{9A024194-63DC-4639-B6A8-E5A1F9C0B1D8}" destId="{D4C2CDAC-8D96-4525-ABE5-9D84078CE2D5}" srcOrd="2" destOrd="0" parTransId="{99919168-2130-4E23-ADB4-9AD95E279DA8}" sibTransId="{BB81EFB9-B6FC-4C64-84D5-C4C4D1C01B78}"/>
    <dgm:cxn modelId="{7ED7E3F4-88B2-440F-89DE-67AF0525C8F9}" srcId="{9A024194-63DC-4639-B6A8-E5A1F9C0B1D8}" destId="{C2E17001-3EF3-4F5A-ABC2-07BD59EFAED6}" srcOrd="3" destOrd="0" parTransId="{239768A2-630A-4042-9DEE-155438218B1A}" sibTransId="{83825197-1C7A-4C62-8CEB-1CEBB0E73641}"/>
    <dgm:cxn modelId="{A5690526-A3F3-4148-856D-B06C450067FF}" srcId="{9A024194-63DC-4639-B6A8-E5A1F9C0B1D8}" destId="{02484E68-70CE-410B-B710-C041BE6B323E}" srcOrd="1" destOrd="0" parTransId="{16715B21-9781-4B6F-82FA-835C35D8B17A}" sibTransId="{FD6F099F-DED3-4A94-A631-6E23E0D3AC81}"/>
    <dgm:cxn modelId="{4CEFA73E-43C9-4917-AA68-FEF396EAA4AF}" type="presOf" srcId="{9A024194-63DC-4639-B6A8-E5A1F9C0B1D8}" destId="{35D1D221-5CA1-4A5A-BBCC-41F839598111}" srcOrd="0" destOrd="0" presId="urn:microsoft.com/office/officeart/2005/8/layout/cycle4"/>
    <dgm:cxn modelId="{B83CB669-AABB-41EC-93D7-ED6BC1CF9102}" type="presParOf" srcId="{35D1D221-5CA1-4A5A-BBCC-41F839598111}" destId="{2938C235-99D4-4D25-9094-3FBC8A407827}" srcOrd="0" destOrd="0" presId="urn:microsoft.com/office/officeart/2005/8/layout/cycle4"/>
    <dgm:cxn modelId="{77D05FC5-CF94-4DB4-8CCA-24BD1110468A}" type="presParOf" srcId="{2938C235-99D4-4D25-9094-3FBC8A407827}" destId="{FB52D384-47F1-4DB3-8B75-7AD8920A5D1C}" srcOrd="0" destOrd="0" presId="urn:microsoft.com/office/officeart/2005/8/layout/cycle4"/>
    <dgm:cxn modelId="{F3DDF405-B955-46E3-9C96-620B366CDB5D}" type="presParOf" srcId="{35D1D221-5CA1-4A5A-BBCC-41F839598111}" destId="{28605FDF-EFA9-403B-87D0-966A4D499243}" srcOrd="1" destOrd="0" presId="urn:microsoft.com/office/officeart/2005/8/layout/cycle4"/>
    <dgm:cxn modelId="{AD07C267-5D1A-4F63-907A-299274271BD9}" type="presParOf" srcId="{28605FDF-EFA9-403B-87D0-966A4D499243}" destId="{C0B2E972-5412-44B7-B61E-2F4D7BF85DCD}" srcOrd="0" destOrd="0" presId="urn:microsoft.com/office/officeart/2005/8/layout/cycle4"/>
    <dgm:cxn modelId="{AB7CB820-C976-4DEB-80D9-1574BFCE7B56}" type="presParOf" srcId="{28605FDF-EFA9-403B-87D0-966A4D499243}" destId="{1D000FCA-121A-4A30-8927-A85285009248}" srcOrd="1" destOrd="0" presId="urn:microsoft.com/office/officeart/2005/8/layout/cycle4"/>
    <dgm:cxn modelId="{ED76905D-E54B-4E86-8EF6-496236C7697D}" type="presParOf" srcId="{28605FDF-EFA9-403B-87D0-966A4D499243}" destId="{7278AAA7-53AC-4F68-B630-8D3B97595FD9}" srcOrd="2" destOrd="0" presId="urn:microsoft.com/office/officeart/2005/8/layout/cycle4"/>
    <dgm:cxn modelId="{325F6C97-3DB7-4473-ADD1-5DD1B8A662C0}" type="presParOf" srcId="{28605FDF-EFA9-403B-87D0-966A4D499243}" destId="{D6FF98D2-2837-4A48-9560-3C6D1F7892BE}" srcOrd="3" destOrd="0" presId="urn:microsoft.com/office/officeart/2005/8/layout/cycle4"/>
    <dgm:cxn modelId="{125D847B-5213-44AC-985D-A575F278137E}" type="presParOf" srcId="{28605FDF-EFA9-403B-87D0-966A4D499243}" destId="{502218F2-C889-4C66-98F9-AB2618E177AA}" srcOrd="4" destOrd="0" presId="urn:microsoft.com/office/officeart/2005/8/layout/cycle4"/>
    <dgm:cxn modelId="{FC01AA90-156E-4908-8C1B-E415F90F0267}" type="presParOf" srcId="{35D1D221-5CA1-4A5A-BBCC-41F839598111}" destId="{B249A2C8-8C87-4ECA-AEA6-5F59461EA4AA}" srcOrd="2" destOrd="0" presId="urn:microsoft.com/office/officeart/2005/8/layout/cycle4"/>
    <dgm:cxn modelId="{DE9742DB-5098-4CF3-92A9-24A481A4227B}" type="presParOf" srcId="{35D1D221-5CA1-4A5A-BBCC-41F839598111}" destId="{B59AB4E9-D6CC-45CF-B4C3-69A01F50BE62}" srcOrd="3" destOrd="0" presId="urn:microsoft.com/office/officeart/2005/8/layout/cycle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2E972-5412-44B7-B61E-2F4D7BF85DCD}">
      <dsp:nvSpPr>
        <dsp:cNvPr id="0" name=""/>
        <dsp:cNvSpPr/>
      </dsp:nvSpPr>
      <dsp:spPr>
        <a:xfrm>
          <a:off x="6170120" y="1153830"/>
          <a:ext cx="8765060" cy="8765060"/>
        </a:xfrm>
        <a:prstGeom prst="pieWedge">
          <a:avLst/>
        </a:prstGeom>
        <a:gradFill flip="none" rotWithShape="1">
          <a:gsLst>
            <a:gs pos="0">
              <a:schemeClr val="accent6">
                <a:satMod val="103000"/>
                <a:lumMod val="102000"/>
                <a:tint val="94000"/>
                <a:alpha val="0"/>
              </a:schemeClr>
            </a:gs>
            <a:gs pos="86000">
              <a:schemeClr val="accent6">
                <a:satMod val="110000"/>
                <a:lumMod val="100000"/>
                <a:shade val="100000"/>
              </a:schemeClr>
            </a:gs>
            <a:gs pos="100000">
              <a:schemeClr val="accent6">
                <a:lumMod val="99000"/>
                <a:satMod val="120000"/>
                <a:shade val="78000"/>
              </a:schemeClr>
            </a:gs>
          </a:gsLst>
          <a:lin ang="2700000" scaled="1"/>
          <a:tileRect/>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0" tIns="0" rIns="252000" bIns="1080000" numCol="1" spcCol="1270" anchor="b" anchorCtr="0">
          <a:noAutofit/>
        </a:bodyPr>
        <a:lstStyle/>
        <a:p>
          <a:pPr lvl="0" algn="r" defTabSz="1333500">
            <a:lnSpc>
              <a:spcPct val="100000"/>
            </a:lnSpc>
            <a:spcBef>
              <a:spcPct val="0"/>
            </a:spcBef>
            <a:spcAft>
              <a:spcPts val="400"/>
            </a:spcAft>
          </a:pPr>
          <a:r>
            <a:rPr lang="en-US" sz="3000" kern="1200" dirty="0">
              <a:solidFill>
                <a:schemeClr val="tx1"/>
              </a:solidFill>
              <a:latin typeface="Calibri Light" panose="020F0302020204030204" pitchFamily="34" charset="0"/>
            </a:rPr>
            <a:t>The research group of Sustainable Built Environment at Zuyd University of Applied Science developed an acquisition system capable to acquire with extreme accuracy and frequency data from several hundreds of sensors sparse in all the </a:t>
          </a:r>
          <a:r>
            <a:rPr lang="en-US" sz="3000" kern="1200" dirty="0" smtClean="0">
              <a:solidFill>
                <a:schemeClr val="tx1"/>
              </a:solidFill>
              <a:latin typeface="Calibri Light" panose="020F0302020204030204" pitchFamily="34" charset="0"/>
            </a:rPr>
            <a:t>district. A </a:t>
          </a:r>
          <a:r>
            <a:rPr lang="en-US" sz="3000" kern="1200" dirty="0">
              <a:solidFill>
                <a:schemeClr val="tx1"/>
              </a:solidFill>
              <a:latin typeface="Calibri Light" panose="020F0302020204030204" pitchFamily="34" charset="0"/>
            </a:rPr>
            <a:t>dashboard is developed to ease the task of data visualization for the partners, for the researchers and the students as well.</a:t>
          </a:r>
          <a:endParaRPr lang="nl-NL" sz="3000" kern="1200" dirty="0">
            <a:solidFill>
              <a:schemeClr val="tx1"/>
            </a:solidFill>
            <a:latin typeface="Calibri Light" panose="020F0302020204030204" pitchFamily="34" charset="0"/>
          </a:endParaRPr>
        </a:p>
      </dsp:txBody>
      <dsp:txXfrm>
        <a:off x="8737347" y="3721057"/>
        <a:ext cx="6197833" cy="6197833"/>
      </dsp:txXfrm>
    </dsp:sp>
    <dsp:sp modelId="{1D000FCA-121A-4A30-8927-A85285009248}">
      <dsp:nvSpPr>
        <dsp:cNvPr id="0" name=""/>
        <dsp:cNvSpPr/>
      </dsp:nvSpPr>
      <dsp:spPr>
        <a:xfrm rot="5400000">
          <a:off x="15340033" y="1153830"/>
          <a:ext cx="8765060" cy="8765060"/>
        </a:xfrm>
        <a:prstGeom prst="pieWedge">
          <a:avLst/>
        </a:prstGeom>
        <a:gradFill flip="none" rotWithShape="1">
          <a:gsLst>
            <a:gs pos="0">
              <a:schemeClr val="accent6">
                <a:satMod val="103000"/>
                <a:lumMod val="102000"/>
                <a:tint val="94000"/>
                <a:alpha val="0"/>
              </a:schemeClr>
            </a:gs>
            <a:gs pos="86000">
              <a:schemeClr val="accent6">
                <a:satMod val="110000"/>
                <a:lumMod val="100000"/>
                <a:shade val="100000"/>
              </a:schemeClr>
            </a:gs>
            <a:gs pos="100000">
              <a:schemeClr val="accent6">
                <a:lumMod val="99000"/>
                <a:satMod val="120000"/>
                <a:shade val="78000"/>
              </a:schemeClr>
            </a:gs>
          </a:gsLst>
          <a:lin ang="2700000" scaled="1"/>
          <a:tileRect/>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252000" tIns="0" rIns="0" bIns="1080000" numCol="1" spcCol="1270" anchor="b" anchorCtr="0">
          <a:noAutofit/>
        </a:bodyPr>
        <a:lstStyle/>
        <a:p>
          <a:pPr lvl="0" algn="l" defTabSz="1333500">
            <a:lnSpc>
              <a:spcPct val="100000"/>
            </a:lnSpc>
            <a:spcBef>
              <a:spcPct val="0"/>
            </a:spcBef>
            <a:spcAft>
              <a:spcPts val="400"/>
            </a:spcAft>
          </a:pPr>
          <a:r>
            <a:rPr lang="en-US" sz="3000" kern="1200" dirty="0" smtClean="0">
              <a:solidFill>
                <a:schemeClr val="tx1"/>
              </a:solidFill>
              <a:latin typeface="Calibri Light" panose="020F0302020204030204" pitchFamily="34" charset="0"/>
            </a:rPr>
            <a:t>The research group of Sustainable Energy Systems at </a:t>
          </a:r>
          <a:r>
            <a:rPr lang="en-US" sz="3000" kern="1200" dirty="0" err="1" smtClean="0">
              <a:solidFill>
                <a:schemeClr val="tx1"/>
              </a:solidFill>
              <a:latin typeface="Calibri Light" panose="020F0302020204030204" pitchFamily="34" charset="0"/>
            </a:rPr>
            <a:t>Saxion</a:t>
          </a:r>
          <a:r>
            <a:rPr lang="en-US" sz="3000" kern="1200" dirty="0" smtClean="0">
              <a:solidFill>
                <a:schemeClr val="tx1"/>
              </a:solidFill>
              <a:latin typeface="Calibri Light" panose="020F0302020204030204" pitchFamily="34" charset="0"/>
            </a:rPr>
            <a:t> University of Applied Sciences, in cooperation with the Association </a:t>
          </a:r>
          <a:r>
            <a:rPr lang="en-US" sz="3000" kern="1200" dirty="0" err="1" smtClean="0">
              <a:solidFill>
                <a:schemeClr val="tx1"/>
              </a:solidFill>
              <a:latin typeface="Calibri Light" panose="020F0302020204030204" pitchFamily="34" charset="0"/>
            </a:rPr>
            <a:t>Aardehuizen</a:t>
          </a:r>
          <a:r>
            <a:rPr lang="en-US" sz="3000" kern="1200" dirty="0" smtClean="0">
              <a:solidFill>
                <a:schemeClr val="tx1"/>
              </a:solidFill>
              <a:latin typeface="Calibri Light" panose="020F0302020204030204" pitchFamily="34" charset="0"/>
            </a:rPr>
            <a:t> in </a:t>
          </a:r>
          <a:r>
            <a:rPr lang="en-US" sz="3000" kern="1200" dirty="0" err="1" smtClean="0">
              <a:solidFill>
                <a:schemeClr val="tx1"/>
              </a:solidFill>
              <a:latin typeface="Calibri Light" panose="020F0302020204030204" pitchFamily="34" charset="0"/>
            </a:rPr>
            <a:t>Olst</a:t>
          </a:r>
          <a:r>
            <a:rPr lang="en-US" sz="3000" kern="1200" dirty="0" smtClean="0">
              <a:solidFill>
                <a:schemeClr val="tx1"/>
              </a:solidFill>
              <a:latin typeface="Calibri Light" panose="020F0302020204030204" pitchFamily="34" charset="0"/>
            </a:rPr>
            <a:t>, are working on the integration of a centralized battery system in a neighborhood of 24 homes. Each home is a so called </a:t>
          </a:r>
          <a:r>
            <a:rPr lang="en-US" sz="3000" kern="1200" dirty="0" err="1" smtClean="0">
              <a:solidFill>
                <a:schemeClr val="tx1"/>
              </a:solidFill>
              <a:latin typeface="Calibri Light" panose="020F0302020204030204" pitchFamily="34" charset="0"/>
            </a:rPr>
            <a:t>Earthship</a:t>
          </a:r>
          <a:r>
            <a:rPr lang="en-US" sz="3000" kern="1200" dirty="0" smtClean="0">
              <a:solidFill>
                <a:schemeClr val="tx1"/>
              </a:solidFill>
              <a:latin typeface="Calibri Light" panose="020F0302020204030204" pitchFamily="34" charset="0"/>
            </a:rPr>
            <a:t>, a house built with sustainability and low energy usage in mind. The goal of the association </a:t>
          </a:r>
          <a:r>
            <a:rPr lang="en-US" sz="3000" kern="1200" dirty="0" err="1" smtClean="0">
              <a:solidFill>
                <a:schemeClr val="tx1"/>
              </a:solidFill>
              <a:latin typeface="Calibri Light" panose="020F0302020204030204" pitchFamily="34" charset="0"/>
            </a:rPr>
            <a:t>Aardehuizen</a:t>
          </a:r>
          <a:r>
            <a:rPr lang="en-US" sz="3000" kern="1200" dirty="0" smtClean="0">
              <a:solidFill>
                <a:schemeClr val="tx1"/>
              </a:solidFill>
              <a:latin typeface="Calibri Light" panose="020F0302020204030204" pitchFamily="34" charset="0"/>
            </a:rPr>
            <a:t> is to be as self-sufficient as possible.</a:t>
          </a:r>
          <a:endParaRPr lang="nl-NL" sz="3000" kern="1200" dirty="0">
            <a:solidFill>
              <a:schemeClr val="tx1"/>
            </a:solidFill>
            <a:latin typeface="Calibri Light" panose="020F0302020204030204" pitchFamily="34" charset="0"/>
          </a:endParaRPr>
        </a:p>
      </dsp:txBody>
      <dsp:txXfrm rot="-5400000">
        <a:off x="15340033" y="3721057"/>
        <a:ext cx="6197833" cy="6197833"/>
      </dsp:txXfrm>
    </dsp:sp>
    <dsp:sp modelId="{7278AAA7-53AC-4F68-B630-8D3B97595FD9}">
      <dsp:nvSpPr>
        <dsp:cNvPr id="0" name=""/>
        <dsp:cNvSpPr/>
      </dsp:nvSpPr>
      <dsp:spPr>
        <a:xfrm rot="10800000">
          <a:off x="15340033" y="10323743"/>
          <a:ext cx="8765060" cy="8765060"/>
        </a:xfrm>
        <a:prstGeom prst="pieWedge">
          <a:avLst/>
        </a:prstGeom>
        <a:gradFill flip="none" rotWithShape="1">
          <a:gsLst>
            <a:gs pos="0">
              <a:schemeClr val="accent6">
                <a:satMod val="103000"/>
                <a:lumMod val="102000"/>
                <a:tint val="94000"/>
                <a:alpha val="0"/>
              </a:schemeClr>
            </a:gs>
            <a:gs pos="86000">
              <a:schemeClr val="accent6">
                <a:satMod val="110000"/>
                <a:lumMod val="100000"/>
                <a:shade val="100000"/>
              </a:schemeClr>
            </a:gs>
            <a:gs pos="100000">
              <a:schemeClr val="accent6">
                <a:lumMod val="99000"/>
                <a:satMod val="120000"/>
                <a:shade val="78000"/>
              </a:schemeClr>
            </a:gs>
          </a:gsLst>
          <a:lin ang="2700000" scaled="1"/>
          <a:tileRect/>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252000" tIns="900000" rIns="0" bIns="0" numCol="1" spcCol="1270" anchor="t" anchorCtr="0">
          <a:noAutofit/>
        </a:bodyPr>
        <a:lstStyle/>
        <a:p>
          <a:pPr lvl="0" algn="l" defTabSz="1333500">
            <a:lnSpc>
              <a:spcPct val="95000"/>
            </a:lnSpc>
            <a:spcBef>
              <a:spcPct val="0"/>
            </a:spcBef>
            <a:spcAft>
              <a:spcPts val="400"/>
            </a:spcAft>
          </a:pPr>
          <a:r>
            <a:rPr lang="en-US" sz="3000" kern="1200" dirty="0" smtClean="0">
              <a:solidFill>
                <a:schemeClr val="tx1"/>
              </a:solidFill>
              <a:latin typeface="Calibri Light" panose="020F0302020204030204" pitchFamily="34" charset="0"/>
            </a:rPr>
            <a:t>- Create </a:t>
          </a:r>
          <a:r>
            <a:rPr lang="en-US" sz="3000" kern="1200" dirty="0">
              <a:solidFill>
                <a:schemeClr val="tx1"/>
              </a:solidFill>
              <a:latin typeface="Calibri Light" panose="020F0302020204030204" pitchFamily="34" charset="0"/>
            </a:rPr>
            <a:t>Smart Grid with different assets (PV, EV-chargers, batteries, </a:t>
          </a:r>
          <a:r>
            <a:rPr lang="en-US" sz="3000" kern="1200" dirty="0" smtClean="0">
              <a:solidFill>
                <a:schemeClr val="tx1"/>
              </a:solidFill>
              <a:latin typeface="Calibri Light" panose="020F0302020204030204" pitchFamily="34" charset="0"/>
            </a:rPr>
            <a:t>...).</a:t>
          </a:r>
        </a:p>
        <a:p>
          <a:pPr lvl="0" algn="l" defTabSz="1333500">
            <a:lnSpc>
              <a:spcPct val="95000"/>
            </a:lnSpc>
            <a:spcBef>
              <a:spcPct val="0"/>
            </a:spcBef>
            <a:spcAft>
              <a:spcPts val="400"/>
            </a:spcAft>
          </a:pPr>
          <a:r>
            <a:rPr lang="en-US" sz="3000" kern="1200" dirty="0" smtClean="0">
              <a:solidFill>
                <a:schemeClr val="tx1"/>
              </a:solidFill>
              <a:latin typeface="Calibri Light" panose="020F0302020204030204" pitchFamily="34" charset="0"/>
            </a:rPr>
            <a:t>- Optimize the autarchy to enable a green system through sustainable assets in combination with energy carriers.</a:t>
          </a:r>
        </a:p>
        <a:p>
          <a:pPr lvl="0" algn="l" defTabSz="1333500">
            <a:lnSpc>
              <a:spcPct val="95000"/>
            </a:lnSpc>
            <a:spcBef>
              <a:spcPct val="0"/>
            </a:spcBef>
            <a:spcAft>
              <a:spcPts val="400"/>
            </a:spcAft>
          </a:pPr>
          <a:r>
            <a:rPr lang="en-US" sz="3000" kern="1200" dirty="0" smtClean="0">
              <a:solidFill>
                <a:schemeClr val="tx1"/>
              </a:solidFill>
              <a:latin typeface="Calibri Light" panose="020F0302020204030204" pitchFamily="34" charset="0"/>
            </a:rPr>
            <a:t>- Use flexibility of assets to balance the grid, decrease energy costs by peak shaving or trade on the energy markets.</a:t>
          </a:r>
        </a:p>
        <a:p>
          <a:pPr lvl="0" algn="l" defTabSz="1333500">
            <a:lnSpc>
              <a:spcPct val="95000"/>
            </a:lnSpc>
            <a:spcBef>
              <a:spcPct val="0"/>
            </a:spcBef>
            <a:spcAft>
              <a:spcPts val="400"/>
            </a:spcAft>
          </a:pPr>
          <a:r>
            <a:rPr lang="en-US" sz="3000" kern="1200" dirty="0" smtClean="0">
              <a:solidFill>
                <a:schemeClr val="tx1"/>
              </a:solidFill>
              <a:latin typeface="Calibri Light" panose="020F0302020204030204" pitchFamily="34" charset="0"/>
            </a:rPr>
            <a:t>- Create more redundancy in the system by adding multiple flexible assets which can cover downtime.</a:t>
          </a:r>
          <a:endParaRPr lang="nl-NL" sz="3000" kern="1200" dirty="0">
            <a:solidFill>
              <a:schemeClr val="tx1"/>
            </a:solidFill>
            <a:latin typeface="Calibri Light" panose="020F0302020204030204" pitchFamily="34" charset="0"/>
          </a:endParaRPr>
        </a:p>
      </dsp:txBody>
      <dsp:txXfrm rot="10800000">
        <a:off x="15340033" y="10323743"/>
        <a:ext cx="6197833" cy="6197833"/>
      </dsp:txXfrm>
    </dsp:sp>
    <dsp:sp modelId="{D6FF98D2-2837-4A48-9560-3C6D1F7892BE}">
      <dsp:nvSpPr>
        <dsp:cNvPr id="0" name=""/>
        <dsp:cNvSpPr/>
      </dsp:nvSpPr>
      <dsp:spPr>
        <a:xfrm rot="16200000">
          <a:off x="6170120" y="10323743"/>
          <a:ext cx="8765060" cy="8765060"/>
        </a:xfrm>
        <a:prstGeom prst="pieWedge">
          <a:avLst/>
        </a:prstGeom>
        <a:gradFill flip="none" rotWithShape="1">
          <a:gsLst>
            <a:gs pos="0">
              <a:schemeClr val="accent6">
                <a:satMod val="103000"/>
                <a:lumMod val="102000"/>
                <a:tint val="94000"/>
                <a:alpha val="0"/>
              </a:schemeClr>
            </a:gs>
            <a:gs pos="86000">
              <a:schemeClr val="accent6">
                <a:satMod val="110000"/>
                <a:lumMod val="100000"/>
                <a:shade val="100000"/>
              </a:schemeClr>
            </a:gs>
            <a:gs pos="100000">
              <a:schemeClr val="accent6">
                <a:lumMod val="99000"/>
                <a:satMod val="120000"/>
                <a:shade val="78000"/>
              </a:schemeClr>
            </a:gs>
          </a:gsLst>
          <a:lin ang="5400000" scaled="1"/>
          <a:tileRect/>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0" tIns="900000" rIns="360000" bIns="0" numCol="1" spcCol="1270" anchor="t" anchorCtr="0">
          <a:noAutofit/>
        </a:bodyPr>
        <a:lstStyle/>
        <a:p>
          <a:pPr lvl="0" algn="r" defTabSz="1333500">
            <a:lnSpc>
              <a:spcPct val="100000"/>
            </a:lnSpc>
            <a:spcBef>
              <a:spcPct val="0"/>
            </a:spcBef>
            <a:spcAft>
              <a:spcPts val="400"/>
            </a:spcAft>
          </a:pPr>
          <a:r>
            <a:rPr lang="en-US" sz="3000" kern="1200" noProof="0" dirty="0" err="1" smtClean="0">
              <a:solidFill>
                <a:schemeClr val="tx1"/>
              </a:solidFill>
              <a:latin typeface="Calibri Light" panose="020F0302020204030204" pitchFamily="34" charset="0"/>
            </a:rPr>
            <a:t>Kiemt</a:t>
          </a:r>
          <a:r>
            <a:rPr lang="en-US" sz="3000" kern="1200" noProof="0" dirty="0" smtClean="0">
              <a:solidFill>
                <a:schemeClr val="tx1"/>
              </a:solidFill>
              <a:latin typeface="Calibri Light" panose="020F0302020204030204" pitchFamily="34" charset="0"/>
            </a:rPr>
            <a:t> </a:t>
          </a:r>
          <a:r>
            <a:rPr lang="en-US" sz="3000" kern="1200" noProof="0" dirty="0" smtClean="0">
              <a:solidFill>
                <a:schemeClr val="tx1"/>
              </a:solidFill>
              <a:latin typeface="Calibri Light" panose="020F0302020204030204" pitchFamily="34" charset="0"/>
            </a:rPr>
            <a:t>is the lead partner of the INTERREG project Cleantech Energy </a:t>
          </a:r>
          <a:r>
            <a:rPr lang="en-US" sz="3000" kern="1200" noProof="0" dirty="0" smtClean="0">
              <a:solidFill>
                <a:schemeClr val="tx1"/>
              </a:solidFill>
              <a:latin typeface="Calibri Light" panose="020F0302020204030204" pitchFamily="34" charset="0"/>
            </a:rPr>
            <a:t>Crossing In a consortium of more than 30 Dutch and German partners.</a:t>
          </a:r>
          <a:endParaRPr lang="en-US" sz="3000" kern="1200" noProof="0" dirty="0" smtClean="0">
            <a:solidFill>
              <a:schemeClr val="tx1"/>
            </a:solidFill>
            <a:latin typeface="Calibri Light" panose="020F0302020204030204" pitchFamily="34" charset="0"/>
          </a:endParaRPr>
        </a:p>
        <a:p>
          <a:pPr lvl="0" algn="r" defTabSz="1333500">
            <a:lnSpc>
              <a:spcPct val="100000"/>
            </a:lnSpc>
            <a:spcBef>
              <a:spcPct val="0"/>
            </a:spcBef>
            <a:spcAft>
              <a:spcPts val="400"/>
            </a:spcAft>
          </a:pPr>
          <a:r>
            <a:rPr lang="en-US" sz="3000" kern="1200" noProof="0" dirty="0" smtClean="0">
              <a:solidFill>
                <a:schemeClr val="tx1"/>
              </a:solidFill>
              <a:latin typeface="Calibri Light" panose="020F0302020204030204" pitchFamily="34" charset="0"/>
            </a:rPr>
            <a:t>Kiemt coordinates the different working packages, supports the project partners in achieving their goals and facilitates and promotes cross-border collaboration and dissemination of </a:t>
          </a:r>
          <a:r>
            <a:rPr lang="en-US" sz="3000" kern="1200" noProof="0" dirty="0" smtClean="0">
              <a:solidFill>
                <a:schemeClr val="tx1"/>
              </a:solidFill>
              <a:latin typeface="Calibri Light" panose="020F0302020204030204" pitchFamily="34" charset="0"/>
            </a:rPr>
            <a:t>knowledge.</a:t>
          </a:r>
        </a:p>
        <a:p>
          <a:pPr lvl="0" algn="r" defTabSz="1333500">
            <a:lnSpc>
              <a:spcPct val="100000"/>
            </a:lnSpc>
            <a:spcBef>
              <a:spcPct val="0"/>
            </a:spcBef>
            <a:spcAft>
              <a:spcPts val="400"/>
            </a:spcAft>
          </a:pPr>
          <a:r>
            <a:rPr lang="en-GB" sz="3000" kern="1200" dirty="0" smtClean="0">
              <a:solidFill>
                <a:schemeClr val="tx1"/>
              </a:solidFill>
              <a:latin typeface="Calibri Light" panose="020F0302020204030204" pitchFamily="34" charset="0"/>
            </a:rPr>
            <a:t>The aim of WP3 is the development, demonstration and analysis of two innovative batteries (‘sea salt battery’ of Dr Ten and ‘hydrogen bromine flow battery’ of Elestor) in a micro-grid setting.</a:t>
          </a:r>
          <a:endParaRPr lang="en-US" sz="3000" kern="1200" noProof="0" dirty="0" smtClean="0">
            <a:solidFill>
              <a:schemeClr val="tx1"/>
            </a:solidFill>
            <a:latin typeface="Calibri Light" panose="020F0302020204030204" pitchFamily="34" charset="0"/>
          </a:endParaRPr>
        </a:p>
        <a:p>
          <a:pPr lvl="0" algn="l" defTabSz="1333500">
            <a:lnSpc>
              <a:spcPct val="100000"/>
            </a:lnSpc>
            <a:spcBef>
              <a:spcPct val="0"/>
            </a:spcBef>
            <a:spcAft>
              <a:spcPts val="400"/>
            </a:spcAft>
          </a:pPr>
          <a:endParaRPr lang="en-US" sz="3000" kern="1200" noProof="0" dirty="0">
            <a:solidFill>
              <a:schemeClr val="tx1"/>
            </a:solidFill>
            <a:latin typeface="Calibri Light" panose="020F0302020204030204" pitchFamily="34" charset="0"/>
          </a:endParaRPr>
        </a:p>
      </dsp:txBody>
      <dsp:txXfrm rot="5400000">
        <a:off x="8737347" y="10323743"/>
        <a:ext cx="6197833" cy="6197833"/>
      </dsp:txXfrm>
    </dsp:sp>
    <dsp:sp modelId="{B249A2C8-8C87-4ECA-AEA6-5F59461EA4AA}">
      <dsp:nvSpPr>
        <dsp:cNvPr id="0" name=""/>
        <dsp:cNvSpPr/>
      </dsp:nvSpPr>
      <dsp:spPr>
        <a:xfrm>
          <a:off x="13624470" y="8588423"/>
          <a:ext cx="3026273" cy="2631542"/>
        </a:xfrm>
        <a:prstGeom prst="circularArrow">
          <a:avLst/>
        </a:prstGeom>
        <a:solidFill>
          <a:schemeClr val="tx1">
            <a:alpha val="51000"/>
          </a:schemeClr>
        </a:solidFill>
        <a:ln>
          <a:noFill/>
        </a:ln>
        <a:effectLst>
          <a:outerShdw blurRad="63500" sx="102000" sy="102000" algn="ctr" rotWithShape="0">
            <a:prstClr val="black">
              <a:alpha val="40000"/>
            </a:prstClr>
          </a:outerShdw>
        </a:effectLst>
      </dsp:spPr>
      <dsp:style>
        <a:lnRef idx="0">
          <a:schemeClr val="dk1"/>
        </a:lnRef>
        <a:fillRef idx="3">
          <a:schemeClr val="dk1"/>
        </a:fillRef>
        <a:effectRef idx="3">
          <a:schemeClr val="dk1"/>
        </a:effectRef>
        <a:fontRef idx="minor">
          <a:schemeClr val="lt1"/>
        </a:fontRef>
      </dsp:style>
    </dsp:sp>
    <dsp:sp modelId="{B59AB4E9-D6CC-45CF-B4C3-69A01F50BE62}">
      <dsp:nvSpPr>
        <dsp:cNvPr id="0" name=""/>
        <dsp:cNvSpPr/>
      </dsp:nvSpPr>
      <dsp:spPr>
        <a:xfrm rot="10800000">
          <a:off x="13624470" y="9022668"/>
          <a:ext cx="3026273" cy="2631542"/>
        </a:xfrm>
        <a:prstGeom prst="circularArrow">
          <a:avLst/>
        </a:prstGeom>
        <a:solidFill>
          <a:schemeClr val="tx1">
            <a:alpha val="51000"/>
          </a:schemeClr>
        </a:solidFill>
        <a:ln>
          <a:noFill/>
        </a:ln>
        <a:effectLst>
          <a:outerShdw blurRad="63500" sx="102000" sy="102000" algn="ctr" rotWithShape="0">
            <a:prstClr val="black">
              <a:alpha val="40000"/>
            </a:prstClr>
          </a:outerShdw>
        </a:effectLst>
      </dsp:spPr>
      <dsp:style>
        <a:lnRef idx="0">
          <a:schemeClr val="dk1"/>
        </a:lnRef>
        <a:fillRef idx="3">
          <a:schemeClr val="dk1"/>
        </a:fillRef>
        <a:effectRef idx="3">
          <a:schemeClr val="dk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EC28C6-EA02-4155-ACFA-2D7EB0F97902}" type="datetimeFigureOut">
              <a:rPr lang="nl-NL" smtClean="0"/>
              <a:t>28-2-2019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4851BC-9A7D-44EA-851B-E2FF19688933}" type="slidenum">
              <a:rPr lang="nl-NL" smtClean="0"/>
              <a:t>‹#›</a:t>
            </a:fld>
            <a:endParaRPr lang="nl-NL"/>
          </a:p>
        </p:txBody>
      </p:sp>
    </p:spTree>
    <p:extLst>
      <p:ext uri="{BB962C8B-B14F-4D97-AF65-F5344CB8AC3E}">
        <p14:creationId xmlns:p14="http://schemas.microsoft.com/office/powerpoint/2010/main" val="3662026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EC28C6-EA02-4155-ACFA-2D7EB0F97902}" type="datetimeFigureOut">
              <a:rPr lang="nl-NL" smtClean="0"/>
              <a:t>28-2-2019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4851BC-9A7D-44EA-851B-E2FF19688933}" type="slidenum">
              <a:rPr lang="nl-NL" smtClean="0"/>
              <a:t>‹#›</a:t>
            </a:fld>
            <a:endParaRPr lang="nl-NL"/>
          </a:p>
        </p:txBody>
      </p:sp>
    </p:spTree>
    <p:extLst>
      <p:ext uri="{BB962C8B-B14F-4D97-AF65-F5344CB8AC3E}">
        <p14:creationId xmlns:p14="http://schemas.microsoft.com/office/powerpoint/2010/main" val="95060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EC28C6-EA02-4155-ACFA-2D7EB0F97902}" type="datetimeFigureOut">
              <a:rPr lang="nl-NL" smtClean="0"/>
              <a:t>28-2-2019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4851BC-9A7D-44EA-851B-E2FF19688933}" type="slidenum">
              <a:rPr lang="nl-NL" smtClean="0"/>
              <a:t>‹#›</a:t>
            </a:fld>
            <a:endParaRPr lang="nl-NL"/>
          </a:p>
        </p:txBody>
      </p:sp>
    </p:spTree>
    <p:extLst>
      <p:ext uri="{BB962C8B-B14F-4D97-AF65-F5344CB8AC3E}">
        <p14:creationId xmlns:p14="http://schemas.microsoft.com/office/powerpoint/2010/main" val="391516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EC28C6-EA02-4155-ACFA-2D7EB0F97902}" type="datetimeFigureOut">
              <a:rPr lang="nl-NL" smtClean="0"/>
              <a:t>28-2-2019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4851BC-9A7D-44EA-851B-E2FF19688933}" type="slidenum">
              <a:rPr lang="nl-NL" smtClean="0"/>
              <a:t>‹#›</a:t>
            </a:fld>
            <a:endParaRPr lang="nl-NL"/>
          </a:p>
        </p:txBody>
      </p:sp>
    </p:spTree>
    <p:extLst>
      <p:ext uri="{BB962C8B-B14F-4D97-AF65-F5344CB8AC3E}">
        <p14:creationId xmlns:p14="http://schemas.microsoft.com/office/powerpoint/2010/main" val="243965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EC28C6-EA02-4155-ACFA-2D7EB0F97902}" type="datetimeFigureOut">
              <a:rPr lang="nl-NL" smtClean="0"/>
              <a:t>28-2-2019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4851BC-9A7D-44EA-851B-E2FF19688933}" type="slidenum">
              <a:rPr lang="nl-NL" smtClean="0"/>
              <a:t>‹#›</a:t>
            </a:fld>
            <a:endParaRPr lang="nl-NL"/>
          </a:p>
        </p:txBody>
      </p:sp>
    </p:spTree>
    <p:extLst>
      <p:ext uri="{BB962C8B-B14F-4D97-AF65-F5344CB8AC3E}">
        <p14:creationId xmlns:p14="http://schemas.microsoft.com/office/powerpoint/2010/main" val="283476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EC28C6-EA02-4155-ACFA-2D7EB0F97902}" type="datetimeFigureOut">
              <a:rPr lang="nl-NL" smtClean="0"/>
              <a:t>28-2-2019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74851BC-9A7D-44EA-851B-E2FF19688933}" type="slidenum">
              <a:rPr lang="nl-NL" smtClean="0"/>
              <a:t>‹#›</a:t>
            </a:fld>
            <a:endParaRPr lang="nl-NL"/>
          </a:p>
        </p:txBody>
      </p:sp>
    </p:spTree>
    <p:extLst>
      <p:ext uri="{BB962C8B-B14F-4D97-AF65-F5344CB8AC3E}">
        <p14:creationId xmlns:p14="http://schemas.microsoft.com/office/powerpoint/2010/main" val="184225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EC28C6-EA02-4155-ACFA-2D7EB0F97902}" type="datetimeFigureOut">
              <a:rPr lang="nl-NL" smtClean="0"/>
              <a:t>28-2-2019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74851BC-9A7D-44EA-851B-E2FF19688933}" type="slidenum">
              <a:rPr lang="nl-NL" smtClean="0"/>
              <a:t>‹#›</a:t>
            </a:fld>
            <a:endParaRPr lang="nl-NL"/>
          </a:p>
        </p:txBody>
      </p:sp>
    </p:spTree>
    <p:extLst>
      <p:ext uri="{BB962C8B-B14F-4D97-AF65-F5344CB8AC3E}">
        <p14:creationId xmlns:p14="http://schemas.microsoft.com/office/powerpoint/2010/main" val="1443253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EC28C6-EA02-4155-ACFA-2D7EB0F97902}" type="datetimeFigureOut">
              <a:rPr lang="nl-NL" smtClean="0"/>
              <a:t>28-2-2019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74851BC-9A7D-44EA-851B-E2FF19688933}" type="slidenum">
              <a:rPr lang="nl-NL" smtClean="0"/>
              <a:t>‹#›</a:t>
            </a:fld>
            <a:endParaRPr lang="nl-NL"/>
          </a:p>
        </p:txBody>
      </p:sp>
    </p:spTree>
    <p:extLst>
      <p:ext uri="{BB962C8B-B14F-4D97-AF65-F5344CB8AC3E}">
        <p14:creationId xmlns:p14="http://schemas.microsoft.com/office/powerpoint/2010/main" val="2342368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C28C6-EA02-4155-ACFA-2D7EB0F97902}" type="datetimeFigureOut">
              <a:rPr lang="nl-NL" smtClean="0"/>
              <a:t>28-2-2019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74851BC-9A7D-44EA-851B-E2FF19688933}" type="slidenum">
              <a:rPr lang="nl-NL" smtClean="0"/>
              <a:t>‹#›</a:t>
            </a:fld>
            <a:endParaRPr lang="nl-NL"/>
          </a:p>
        </p:txBody>
      </p:sp>
    </p:spTree>
    <p:extLst>
      <p:ext uri="{BB962C8B-B14F-4D97-AF65-F5344CB8AC3E}">
        <p14:creationId xmlns:p14="http://schemas.microsoft.com/office/powerpoint/2010/main" val="45778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E9EC28C6-EA02-4155-ACFA-2D7EB0F97902}" type="datetimeFigureOut">
              <a:rPr lang="nl-NL" smtClean="0"/>
              <a:t>28-2-2019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74851BC-9A7D-44EA-851B-E2FF19688933}" type="slidenum">
              <a:rPr lang="nl-NL" smtClean="0"/>
              <a:t>‹#›</a:t>
            </a:fld>
            <a:endParaRPr lang="nl-NL"/>
          </a:p>
        </p:txBody>
      </p:sp>
    </p:spTree>
    <p:extLst>
      <p:ext uri="{BB962C8B-B14F-4D97-AF65-F5344CB8AC3E}">
        <p14:creationId xmlns:p14="http://schemas.microsoft.com/office/powerpoint/2010/main" val="409242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E9EC28C6-EA02-4155-ACFA-2D7EB0F97902}" type="datetimeFigureOut">
              <a:rPr lang="nl-NL" smtClean="0"/>
              <a:t>28-2-2019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74851BC-9A7D-44EA-851B-E2FF19688933}" type="slidenum">
              <a:rPr lang="nl-NL" smtClean="0"/>
              <a:t>‹#›</a:t>
            </a:fld>
            <a:endParaRPr lang="nl-NL"/>
          </a:p>
        </p:txBody>
      </p:sp>
    </p:spTree>
    <p:extLst>
      <p:ext uri="{BB962C8B-B14F-4D97-AF65-F5344CB8AC3E}">
        <p14:creationId xmlns:p14="http://schemas.microsoft.com/office/powerpoint/2010/main" val="226306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E9EC28C6-EA02-4155-ACFA-2D7EB0F97902}" type="datetimeFigureOut">
              <a:rPr lang="nl-NL" smtClean="0"/>
              <a:t>28-2-2019</a:t>
            </a:fld>
            <a:endParaRPr lang="nl-NL"/>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374851BC-9A7D-44EA-851B-E2FF19688933}" type="slidenum">
              <a:rPr lang="nl-NL" smtClean="0"/>
              <a:t>‹#›</a:t>
            </a:fld>
            <a:endParaRPr lang="nl-NL"/>
          </a:p>
        </p:txBody>
      </p:sp>
    </p:spTree>
    <p:extLst>
      <p:ext uri="{BB962C8B-B14F-4D97-AF65-F5344CB8AC3E}">
        <p14:creationId xmlns:p14="http://schemas.microsoft.com/office/powerpoint/2010/main" val="31796474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diagramColors" Target="../diagrams/colors1.xml"/><Relationship Id="rId18" Type="http://schemas.openxmlformats.org/officeDocument/2006/relationships/image" Target="../media/image12.jpeg"/><Relationship Id="rId3" Type="http://schemas.openxmlformats.org/officeDocument/2006/relationships/image" Target="../media/image2.jpeg"/><Relationship Id="rId21" Type="http://schemas.openxmlformats.org/officeDocument/2006/relationships/image" Target="../media/image15.jpeg"/><Relationship Id="rId7" Type="http://schemas.openxmlformats.org/officeDocument/2006/relationships/image" Target="../media/image6.png"/><Relationship Id="rId12" Type="http://schemas.openxmlformats.org/officeDocument/2006/relationships/diagramQuickStyle" Target="../diagrams/quickStyle1.xml"/><Relationship Id="rId17"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diagramLayout" Target="../diagrams/layout1.xml"/><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7.png"/><Relationship Id="rId10" Type="http://schemas.openxmlformats.org/officeDocument/2006/relationships/diagramData" Target="../diagrams/data1.xml"/><Relationship Id="rId19" Type="http://schemas.openxmlformats.org/officeDocument/2006/relationships/image" Target="../media/image13.jpeg"/><Relationship Id="rId4" Type="http://schemas.openxmlformats.org/officeDocument/2006/relationships/image" Target="../media/image3.png"/><Relationship Id="rId9" Type="http://schemas.openxmlformats.org/officeDocument/2006/relationships/image" Target="../media/image8.png"/><Relationship Id="rId14" Type="http://schemas.microsoft.com/office/2007/relationships/diagramDrawing" Target="../diagrams/drawing1.xml"/><Relationship Id="rId2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5000" b="5000"/>
          </a:stretch>
        </a:blipFill>
        <a:effectLst/>
      </p:bgPr>
    </p:bg>
    <p:spTree>
      <p:nvGrpSpPr>
        <p:cNvPr id="1" name=""/>
        <p:cNvGrpSpPr/>
        <p:nvPr/>
      </p:nvGrpSpPr>
      <p:grpSpPr>
        <a:xfrm>
          <a:off x="0" y="0"/>
          <a:ext cx="0" cy="0"/>
          <a:chOff x="0" y="0"/>
          <a:chExt cx="0" cy="0"/>
        </a:xfrm>
      </p:grpSpPr>
      <p:sp>
        <p:nvSpPr>
          <p:cNvPr id="4" name="TextBox 3"/>
          <p:cNvSpPr txBox="1"/>
          <p:nvPr/>
        </p:nvSpPr>
        <p:spPr>
          <a:xfrm>
            <a:off x="-1" y="3596210"/>
            <a:ext cx="30275213" cy="7065337"/>
          </a:xfrm>
          <a:prstGeom prst="rect">
            <a:avLst/>
          </a:prstGeom>
          <a:noFill/>
        </p:spPr>
        <p:txBody>
          <a:bodyPr wrap="square" rtlCol="0">
            <a:normAutofit fontScale="92500" lnSpcReduction="20000"/>
          </a:bodyPr>
          <a:lstStyle/>
          <a:p>
            <a:pPr algn="ctr"/>
            <a:r>
              <a:rPr lang="en-US" sz="13800" b="1" dirty="0">
                <a:latin typeface="Franklin Gothic Book" panose="020B0503020102020204" pitchFamily="34" charset="0"/>
              </a:rPr>
              <a:t>Batteries in the energy transition</a:t>
            </a:r>
          </a:p>
          <a:p>
            <a:pPr algn="ctr"/>
            <a:r>
              <a:rPr lang="en-US" sz="13800" b="1" dirty="0">
                <a:latin typeface="Franklin Gothic Book" panose="020B0503020102020204" pitchFamily="34" charset="0"/>
              </a:rPr>
              <a:t>A cross-border use case from the</a:t>
            </a:r>
          </a:p>
          <a:p>
            <a:pPr algn="ctr"/>
            <a:r>
              <a:rPr lang="en-US" sz="13800" b="1" dirty="0">
                <a:latin typeface="Franklin Gothic Book" panose="020B0503020102020204" pitchFamily="34" charset="0"/>
              </a:rPr>
              <a:t>Rhine-Waal region</a:t>
            </a:r>
          </a:p>
          <a:p>
            <a:pPr algn="ctr"/>
            <a:r>
              <a:rPr lang="en-US" sz="4800" dirty="0">
                <a:solidFill>
                  <a:prstClr val="black"/>
                </a:solidFill>
                <a:latin typeface="Franklin Gothic Book" panose="020B0503020102020204" pitchFamily="34" charset="0"/>
              </a:rPr>
              <a:t>A. Masolin</a:t>
            </a:r>
            <a:r>
              <a:rPr lang="en-US" sz="4800" baseline="30000" dirty="0">
                <a:solidFill>
                  <a:prstClr val="black"/>
                </a:solidFill>
                <a:latin typeface="Franklin Gothic Book" panose="020B0503020102020204" pitchFamily="34" charset="0"/>
              </a:rPr>
              <a:t>1</a:t>
            </a:r>
            <a:r>
              <a:rPr lang="en-US" sz="4800" dirty="0">
                <a:solidFill>
                  <a:prstClr val="black"/>
                </a:solidFill>
                <a:latin typeface="Franklin Gothic Book" panose="020B0503020102020204" pitchFamily="34" charset="0"/>
              </a:rPr>
              <a:t>, E. Schaefer</a:t>
            </a:r>
            <a:r>
              <a:rPr lang="en-US" sz="4800" baseline="30000" dirty="0">
                <a:solidFill>
                  <a:prstClr val="black"/>
                </a:solidFill>
                <a:latin typeface="Franklin Gothic Book" panose="020B0503020102020204" pitchFamily="34" charset="0"/>
              </a:rPr>
              <a:t>2</a:t>
            </a:r>
            <a:r>
              <a:rPr lang="en-US" sz="4800" dirty="0">
                <a:solidFill>
                  <a:prstClr val="black"/>
                </a:solidFill>
                <a:latin typeface="Franklin Gothic Book" panose="020B0503020102020204" pitchFamily="34" charset="0"/>
              </a:rPr>
              <a:t>, S. McDermot</a:t>
            </a:r>
            <a:r>
              <a:rPr lang="en-US" sz="4800" baseline="30000" dirty="0">
                <a:solidFill>
                  <a:prstClr val="black"/>
                </a:solidFill>
                <a:latin typeface="Franklin Gothic Book" panose="020B0503020102020204" pitchFamily="34" charset="0"/>
              </a:rPr>
              <a:t>3</a:t>
            </a:r>
            <a:r>
              <a:rPr lang="en-US" sz="4800" dirty="0">
                <a:solidFill>
                  <a:prstClr val="black"/>
                </a:solidFill>
                <a:latin typeface="Franklin Gothic Book" panose="020B0503020102020204" pitchFamily="34" charset="0"/>
              </a:rPr>
              <a:t>, H. Bühler</a:t>
            </a:r>
            <a:r>
              <a:rPr lang="en-US" sz="4800" baseline="30000" dirty="0">
                <a:solidFill>
                  <a:prstClr val="black"/>
                </a:solidFill>
                <a:latin typeface="Franklin Gothic Book" panose="020B0503020102020204" pitchFamily="34" charset="0"/>
              </a:rPr>
              <a:t>4</a:t>
            </a:r>
            <a:endParaRPr lang="nl-NL" sz="4800" dirty="0">
              <a:solidFill>
                <a:prstClr val="black"/>
              </a:solidFill>
              <a:latin typeface="Franklin Gothic Book" panose="020B0503020102020204" pitchFamily="34" charset="0"/>
            </a:endParaRPr>
          </a:p>
          <a:p>
            <a:pPr lvl="0" algn="ctr"/>
            <a:r>
              <a:rPr lang="en-US" sz="3600" dirty="0">
                <a:solidFill>
                  <a:prstClr val="black"/>
                </a:solidFill>
                <a:latin typeface="Franklin Gothic Book" panose="020B0503020102020204" pitchFamily="34" charset="0"/>
              </a:rPr>
              <a:t>1. University of Applied Science Zuyd, The Netherlands</a:t>
            </a:r>
            <a:endParaRPr lang="nl-NL" sz="3600" dirty="0">
              <a:solidFill>
                <a:prstClr val="black"/>
              </a:solidFill>
              <a:latin typeface="Franklin Gothic Book" panose="020B0503020102020204" pitchFamily="34" charset="0"/>
            </a:endParaRPr>
          </a:p>
          <a:p>
            <a:pPr lvl="0" algn="ctr"/>
            <a:r>
              <a:rPr lang="en-US" sz="3600" dirty="0">
                <a:solidFill>
                  <a:prstClr val="black"/>
                </a:solidFill>
                <a:latin typeface="Franklin Gothic Book" panose="020B0503020102020204" pitchFamily="34" charset="0"/>
              </a:rPr>
              <a:t>2. University of Applied Sciences </a:t>
            </a:r>
            <a:r>
              <a:rPr lang="en-US" sz="3600" dirty="0" err="1">
                <a:solidFill>
                  <a:prstClr val="black"/>
                </a:solidFill>
                <a:latin typeface="Franklin Gothic Book" panose="020B0503020102020204" pitchFamily="34" charset="0"/>
              </a:rPr>
              <a:t>Saxion</a:t>
            </a:r>
            <a:r>
              <a:rPr lang="en-US" sz="3600" dirty="0">
                <a:solidFill>
                  <a:prstClr val="black"/>
                </a:solidFill>
                <a:latin typeface="Franklin Gothic Book" panose="020B0503020102020204" pitchFamily="34" charset="0"/>
              </a:rPr>
              <a:t>, The Netherlands</a:t>
            </a:r>
            <a:endParaRPr lang="nl-NL" sz="3600" dirty="0">
              <a:solidFill>
                <a:prstClr val="black"/>
              </a:solidFill>
              <a:latin typeface="Franklin Gothic Book" panose="020B0503020102020204" pitchFamily="34" charset="0"/>
            </a:endParaRPr>
          </a:p>
          <a:p>
            <a:pPr lvl="0" algn="ctr"/>
            <a:r>
              <a:rPr lang="en-US" sz="3600" dirty="0">
                <a:solidFill>
                  <a:prstClr val="black"/>
                </a:solidFill>
                <a:latin typeface="Franklin Gothic Book" panose="020B0503020102020204" pitchFamily="34" charset="0"/>
              </a:rPr>
              <a:t>3. </a:t>
            </a:r>
            <a:r>
              <a:rPr lang="en-US" sz="3600" dirty="0" err="1">
                <a:solidFill>
                  <a:prstClr val="black"/>
                </a:solidFill>
                <a:latin typeface="Franklin Gothic Book" panose="020B0503020102020204" pitchFamily="34" charset="0"/>
              </a:rPr>
              <a:t>Scholt</a:t>
            </a:r>
            <a:r>
              <a:rPr lang="en-US" sz="3600" dirty="0">
                <a:solidFill>
                  <a:prstClr val="black"/>
                </a:solidFill>
                <a:latin typeface="Franklin Gothic Book" panose="020B0503020102020204" pitchFamily="34" charset="0"/>
              </a:rPr>
              <a:t> Energy Services, The Netherlands</a:t>
            </a:r>
            <a:endParaRPr lang="nl-NL" sz="3600" dirty="0">
              <a:solidFill>
                <a:prstClr val="black"/>
              </a:solidFill>
              <a:latin typeface="Franklin Gothic Book" panose="020B0503020102020204" pitchFamily="34" charset="0"/>
            </a:endParaRPr>
          </a:p>
          <a:p>
            <a:pPr lvl="0" algn="ctr"/>
            <a:r>
              <a:rPr lang="en-US" sz="3600" dirty="0">
                <a:solidFill>
                  <a:prstClr val="black"/>
                </a:solidFill>
                <a:latin typeface="Franklin Gothic Book" panose="020B0503020102020204" pitchFamily="34" charset="0"/>
              </a:rPr>
              <a:t>4. Kiemt, The Netherlands</a:t>
            </a:r>
            <a:endParaRPr lang="nl-NL" sz="3600" dirty="0">
              <a:solidFill>
                <a:prstClr val="black"/>
              </a:solidFill>
              <a:latin typeface="Franklin Gothic Book" panose="020B0503020102020204" pitchFamily="34" charset="0"/>
            </a:endParaRPr>
          </a:p>
        </p:txBody>
      </p:sp>
      <p:sp>
        <p:nvSpPr>
          <p:cNvPr id="15" name="TextBox 14"/>
          <p:cNvSpPr txBox="1"/>
          <p:nvPr/>
        </p:nvSpPr>
        <p:spPr>
          <a:xfrm>
            <a:off x="707906" y="10685549"/>
            <a:ext cx="28789342" cy="6600703"/>
          </a:xfrm>
          <a:prstGeom prst="rect">
            <a:avLst/>
          </a:prstGeom>
          <a:noFill/>
        </p:spPr>
        <p:txBody>
          <a:bodyPr wrap="square" rtlCol="0">
            <a:normAutofit fontScale="70000" lnSpcReduction="20000"/>
          </a:bodyPr>
          <a:lstStyle/>
          <a:p>
            <a:pPr algn="just"/>
            <a:r>
              <a:rPr lang="en-US" dirty="0"/>
              <a:t>The built environment accounts for approximately 30-40% of the total energy consumption in the Netherlands and Germany (RVO, 2015). The INTERREG project Cleantech Energy Crossing therefore aims to facilitate the energy transition in this area by promoting cross-border collaboration. Through the realization of various innovations and new technological products, this project wants to make an important contribution in achieving the climate targets of the Netherlands (-20% CO</a:t>
            </a:r>
            <a:r>
              <a:rPr lang="en-US" baseline="-25000" dirty="0"/>
              <a:t>2</a:t>
            </a:r>
            <a:r>
              <a:rPr lang="en-US" dirty="0"/>
              <a:t> emissions to 2020) and North </a:t>
            </a:r>
            <a:r>
              <a:rPr lang="en-US" dirty="0" smtClean="0"/>
              <a:t>Rhine-Westphalia </a:t>
            </a:r>
            <a:r>
              <a:rPr lang="en-US" dirty="0"/>
              <a:t>(-25% CO</a:t>
            </a:r>
            <a:r>
              <a:rPr lang="en-US" baseline="-25000" dirty="0"/>
              <a:t>2</a:t>
            </a:r>
            <a:r>
              <a:rPr lang="en-US" dirty="0"/>
              <a:t> emissions to 2020</a:t>
            </a:r>
            <a:r>
              <a:rPr lang="en-US" dirty="0" smtClean="0"/>
              <a:t>).</a:t>
            </a:r>
            <a:endParaRPr lang="en-US" dirty="0"/>
          </a:p>
          <a:p>
            <a:pPr algn="just"/>
            <a:endParaRPr lang="en-US" dirty="0"/>
          </a:p>
          <a:p>
            <a:pPr algn="just"/>
            <a:r>
              <a:rPr lang="en-US" dirty="0"/>
              <a:t>In the built environment, decentralized energy is increasingly being generated, for example by means of solar panels. Not all solar energy that is generated is directly </a:t>
            </a:r>
            <a:r>
              <a:rPr lang="en-US" dirty="0" smtClean="0"/>
              <a:t>used: on </a:t>
            </a:r>
            <a:r>
              <a:rPr lang="en-US" dirty="0"/>
              <a:t>average, one-third is immediately used, while two-thirds are returned to the grid</a:t>
            </a:r>
            <a:r>
              <a:rPr lang="en-US" dirty="0" smtClean="0"/>
              <a:t>. </a:t>
            </a:r>
            <a:r>
              <a:rPr lang="en-US" dirty="0"/>
              <a:t>By storing electrical energy in the home with small-scale battery technology, your own energy consumption can be doubled. </a:t>
            </a:r>
          </a:p>
          <a:p>
            <a:pPr algn="just"/>
            <a:r>
              <a:rPr lang="en-US" dirty="0"/>
              <a:t>Within Cleantech Energy Crossing, therefore, various Dutch and German SMEs and research institutes are working together on the (continued) development of innovative stationary battery technologies (5-10 kWh) in order to increase the storage capacity and the percentage of self-consumption of home-produced electricity in homes. This is done while maintaining a connection to the electricity grid, not by pursuing completely off-road autarchy</a:t>
            </a:r>
            <a:r>
              <a:rPr lang="en-US" dirty="0" smtClean="0"/>
              <a:t>.</a:t>
            </a:r>
            <a:endParaRPr lang="en-US" dirty="0"/>
          </a:p>
        </p:txBody>
      </p:sp>
      <p:pic>
        <p:nvPicPr>
          <p:cNvPr id="7" name="Picture 6" descr="E:\Final presentation\aardehuiz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86124" y="17658968"/>
            <a:ext cx="9720000" cy="6480000"/>
          </a:xfrm>
          <a:prstGeom prst="roundRect">
            <a:avLst/>
          </a:prstGeom>
          <a:noFill/>
          <a:extLst/>
        </p:spPr>
      </p:pic>
      <p:pic>
        <p:nvPicPr>
          <p:cNvPr id="20" name="Picture 19"/>
          <p:cNvPicPr>
            <a:picLocks noChangeAspect="1"/>
          </p:cNvPicPr>
          <p:nvPr/>
        </p:nvPicPr>
        <p:blipFill>
          <a:blip r:embed="rId4"/>
          <a:stretch>
            <a:fillRect/>
          </a:stretch>
        </p:blipFill>
        <p:spPr>
          <a:xfrm>
            <a:off x="26326158" y="22205805"/>
            <a:ext cx="2804892" cy="1080000"/>
          </a:xfrm>
          <a:prstGeom prst="rect">
            <a:avLst/>
          </a:prstGeom>
        </p:spPr>
      </p:pic>
      <p:pic>
        <p:nvPicPr>
          <p:cNvPr id="6" name="Picture 5" descr="https://scholt.com/wp-content/uploads/sites/6/uploads/all/LL-weergave.png">
            <a:extLst>
              <a:ext uri="{FF2B5EF4-FFF2-40B4-BE49-F238E27FC236}">
                <a16:creationId xmlns="" xmlns:a16="http://schemas.microsoft.com/office/drawing/2014/main" id="{557B988F-7A30-4D0C-BABD-FF4E0B29DEC5}"/>
              </a:ext>
            </a:extLst>
          </p:cNvPr>
          <p:cNvPicPr>
            <a:picLocks/>
          </p:cNvPicPr>
          <p:nvPr/>
        </p:nvPicPr>
        <p:blipFill rotWithShape="1">
          <a:blip r:embed="rId5" cstate="print">
            <a:extLst>
              <a:ext uri="{28A0092B-C50C-407E-A947-70E740481C1C}">
                <a14:useLocalDpi xmlns:a14="http://schemas.microsoft.com/office/drawing/2010/main" val="0"/>
              </a:ext>
            </a:extLst>
          </a:blip>
          <a:srcRect l="22619" r="21601"/>
          <a:stretch/>
        </p:blipFill>
        <p:spPr bwMode="auto">
          <a:xfrm>
            <a:off x="19786124" y="31880883"/>
            <a:ext cx="9720000" cy="6480000"/>
          </a:xfrm>
          <a:prstGeom prst="roundRect">
            <a:avLst/>
          </a:prstGeom>
          <a:noFill/>
          <a:extLst/>
        </p:spPr>
      </p:pic>
      <p:pic>
        <p:nvPicPr>
          <p:cNvPr id="27" name="Afbeelding 1"/>
          <p:cNvPicPr/>
          <p:nvPr/>
        </p:nvPicPr>
        <p:blipFill>
          <a:blip r:embed="rId6">
            <a:extLst>
              <a:ext uri="{28A0092B-C50C-407E-A947-70E740481C1C}">
                <a14:useLocalDpi xmlns:a14="http://schemas.microsoft.com/office/drawing/2010/main" val="0"/>
              </a:ext>
            </a:extLst>
          </a:blip>
          <a:stretch>
            <a:fillRect/>
          </a:stretch>
        </p:blipFill>
        <p:spPr>
          <a:xfrm>
            <a:off x="26564517" y="31880883"/>
            <a:ext cx="2328173" cy="1164087"/>
          </a:xfrm>
          <a:prstGeom prst="rect">
            <a:avLst/>
          </a:prstGeom>
        </p:spPr>
      </p:pic>
      <p:pic>
        <p:nvPicPr>
          <p:cNvPr id="2" name="Picture 1"/>
          <p:cNvPicPr>
            <a:picLocks noChangeAspect="1"/>
          </p:cNvPicPr>
          <p:nvPr/>
        </p:nvPicPr>
        <p:blipFill>
          <a:blip r:embed="rId7"/>
          <a:stretch>
            <a:fillRect/>
          </a:stretch>
        </p:blipFill>
        <p:spPr>
          <a:xfrm>
            <a:off x="707906" y="17658968"/>
            <a:ext cx="12469542" cy="6480000"/>
          </a:xfrm>
          <a:prstGeom prst="roundRect">
            <a:avLst/>
          </a:prstGeom>
        </p:spPr>
      </p:pic>
      <p:pic>
        <p:nvPicPr>
          <p:cNvPr id="21" name="Picture 20"/>
          <p:cNvPicPr>
            <a:picLocks noChangeAspect="1"/>
          </p:cNvPicPr>
          <p:nvPr/>
        </p:nvPicPr>
        <p:blipFill rotWithShape="1">
          <a:blip r:embed="rId8"/>
          <a:srcRect l="7812" t="14674" r="4837" b="10410"/>
          <a:stretch/>
        </p:blipFill>
        <p:spPr>
          <a:xfrm>
            <a:off x="9473184" y="18136041"/>
            <a:ext cx="3099739" cy="1080000"/>
          </a:xfrm>
          <a:prstGeom prst="rect">
            <a:avLst/>
          </a:prstGeom>
        </p:spPr>
      </p:pic>
      <p:sp>
        <p:nvSpPr>
          <p:cNvPr id="3" name="Rounded Rectangle 2"/>
          <p:cNvSpPr/>
          <p:nvPr/>
        </p:nvSpPr>
        <p:spPr>
          <a:xfrm>
            <a:off x="707906" y="31880883"/>
            <a:ext cx="9720000" cy="64800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p>
        </p:txBody>
      </p:sp>
      <p:pic>
        <p:nvPicPr>
          <p:cNvPr id="22" name="Picture 2" descr="Bildergebnis fÃ¼r stichting kiemt">
            <a:extLst>
              <a:ext uri="{FF2B5EF4-FFF2-40B4-BE49-F238E27FC236}">
                <a16:creationId xmlns="" xmlns:a16="http://schemas.microsoft.com/office/drawing/2014/main" id="{637CA985-4EC8-4DD2-BEFE-570CA42DAA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3553" y="34430320"/>
            <a:ext cx="4762500" cy="1381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Diagram 24"/>
          <p:cNvGraphicFramePr/>
          <p:nvPr>
            <p:extLst>
              <p:ext uri="{D42A27DB-BD31-4B8C-83A1-F6EECF244321}">
                <p14:modId xmlns:p14="http://schemas.microsoft.com/office/powerpoint/2010/main" val="1121834573"/>
              </p:ext>
            </p:extLst>
          </p:nvPr>
        </p:nvGraphicFramePr>
        <p:xfrm>
          <a:off x="-2" y="17918259"/>
          <a:ext cx="30275214" cy="2024263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26" name="Afbeelding 25">
            <a:extLst>
              <a:ext uri="{FF2B5EF4-FFF2-40B4-BE49-F238E27FC236}">
                <a16:creationId xmlns="" xmlns:a16="http://schemas.microsoft.com/office/drawing/2014/main" id="{6B88F0D4-3C6B-4FA2-AE04-2A9897B85C96}"/>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002862" y="38858893"/>
            <a:ext cx="9063882" cy="3348000"/>
          </a:xfrm>
          <a:prstGeom prst="rect">
            <a:avLst/>
          </a:prstGeom>
          <a:noFill/>
          <a:ln>
            <a:noFill/>
          </a:ln>
        </p:spPr>
      </p:pic>
      <p:pic>
        <p:nvPicPr>
          <p:cNvPr id="28" name="Afbeelding 27">
            <a:extLst>
              <a:ext uri="{FF2B5EF4-FFF2-40B4-BE49-F238E27FC236}">
                <a16:creationId xmlns="" xmlns:a16="http://schemas.microsoft.com/office/drawing/2014/main" id="{560853C1-1E6E-4BDF-AB2C-21FFFA3617E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103077" y="40622893"/>
            <a:ext cx="8779932" cy="1584000"/>
          </a:xfrm>
          <a:prstGeom prst="rect">
            <a:avLst/>
          </a:prstGeom>
        </p:spPr>
      </p:pic>
      <p:pic>
        <p:nvPicPr>
          <p:cNvPr id="29" name="Afbeelding 28" descr="https://www.deutschland-nederland.eu/wp-content/uploads/2015/11/ProvNB_Logo-balk1.jpg">
            <a:extLst>
              <a:ext uri="{FF2B5EF4-FFF2-40B4-BE49-F238E27FC236}">
                <a16:creationId xmlns="" xmlns:a16="http://schemas.microsoft.com/office/drawing/2014/main" id="{902C4B08-D9BE-421A-BB18-302FC8D8E890}"/>
              </a:ext>
            </a:extLst>
          </p:cNvPr>
          <p:cNvPicPr>
            <a:picLocks noChangeAspect="1"/>
          </p:cNvPicPr>
          <p:nvPr/>
        </p:nvPicPr>
        <p:blipFill rotWithShape="1">
          <a:blip r:embed="rId17">
            <a:extLst>
              <a:ext uri="{28A0092B-C50C-407E-A947-70E740481C1C}">
                <a14:useLocalDpi xmlns:a14="http://schemas.microsoft.com/office/drawing/2010/main" val="0"/>
              </a:ext>
            </a:extLst>
          </a:blip>
          <a:srcRect b="-14262"/>
          <a:stretch/>
        </p:blipFill>
        <p:spPr bwMode="auto">
          <a:xfrm>
            <a:off x="23309154" y="38988893"/>
            <a:ext cx="6530730" cy="936000"/>
          </a:xfrm>
          <a:prstGeom prst="rect">
            <a:avLst/>
          </a:prstGeom>
          <a:noFill/>
          <a:ln>
            <a:noFill/>
          </a:ln>
          <a:extLst>
            <a:ext uri="{53640926-AAD7-44D8-BBD7-CCE9431645EC}">
              <a14:shadowObscured xmlns:a14="http://schemas.microsoft.com/office/drawing/2010/main"/>
            </a:ext>
          </a:extLst>
        </p:spPr>
      </p:pic>
      <p:pic>
        <p:nvPicPr>
          <p:cNvPr id="30" name="Afbeelding 29" descr="https://www.deutschland-nederland.eu/wp-content/uploads/2015/11/prov-limburg-logoPL_fc_zwart.jpg">
            <a:extLst>
              <a:ext uri="{FF2B5EF4-FFF2-40B4-BE49-F238E27FC236}">
                <a16:creationId xmlns="" xmlns:a16="http://schemas.microsoft.com/office/drawing/2014/main" id="{25DE34B6-6270-428D-BEDB-CB7B7C37F857}"/>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t="1" b="10160"/>
          <a:stretch/>
        </p:blipFill>
        <p:spPr bwMode="auto">
          <a:xfrm>
            <a:off x="13543085" y="41126893"/>
            <a:ext cx="5052447" cy="1080000"/>
          </a:xfrm>
          <a:prstGeom prst="rect">
            <a:avLst/>
          </a:prstGeom>
          <a:noFill/>
          <a:ln>
            <a:noFill/>
          </a:ln>
          <a:extLst>
            <a:ext uri="{53640926-AAD7-44D8-BBD7-CCE9431645EC}">
              <a14:shadowObscured xmlns:a14="http://schemas.microsoft.com/office/drawing/2010/main"/>
            </a:ext>
          </a:extLst>
        </p:spPr>
      </p:pic>
      <p:pic>
        <p:nvPicPr>
          <p:cNvPr id="31" name="Afbeelding 30" descr="https://www.deutschland-nederland.eu/wp-content/uploads/2015/11/prov-gelderland-PG-logoA4-FC-BL.jpg">
            <a:extLst>
              <a:ext uri="{FF2B5EF4-FFF2-40B4-BE49-F238E27FC236}">
                <a16:creationId xmlns="" xmlns:a16="http://schemas.microsoft.com/office/drawing/2014/main" id="{A7269B13-EB3C-4D3E-9A53-F84EDD241CEB}"/>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9103077" y="38988893"/>
            <a:ext cx="3777915" cy="1440000"/>
          </a:xfrm>
          <a:prstGeom prst="rect">
            <a:avLst/>
          </a:prstGeom>
          <a:noFill/>
          <a:ln>
            <a:noFill/>
          </a:ln>
        </p:spPr>
      </p:pic>
      <p:pic>
        <p:nvPicPr>
          <p:cNvPr id="33" name="Afbeelding 32" descr="C:\Users\KimK\AppData\Local\Microsoft\Windows\Temporary Internet Files\Content.Outlook\731FH2AK\EK_Logo_online_ex_pos_nl (002).png">
            <a:extLst>
              <a:ext uri="{FF2B5EF4-FFF2-40B4-BE49-F238E27FC236}">
                <a16:creationId xmlns="" xmlns:a16="http://schemas.microsoft.com/office/drawing/2014/main" id="{37EB34C3-DA4F-40DD-85CC-BE8CB5FF332F}"/>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r="7167" b="22848"/>
          <a:stretch/>
        </p:blipFill>
        <p:spPr bwMode="auto">
          <a:xfrm>
            <a:off x="13177448" y="38988893"/>
            <a:ext cx="5493787" cy="1872000"/>
          </a:xfrm>
          <a:prstGeom prst="rect">
            <a:avLst/>
          </a:prstGeom>
          <a:noFill/>
          <a:ln>
            <a:noFill/>
          </a:ln>
          <a:extLst>
            <a:ext uri="{53640926-AAD7-44D8-BBD7-CCE9431645EC}">
              <a14:shadowObscured xmlns:a14="http://schemas.microsoft.com/office/drawing/2010/main"/>
            </a:ext>
          </a:extLst>
        </p:spPr>
      </p:pic>
      <p:pic>
        <p:nvPicPr>
          <p:cNvPr id="35" name="Afbeelding 34" descr="https://www.deutschland-nederland.eu/wp-content/uploads/2015/11/logoERW_farbe1.jpg">
            <a:extLst>
              <a:ext uri="{FF2B5EF4-FFF2-40B4-BE49-F238E27FC236}">
                <a16:creationId xmlns="" xmlns:a16="http://schemas.microsoft.com/office/drawing/2014/main" id="{FB9804EC-CDA7-47C2-A1EB-51BB9D709F4A}"/>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0480892" y="39218893"/>
            <a:ext cx="2680569" cy="2988000"/>
          </a:xfrm>
          <a:prstGeom prst="rect">
            <a:avLst/>
          </a:prstGeom>
          <a:noFill/>
          <a:ln>
            <a:noFill/>
          </a:ln>
        </p:spPr>
      </p:pic>
      <p:sp>
        <p:nvSpPr>
          <p:cNvPr id="8" name="Tekstvak 7">
            <a:extLst>
              <a:ext uri="{FF2B5EF4-FFF2-40B4-BE49-F238E27FC236}">
                <a16:creationId xmlns="" xmlns:a16="http://schemas.microsoft.com/office/drawing/2014/main" id="{82454CA9-B67F-460A-8AE0-FD102BE5C813}"/>
              </a:ext>
            </a:extLst>
          </p:cNvPr>
          <p:cNvSpPr txBox="1"/>
          <p:nvPr/>
        </p:nvSpPr>
        <p:spPr>
          <a:xfrm>
            <a:off x="7332823" y="38138291"/>
            <a:ext cx="15303105" cy="707886"/>
          </a:xfrm>
          <a:prstGeom prst="rect">
            <a:avLst/>
          </a:prstGeom>
          <a:noFill/>
        </p:spPr>
        <p:txBody>
          <a:bodyPr wrap="square" rtlCol="0">
            <a:spAutoFit/>
          </a:bodyPr>
          <a:lstStyle/>
          <a:p>
            <a:pPr algn="ctr"/>
            <a:r>
              <a:rPr lang="en-US" sz="4000" b="1" dirty="0" smtClean="0"/>
              <a:t>Supported by:</a:t>
            </a:r>
            <a:endParaRPr lang="en-US" sz="4000" b="1" dirty="0"/>
          </a:p>
        </p:txBody>
      </p:sp>
      <p:pic>
        <p:nvPicPr>
          <p:cNvPr id="23" name="Picture 2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0" y="0"/>
            <a:ext cx="30275213" cy="3596210"/>
          </a:xfrm>
          <a:prstGeom prst="rect">
            <a:avLst/>
          </a:prstGeom>
        </p:spPr>
      </p:pic>
      <p:sp>
        <p:nvSpPr>
          <p:cNvPr id="24" name="TextBox 23"/>
          <p:cNvSpPr txBox="1"/>
          <p:nvPr/>
        </p:nvSpPr>
        <p:spPr>
          <a:xfrm>
            <a:off x="27285696" y="365760"/>
            <a:ext cx="2480889" cy="1323439"/>
          </a:xfrm>
          <a:prstGeom prst="rect">
            <a:avLst/>
          </a:prstGeom>
          <a:noFill/>
        </p:spPr>
        <p:txBody>
          <a:bodyPr wrap="square" rtlCol="0">
            <a:spAutoFit/>
          </a:bodyPr>
          <a:lstStyle/>
          <a:p>
            <a:pPr algn="ctr"/>
            <a:r>
              <a:rPr lang="en-US" sz="8000" b="1" dirty="0" smtClean="0"/>
              <a:t>231</a:t>
            </a:r>
            <a:endParaRPr lang="nl-NL" sz="8000" b="1" dirty="0"/>
          </a:p>
        </p:txBody>
      </p:sp>
      <p:pic>
        <p:nvPicPr>
          <p:cNvPr id="32" name="Picture 3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7285696" y="3961970"/>
            <a:ext cx="2857500" cy="3714750"/>
          </a:xfrm>
          <a:prstGeom prst="rect">
            <a:avLst/>
          </a:prstGeom>
        </p:spPr>
      </p:pic>
    </p:spTree>
    <p:extLst>
      <p:ext uri="{BB962C8B-B14F-4D97-AF65-F5344CB8AC3E}">
        <p14:creationId xmlns:p14="http://schemas.microsoft.com/office/powerpoint/2010/main" val="890111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TotalTime>
  <Words>589</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Franklin Gothic Book</vt:lpstr>
      <vt:lpstr>Office Theme</vt:lpstr>
      <vt:lpstr>PowerPoint Presentation</vt:lpstr>
    </vt:vector>
  </TitlesOfParts>
  <Company>ZUYDHogeschool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Masolin, A (Alex)</dc:creator>
  <cp:lastModifiedBy>Masolin, A (Alex)</cp:lastModifiedBy>
  <cp:revision>36</cp:revision>
  <cp:lastPrinted>2019-02-28T11:28:47Z</cp:lastPrinted>
  <dcterms:created xsi:type="dcterms:W3CDTF">2019-02-20T10:25:42Z</dcterms:created>
  <dcterms:modified xsi:type="dcterms:W3CDTF">2019-02-28T14:03:38Z</dcterms:modified>
</cp:coreProperties>
</file>