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7" r:id="rId1"/>
  </p:sldMasterIdLst>
  <p:notesMasterIdLst>
    <p:notesMasterId r:id="rId19"/>
  </p:notesMasterIdLst>
  <p:sldIdLst>
    <p:sldId id="256" r:id="rId2"/>
    <p:sldId id="257" r:id="rId3"/>
    <p:sldId id="287" r:id="rId4"/>
    <p:sldId id="271" r:id="rId5"/>
    <p:sldId id="276" r:id="rId6"/>
    <p:sldId id="288" r:id="rId7"/>
    <p:sldId id="277" r:id="rId8"/>
    <p:sldId id="290" r:id="rId9"/>
    <p:sldId id="289" r:id="rId10"/>
    <p:sldId id="279" r:id="rId11"/>
    <p:sldId id="280" r:id="rId12"/>
    <p:sldId id="281" r:id="rId13"/>
    <p:sldId id="291" r:id="rId14"/>
    <p:sldId id="286" r:id="rId15"/>
    <p:sldId id="282" r:id="rId16"/>
    <p:sldId id="265" r:id="rId17"/>
    <p:sldId id="283" r:id="rId1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orm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1" autoAdjust="0"/>
    <p:restoredTop sz="90676" autoAdjust="0"/>
  </p:normalViewPr>
  <p:slideViewPr>
    <p:cSldViewPr snapToGrid="0">
      <p:cViewPr>
        <p:scale>
          <a:sx n="80" d="100"/>
          <a:sy n="80" d="100"/>
        </p:scale>
        <p:origin x="-525" y="-1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="" xmlns:a16="http://schemas.microsoft.com/office/drawing/2014/main" id="{AB7BAF96-CC33-48FB-B2AA-5BAB4E516E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55C5748F-8403-40C2-BA1A-23650856044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60D6DC0-89DC-43F7-834C-3D87C39974C9}" type="datetimeFigureOut">
              <a:rPr lang="nl-NL"/>
              <a:pPr>
                <a:defRPr/>
              </a:pPr>
              <a:t>9-3-2023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="" xmlns:a16="http://schemas.microsoft.com/office/drawing/2014/main" id="{1D06E528-7105-4E9D-85DC-F96A651DC7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="" xmlns:a16="http://schemas.microsoft.com/office/drawing/2014/main" id="{DFF1D979-0FF8-4374-88B3-F74D51ACE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EA97EF29-735D-4C35-98A8-A73C9595C0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9AAC0801-FA8B-4271-A3C6-3DD179084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A53B48F-6130-4CD1-8B2A-839FC26B80B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0211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53B48F-6130-4CD1-8B2A-839FC26B80B9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0778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53B48F-6130-4CD1-8B2A-839FC26B80B9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526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Grote botstukken, kleine botstukken </a:t>
            </a:r>
            <a:r>
              <a:rPr lang="nl-NL" dirty="0" err="1" smtClean="0"/>
              <a:t>botzaagsels</a:t>
            </a:r>
            <a:r>
              <a:rPr lang="nl-NL" dirty="0" smtClean="0"/>
              <a:t> </a:t>
            </a:r>
            <a:r>
              <a:rPr lang="nl-NL" dirty="0" err="1" smtClean="0"/>
              <a:t>etc</a:t>
            </a:r>
            <a:r>
              <a:rPr lang="nl-NL" dirty="0" smtClean="0"/>
              <a:t> vermelden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53B48F-6130-4CD1-8B2A-839FC26B80B9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336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Fotos</a:t>
            </a:r>
            <a:r>
              <a:rPr lang="nl-NL" dirty="0" smtClean="0"/>
              <a:t> 1 lijn ( nemen van map)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53B48F-6130-4CD1-8B2A-839FC26B80B9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112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Fotos</a:t>
            </a:r>
            <a:r>
              <a:rPr lang="nl-NL" dirty="0" smtClean="0"/>
              <a:t> omdraaien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53B48F-6130-4CD1-8B2A-839FC26B80B9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135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82DBE3FF-721F-4470-889A-F7BD198F9E18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79945E18-F203-4842-B2FF-15191CA1D2A9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="" xmlns:a16="http://schemas.microsoft.com/office/drawing/2014/main" id="{47015438-B779-48D9-93E9-77B01811207C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18792D9-726D-40B3-A55B-80FF29449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E8AB3-E837-4B96-83AD-CB035D6FC5C4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91B30194-AA9F-4094-A3FB-AC0AAE8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80C0DF92-6640-454A-816D-5B33EFEF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E7CAF-F8A8-4083-83FB-97C5889E04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3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23B89D-796B-4399-94C6-2130A62A2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CB40F-7C3D-4BC3-957C-AFA49C9F53E8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0600B9-E173-48EF-B7EC-7F4954FD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6F092-4E31-4EB1-AA65-29C3ECBF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9F913-F8F7-4F04-86D5-D656BBD5674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0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68F915BC-EAD0-419C-8AAB-16765C43F9E8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D2745FFA-A08E-404D-AFE7-4984A8C6F9DE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E019D78-CA3B-4893-963C-D3DE3A35E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AE790-D8E1-42C1-8AE3-4D2A152E629D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562BF0E1-F501-4BA6-B616-19FC8661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4F87359-4C65-4726-8281-4F0CB32ED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D3932-14AE-4D84-B1DB-842103316B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6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791DA3-4FB1-45B7-9211-5B3E2DBF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AD45F-1F79-437A-AED7-4F504D442F5C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7DA1A9-4193-487D-87A0-D882B604F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C9BAC8-CBA4-4A85-8964-65FC2DD3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1D996-FFB1-45E9-B88F-F3119180802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2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F309D709-21B0-4CEC-BCB1-98A0BEAF0892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B215B23A-3C8B-4288-A54D-CF89DBBD8437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="" xmlns:a16="http://schemas.microsoft.com/office/drawing/2014/main" id="{A0F074FA-C90C-46F5-A73D-7CF797C6ACB6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99DAFA03-14A3-404E-8517-008177CC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A3C3-6E0F-4BD1-B6A2-1438F54AA8A5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46D2025D-C471-4177-B670-54054642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43F97760-EE9E-450B-8EE6-08549538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5F845-7BF1-4D98-A2DF-749335A5669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545AE90F-2E3C-4760-9E15-83897B5D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EF399-CED6-407E-BA2A-DDC52836AEAB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C1B505DE-F5D5-47BA-A24D-0EE08AE6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558D0CD4-B9B5-498B-905B-4072CD2E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C52E5-0574-4108-B01D-BCEA6177FCC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C1AAC731-9A73-4C40-B6CC-D175CFCC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210BD-E65A-4AA6-8FF4-0A0416D64912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E91AAAC0-929F-42A6-9474-6383E451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2BD64C73-0F61-4CEC-B7B2-CAE135E2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5EE66-1545-47D6-9751-7EC4C394818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4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E169A0D-AA48-4062-A1D9-F8C5009BD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E6BB0-EEE2-4D5E-AC60-BF4538B8FA37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C9AC24F-5297-48B3-9644-13BF18FF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D3672BA5-1F5B-42B5-892B-3E0D4302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15FCC-5953-4975-A976-87974C37693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3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022B63DD-7BC1-4C7A-A11F-39315F0CA4DB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BE90C093-93B7-40F4-BC04-77749FC613F2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="" xmlns:a16="http://schemas.microsoft.com/office/drawing/2014/main" id="{8A97487E-92B0-4119-BE89-900D85C2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ECC2E-9528-41D7-929C-B8527B97BB37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="" xmlns:a16="http://schemas.microsoft.com/office/drawing/2014/main" id="{09D18440-8DA3-4ECC-ACC1-229EF20B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="" xmlns:a16="http://schemas.microsoft.com/office/drawing/2014/main" id="{2CCE1EB2-4A7D-440B-9B14-38B72EA09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3322C-A1E7-42A7-B778-9FCA9BD302A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5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9E27C876-29FD-45F1-8B7D-D7DDF7B2EFFF}"/>
              </a:ext>
            </a:extLst>
          </p:cNvPr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36B40BA9-7376-401E-B37B-01777AE8CF40}"/>
              </a:ext>
            </a:extLst>
          </p:cNvPr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="" xmlns:a16="http://schemas.microsoft.com/office/drawing/2014/main" id="{D46D55DD-880E-4296-897F-1FAD8C58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77F7403-EF3E-4F75-B264-DC203A5390D8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="" xmlns:a16="http://schemas.microsoft.com/office/drawing/2014/main" id="{FC6687F1-AD60-4B56-82DF-D18B1AE0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="" xmlns:a16="http://schemas.microsoft.com/office/drawing/2014/main" id="{37CA4232-FECE-4AA9-80E7-AF332945C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FE2C2B0-D89E-40B5-9C94-49249D38EB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25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C3811685-16AF-4227-B153-CD268B52A7FA}"/>
              </a:ext>
            </a:extLst>
          </p:cNvPr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D46A21A4-62B2-4113-8D44-27408A8A7FD7}"/>
              </a:ext>
            </a:extLst>
          </p:cNvPr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="" xmlns:a16="http://schemas.microsoft.com/office/drawing/2014/main" id="{52B0DA2A-F8EF-4757-A740-F7896D2E1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10EFB-7EBD-4669-92C6-378B88A693B1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="" xmlns:a16="http://schemas.microsoft.com/office/drawing/2014/main" id="{A4C7ABFA-FDCC-423B-A39B-0C8C5247C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="" xmlns:a16="http://schemas.microsoft.com/office/drawing/2014/main" id="{A2AE81F2-5CD8-4E4B-896A-AE4BBE79F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8CEE0-B280-4951-B08D-EF6C4726398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5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EBE2B2A-34CE-4865-BD3E-B45AB6EB433A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5931E5F-9239-46AC-9ACD-8D595140D544}"/>
              </a:ext>
            </a:extLst>
          </p:cNvPr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F16B84F-442C-4501-9CAD-4B5CCA367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="" xmlns:a16="http://schemas.microsoft.com/office/drawing/2014/main" id="{D605886B-0366-4109-82C7-23759B300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Klikken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6F2435-348D-48EA-867C-4DF82BD92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2D7A2312-DBD6-4E6A-A1E5-2A84D48E2B77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9CD821-DAA7-4524-9918-9817B3DF3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4E66A0-3F55-424F-B374-74B343AC1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592306B-BC07-4477-B29B-F0A5FDAC90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632BECF-8A7B-4B04-B717-F2A23BFC7273}"/>
              </a:ext>
            </a:extLst>
          </p:cNvPr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25" r:id="rId2"/>
    <p:sldLayoutId id="2147483931" r:id="rId3"/>
    <p:sldLayoutId id="2147483926" r:id="rId4"/>
    <p:sldLayoutId id="2147483927" r:id="rId5"/>
    <p:sldLayoutId id="2147483928" r:id="rId6"/>
    <p:sldLayoutId id="2147483932" r:id="rId7"/>
    <p:sldLayoutId id="2147483933" r:id="rId8"/>
    <p:sldLayoutId id="2147483934" r:id="rId9"/>
    <p:sldLayoutId id="2147483929" r:id="rId10"/>
    <p:sldLayoutId id="2147483935" r:id="rId11"/>
  </p:sldLayoutIdLst>
  <p:transition spd="slow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21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QLf_yD-lpF0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6F36573-6945-4583-B21A-016B19863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705970"/>
            <a:ext cx="10058400" cy="132177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l-NL" sz="4000" b="1" i="1" dirty="0"/>
              <a:t>Forensische lichtbronnen ter </a:t>
            </a:r>
            <a:r>
              <a:rPr lang="nl-NL" sz="4000" b="1" i="1" dirty="0" smtClean="0"/>
              <a:t>detectie van </a:t>
            </a:r>
            <a:r>
              <a:rPr lang="nl-NL" sz="4000" b="1" i="1" dirty="0"/>
              <a:t>botmateriaal</a:t>
            </a:r>
            <a:endParaRPr lang="en-US" sz="4000" b="1" i="1" dirty="0"/>
          </a:p>
        </p:txBody>
      </p:sp>
      <p:sp>
        <p:nvSpPr>
          <p:cNvPr id="9219" name="Tekstvak 8">
            <a:extLst>
              <a:ext uri="{FF2B5EF4-FFF2-40B4-BE49-F238E27FC236}">
                <a16:creationId xmlns="" xmlns:a16="http://schemas.microsoft.com/office/drawing/2014/main" id="{91EE2147-841B-44AC-B50F-95A665785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0" y="4518025"/>
            <a:ext cx="5689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 dirty="0"/>
          </a:p>
          <a:p>
            <a:pPr algn="ctr" eaLnBrk="1" hangingPunct="1"/>
            <a:endParaRPr lang="en-US" altLang="en-US" dirty="0"/>
          </a:p>
          <a:p>
            <a:pPr algn="ctr" eaLnBrk="1" hangingPunct="1"/>
            <a:r>
              <a:rPr lang="en-US" altLang="en-US" dirty="0"/>
              <a:t>Dronika </a:t>
            </a:r>
            <a:r>
              <a:rPr lang="en-US" altLang="en-US" dirty="0" err="1"/>
              <a:t>Soedhoe</a:t>
            </a:r>
            <a:r>
              <a:rPr lang="en-US" altLang="en-US" dirty="0"/>
              <a:t> </a:t>
            </a:r>
          </a:p>
          <a:p>
            <a:pPr algn="ctr" eaLnBrk="1" hangingPunct="1"/>
            <a:r>
              <a:rPr lang="nl-NL" altLang="en-US" dirty="0"/>
              <a:t>Biologie en Medisch Laboratoriumonderzoek, DE</a:t>
            </a:r>
          </a:p>
          <a:p>
            <a:pPr algn="ctr" eaLnBrk="1" hangingPunct="1"/>
            <a:r>
              <a:rPr lang="nl-NL" altLang="en-US" dirty="0"/>
              <a:t>Forensisch onderzoek, Baarn</a:t>
            </a:r>
          </a:p>
          <a:p>
            <a:pPr algn="ctr" eaLnBrk="1" hangingPunct="1"/>
            <a:r>
              <a:rPr lang="en-GB" altLang="en-US" dirty="0"/>
              <a:t>Datum: </a:t>
            </a:r>
            <a:r>
              <a:rPr lang="en-GB" altLang="en-US" dirty="0" smtClean="0"/>
              <a:t>10 </a:t>
            </a:r>
            <a:r>
              <a:rPr lang="en-GB" altLang="en-US" dirty="0" err="1" smtClean="0"/>
              <a:t>maart</a:t>
            </a:r>
            <a:r>
              <a:rPr lang="en-GB" altLang="en-US" dirty="0" smtClean="0"/>
              <a:t> 2023</a:t>
            </a:r>
            <a:endParaRPr lang="en-US" altLang="en-US" dirty="0"/>
          </a:p>
          <a:p>
            <a:pPr algn="ctr" eaLnBrk="1" hangingPunct="1"/>
            <a:endParaRPr lang="en-US" altLang="en-US" dirty="0"/>
          </a:p>
          <a:p>
            <a:pPr algn="ctr" eaLnBrk="1" hangingPunct="1"/>
            <a:endParaRPr lang="en-US" altLang="en-US" dirty="0"/>
          </a:p>
        </p:txBody>
      </p:sp>
      <p:pic>
        <p:nvPicPr>
          <p:cNvPr id="9221" name="Picture 3" descr="Image result for hogeschool leiden">
            <a:extLst>
              <a:ext uri="{FF2B5EF4-FFF2-40B4-BE49-F238E27FC236}">
                <a16:creationId xmlns="" xmlns:a16="http://schemas.microsoft.com/office/drawing/2014/main" id="{5E473338-50D3-4BDA-BFA2-141F9ADD6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588" y="193675"/>
            <a:ext cx="1419225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841A8DFB-611A-4AAF-9195-84B09E4F7E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A3951CE-6985-48B0-8C07-92C55A1A14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A97EF53E-8C19-478C-B271-F78844347C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="" xmlns:a16="http://schemas.microsoft.com/office/drawing/2014/main" id="{BA8475A3-3952-408D-8E93-626076E6D3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48D4AE97-7D12-4036-955F-2061B874642A}"/>
              </a:ext>
            </a:extLst>
          </p:cNvPr>
          <p:cNvSpPr txBox="1"/>
          <p:nvPr/>
        </p:nvSpPr>
        <p:spPr>
          <a:xfrm>
            <a:off x="6526561" y="1154895"/>
            <a:ext cx="557177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 eaLnBrk="1" fontAlgn="auto" hangingPunct="1">
              <a:lnSpc>
                <a:spcPct val="85000"/>
              </a:lnSpc>
              <a:spcAft>
                <a:spcPts val="600"/>
              </a:spcAft>
              <a:defRPr/>
            </a:pPr>
            <a:r>
              <a:rPr lang="en-US" sz="3400" b="1" i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UV-lamp van 460 nm met </a:t>
            </a:r>
            <a:r>
              <a:rPr lang="en-US" sz="3400" b="1" i="1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oranje</a:t>
            </a:r>
            <a:r>
              <a:rPr lang="en-US" sz="3400" b="1" i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filter </a:t>
            </a:r>
            <a:r>
              <a:rPr lang="en-US" sz="3400" b="1" i="1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detecteert</a:t>
            </a:r>
            <a:r>
              <a:rPr lang="en-US" sz="3400" b="1" i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i="1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kleinste</a:t>
            </a:r>
            <a:r>
              <a:rPr lang="en-US" sz="3400" b="1" i="1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i="1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botfragmenent</a:t>
            </a:r>
            <a:endParaRPr lang="en-US" sz="34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D57056C-3580-48E4-9666-53A445F490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479458" cy="63343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1C87A45-5863-4DAD-A1ED-9DD72EF1D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480D754-2EAA-46BD-A784-B04FC0A6F9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28588" y="321733"/>
            <a:ext cx="2567411" cy="1978453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fbeelding 16" descr="Afbeelding met donker, nacht, nachthemel&#10;&#10;Automatisch gegenereerde beschrijving">
            <a:extLst>
              <a:ext uri="{FF2B5EF4-FFF2-40B4-BE49-F238E27FC236}">
                <a16:creationId xmlns="" xmlns:a16="http://schemas.microsoft.com/office/drawing/2014/main" id="{9E205563-E263-4CFF-AFD3-406D26D1593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t="35373" r="28002" b="35118"/>
          <a:stretch/>
        </p:blipFill>
        <p:spPr bwMode="auto">
          <a:xfrm>
            <a:off x="737541" y="901795"/>
            <a:ext cx="2226290" cy="2265363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14BF5C5C-12B0-46A7-8912-9751C89D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3" y="3879167"/>
            <a:ext cx="3057906" cy="2130912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fbeelding 17" descr="Afbeelding met spin, geleedpotige, donker, nacht&#10;&#10;Automatisch gegenereerde beschrijving">
            <a:extLst>
              <a:ext uri="{FF2B5EF4-FFF2-40B4-BE49-F238E27FC236}">
                <a16:creationId xmlns="" xmlns:a16="http://schemas.microsoft.com/office/drawing/2014/main" id="{198501B9-4023-436B-A72E-FA45463E0BE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1" t="38532" r="35669" b="33931"/>
          <a:stretch/>
        </p:blipFill>
        <p:spPr bwMode="auto">
          <a:xfrm>
            <a:off x="1037730" y="3986379"/>
            <a:ext cx="1566902" cy="179894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0EF884FC-88CB-4669-9AA4-82CBE2BC0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fbeelding 19" descr="Afbeelding met outdoor-object, ster, nachthemel&#10;&#10;Automatisch gegenereerde beschrijving">
            <a:extLst>
              <a:ext uri="{FF2B5EF4-FFF2-40B4-BE49-F238E27FC236}">
                <a16:creationId xmlns="" xmlns:a16="http://schemas.microsoft.com/office/drawing/2014/main" id="{430AF31D-A7AB-4669-B5DB-3ECF670268D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8" t="29845" r="21753" b="34836"/>
          <a:stretch/>
        </p:blipFill>
        <p:spPr bwMode="auto">
          <a:xfrm>
            <a:off x="3664752" y="3249440"/>
            <a:ext cx="2295082" cy="1935912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0CD591D8-4FE8-4602-BBF0-A1F6002695E5}"/>
              </a:ext>
            </a:extLst>
          </p:cNvPr>
          <p:cNvSpPr txBox="1"/>
          <p:nvPr/>
        </p:nvSpPr>
        <p:spPr>
          <a:xfrm>
            <a:off x="6701050" y="2746219"/>
            <a:ext cx="4719038" cy="26813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Voor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dit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deel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van het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onderzoek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werden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meerdere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botstukken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op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een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open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terrein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, al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dan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niet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deels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verscholen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neergelegd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1180F95C-403D-4961-9F97-F226C68788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04DD3E41-33C2-4660-BB4C-BBCF07F65F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3" descr="Image result for hogeschool leiden">
            <a:extLst>
              <a:ext uri="{FF2B5EF4-FFF2-40B4-BE49-F238E27FC236}">
                <a16:creationId xmlns="" xmlns:a16="http://schemas.microsoft.com/office/drawing/2014/main" id="{B5BBD1FE-424A-42F6-A1F3-39C8B94C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76200"/>
            <a:ext cx="12096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193532" y="3187725"/>
            <a:ext cx="1197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Grote botstuk</a:t>
            </a:r>
            <a:endParaRPr lang="nl-NL" sz="1400" dirty="0"/>
          </a:p>
        </p:txBody>
      </p:sp>
      <p:pic>
        <p:nvPicPr>
          <p:cNvPr id="19" name="Afbeelding 18" descr="Afbeelding met outdoor-object, ster, donker, nacht&#10;&#10;Automatisch gegenereerde beschrijving">
            <a:extLst>
              <a:ext uri="{FF2B5EF4-FFF2-40B4-BE49-F238E27FC236}">
                <a16:creationId xmlns="" xmlns:a16="http://schemas.microsoft.com/office/drawing/2014/main" id="{CE0C3484-73FE-41BC-B2F7-61A2767300E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2" t="34815" r="36496" b="42331"/>
          <a:stretch/>
        </p:blipFill>
        <p:spPr bwMode="auto">
          <a:xfrm>
            <a:off x="4095750" y="655153"/>
            <a:ext cx="1288130" cy="1410342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kstvak 23"/>
          <p:cNvSpPr txBox="1"/>
          <p:nvPr/>
        </p:nvSpPr>
        <p:spPr>
          <a:xfrm>
            <a:off x="3953139" y="2045152"/>
            <a:ext cx="1491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Kleine botstukken</a:t>
            </a:r>
            <a:endParaRPr lang="nl-NL" sz="1400" dirty="0"/>
          </a:p>
        </p:txBody>
      </p:sp>
      <p:sp>
        <p:nvSpPr>
          <p:cNvPr id="26" name="Tekstvak 25"/>
          <p:cNvSpPr txBox="1"/>
          <p:nvPr/>
        </p:nvSpPr>
        <p:spPr>
          <a:xfrm>
            <a:off x="917879" y="5785326"/>
            <a:ext cx="1748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Verstopte botstukken</a:t>
            </a:r>
            <a:endParaRPr lang="nl-NL" sz="1400" dirty="0"/>
          </a:p>
        </p:txBody>
      </p:sp>
      <p:sp>
        <p:nvSpPr>
          <p:cNvPr id="28" name="Tekstvak 27"/>
          <p:cNvSpPr txBox="1"/>
          <p:nvPr/>
        </p:nvSpPr>
        <p:spPr>
          <a:xfrm>
            <a:off x="4177112" y="5273700"/>
            <a:ext cx="1036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Botzaagsels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8848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D379150-F6B4-45C8-BE10-6B278AD40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FFCF544-A370-4A5D-A95F-CA6E0E7191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EEB3B97-A638-498B-8083-54191CE71E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52ABB703-2B0E-4C3B-B4A2-F3973548E5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48D4AE97-7D12-4036-955F-2061B874642A}"/>
              </a:ext>
            </a:extLst>
          </p:cNvPr>
          <p:cNvSpPr txBox="1"/>
          <p:nvPr/>
        </p:nvSpPr>
        <p:spPr>
          <a:xfrm>
            <a:off x="6475863" y="818866"/>
            <a:ext cx="5062993" cy="11919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defTabSz="914400" eaLnBrk="1" fontAlgn="auto" hangingPunct="1">
              <a:lnSpc>
                <a:spcPct val="85000"/>
              </a:lnSpc>
              <a:spcAft>
                <a:spcPts val="600"/>
              </a:spcAft>
              <a:defRPr/>
            </a:pPr>
            <a:r>
              <a:rPr lang="nl-NL" sz="4800" b="1" i="1" dirty="0" smtClean="0"/>
              <a:t>UV-lamp van 460 </a:t>
            </a:r>
            <a:r>
              <a:rPr lang="nl-NL" sz="4800" b="1" i="1" dirty="0"/>
              <a:t>nm </a:t>
            </a:r>
            <a:r>
              <a:rPr lang="nl-NL" sz="4800" b="1" i="1" dirty="0" smtClean="0"/>
              <a:t>met oranje filter belicht de </a:t>
            </a:r>
            <a:r>
              <a:rPr lang="nl-NL" sz="4800" b="1" i="1" dirty="0"/>
              <a:t>botresten in het </a:t>
            </a:r>
            <a:r>
              <a:rPr lang="nl-NL" sz="4800" b="1" i="1" dirty="0" smtClean="0"/>
              <a:t>water</a:t>
            </a:r>
            <a:endParaRPr lang="en-US" sz="4800" b="1" i="1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9C21570E-E159-49A6-9891-FA397B7A92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F519E004-6DE8-47C5-88F6-D8FE73283A9E}"/>
              </a:ext>
            </a:extLst>
          </p:cNvPr>
          <p:cNvSpPr txBox="1"/>
          <p:nvPr/>
        </p:nvSpPr>
        <p:spPr>
          <a:xfrm>
            <a:off x="6586444" y="2179321"/>
            <a:ext cx="5361844" cy="9682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In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dit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deel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van het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onderzoek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werden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meerdere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botstukken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oa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schedel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onderkaak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schenkels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stukje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tand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in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een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waterton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afgezonken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(ca 70 cm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diep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95DA498-D9A2-4DA9-B9DA-B3776E08CF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A73093-4B9D-420D-B17E-52293703A1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3" descr="Image result for hogeschool leiden">
            <a:extLst>
              <a:ext uri="{FF2B5EF4-FFF2-40B4-BE49-F238E27FC236}">
                <a16:creationId xmlns="" xmlns:a16="http://schemas.microsoft.com/office/drawing/2014/main" id="{B5BBD1FE-424A-42F6-A1F3-39C8B94C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76200"/>
            <a:ext cx="12096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Waterton 1m\waterton 1e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9750" y="624308"/>
            <a:ext cx="2715379" cy="203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" y="3719707"/>
            <a:ext cx="1611149" cy="21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73" y="3719707"/>
            <a:ext cx="1611433" cy="214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D:\Waterton 1m\Kaak\Sealife lamp (2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4" t="32615" r="29612" b="15671"/>
          <a:stretch/>
        </p:blipFill>
        <p:spPr bwMode="auto">
          <a:xfrm rot="5400000">
            <a:off x="3451639" y="3820208"/>
            <a:ext cx="2148199" cy="194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Waterton 1m\Kaak\Sealife lamp met filter (1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39032" r="34973" b="16379"/>
          <a:stretch/>
        </p:blipFill>
        <p:spPr bwMode="auto">
          <a:xfrm rot="5400000">
            <a:off x="5463769" y="3755275"/>
            <a:ext cx="2148708" cy="207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4" t="48965" r="43117" b="33021"/>
          <a:stretch/>
        </p:blipFill>
        <p:spPr bwMode="auto">
          <a:xfrm>
            <a:off x="7790569" y="3719707"/>
            <a:ext cx="2038537" cy="21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D:\Waterton 1m\Tand\SL4 oranje (2)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9" t="27225" r="48134" b="33903"/>
          <a:stretch/>
        </p:blipFill>
        <p:spPr bwMode="auto">
          <a:xfrm rot="5400000">
            <a:off x="9867071" y="3681742"/>
            <a:ext cx="2145681" cy="222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>
            <a:extLst>
              <a:ext uri="{FF2B5EF4-FFF2-40B4-BE49-F238E27FC236}">
                <a16:creationId xmlns="" xmlns:a16="http://schemas.microsoft.com/office/drawing/2014/main" id="{F519E004-6DE8-47C5-88F6-D8FE73283A9E}"/>
              </a:ext>
            </a:extLst>
          </p:cNvPr>
          <p:cNvSpPr txBox="1"/>
          <p:nvPr/>
        </p:nvSpPr>
        <p:spPr>
          <a:xfrm>
            <a:off x="105313" y="5922478"/>
            <a:ext cx="2999554" cy="3561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onder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filter		Met filter	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="" xmlns:a16="http://schemas.microsoft.com/office/drawing/2014/main" id="{F519E004-6DE8-47C5-88F6-D8FE73283A9E}"/>
              </a:ext>
            </a:extLst>
          </p:cNvPr>
          <p:cNvSpPr txBox="1"/>
          <p:nvPr/>
        </p:nvSpPr>
        <p:spPr>
          <a:xfrm>
            <a:off x="3634027" y="5922477"/>
            <a:ext cx="3457318" cy="3561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onder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filter		    Met filter	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="" xmlns:a16="http://schemas.microsoft.com/office/drawing/2014/main" id="{F519E004-6DE8-47C5-88F6-D8FE73283A9E}"/>
              </a:ext>
            </a:extLst>
          </p:cNvPr>
          <p:cNvSpPr txBox="1"/>
          <p:nvPr/>
        </p:nvSpPr>
        <p:spPr>
          <a:xfrm>
            <a:off x="7790569" y="5922477"/>
            <a:ext cx="3973801" cy="27114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onder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 filter		      Met filter	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="" xmlns:a16="http://schemas.microsoft.com/office/drawing/2014/main" id="{F519E004-6DE8-47C5-88F6-D8FE73283A9E}"/>
              </a:ext>
            </a:extLst>
          </p:cNvPr>
          <p:cNvSpPr txBox="1"/>
          <p:nvPr/>
        </p:nvSpPr>
        <p:spPr>
          <a:xfrm>
            <a:off x="112136" y="3336064"/>
            <a:ext cx="1081396" cy="3561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Schenkel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="" xmlns:a16="http://schemas.microsoft.com/office/drawing/2014/main" id="{F519E004-6DE8-47C5-88F6-D8FE73283A9E}"/>
              </a:ext>
            </a:extLst>
          </p:cNvPr>
          <p:cNvSpPr txBox="1"/>
          <p:nvPr/>
        </p:nvSpPr>
        <p:spPr>
          <a:xfrm>
            <a:off x="3552139" y="3373152"/>
            <a:ext cx="1081396" cy="3561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Kaak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="" xmlns:a16="http://schemas.microsoft.com/office/drawing/2014/main" id="{F519E004-6DE8-47C5-88F6-D8FE73283A9E}"/>
              </a:ext>
            </a:extLst>
          </p:cNvPr>
          <p:cNvSpPr txBox="1"/>
          <p:nvPr/>
        </p:nvSpPr>
        <p:spPr>
          <a:xfrm>
            <a:off x="7790569" y="3388261"/>
            <a:ext cx="1081396" cy="3561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Tand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2cm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387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D379150-F6B4-45C8-BE10-6B278AD40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FCF544-A370-4A5D-A95F-CA6E0E7191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EEB3B97-A638-498B-8083-54191CE71E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C33BF9DD-8A45-4EEE-B231-0A14D322E5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48D4AE97-7D12-4036-955F-2061B874642A}"/>
              </a:ext>
            </a:extLst>
          </p:cNvPr>
          <p:cNvSpPr txBox="1"/>
          <p:nvPr/>
        </p:nvSpPr>
        <p:spPr>
          <a:xfrm>
            <a:off x="4974771" y="634946"/>
            <a:ext cx="6574972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fontAlgn="auto" hangingPunct="1">
              <a:lnSpc>
                <a:spcPct val="85000"/>
              </a:lnSpc>
              <a:spcAft>
                <a:spcPts val="600"/>
              </a:spcAft>
              <a:defRPr/>
            </a:pPr>
            <a:r>
              <a:rPr lang="nl-NL" sz="4800" dirty="0"/>
              <a:t>A</a:t>
            </a:r>
            <a:r>
              <a:rPr lang="nl-NL" sz="4800" dirty="0" smtClean="0"/>
              <a:t>fstand </a:t>
            </a:r>
            <a:r>
              <a:rPr lang="nl-NL" sz="4800" dirty="0"/>
              <a:t>en intensiteit </a:t>
            </a:r>
            <a:r>
              <a:rPr lang="nl-NL" sz="4800" dirty="0" smtClean="0"/>
              <a:t>experiment</a:t>
            </a:r>
            <a:endParaRPr lang="en-US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Afbeelding 6" descr="Afbeelding met nachthemel&#10;&#10;Automatisch gegenereerde beschrijving">
            <a:extLst>
              <a:ext uri="{FF2B5EF4-FFF2-40B4-BE49-F238E27FC236}">
                <a16:creationId xmlns="" xmlns:a16="http://schemas.microsoft.com/office/drawing/2014/main" id="{5E9A6D6D-B6D1-4BE0-80E0-B11BBEBA51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879" y="449440"/>
            <a:ext cx="4001315" cy="2250740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9020DCC9-F851-4562-BB20-1AB3C51BFD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="" xmlns:a16="http://schemas.microsoft.com/office/drawing/2014/main" id="{77512BBE-3F7F-4FEF-9A30-E1FAB1945954}"/>
              </a:ext>
            </a:extLst>
          </p:cNvPr>
          <p:cNvSpPr txBox="1"/>
          <p:nvPr/>
        </p:nvSpPr>
        <p:spPr>
          <a:xfrm>
            <a:off x="4974769" y="2198914"/>
            <a:ext cx="6574973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laatste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deel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van het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onderzoek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werden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over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vrij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oppervlak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meerdere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herkenbare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botstukken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detectie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op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afstand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neergelegd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Enkelvoudig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=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lamp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Meervoudig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zijn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3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lampen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5FBCAC9-BD8B-4F3B-AD74-EF37D42113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556C5A8-AD7E-4CE7-87BE-9EA3B5E17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Afbeelding 12" descr="Afbeelding met donker&#10;&#10;Automatisch gegenereerde beschrijv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2" y="2700180"/>
            <a:ext cx="2506345" cy="3342005"/>
          </a:xfrm>
          <a:prstGeom prst="rect">
            <a:avLst/>
          </a:prstGeom>
        </p:spPr>
      </p:pic>
      <p:pic>
        <p:nvPicPr>
          <p:cNvPr id="15" name="Picture 3" descr="Image result for hogeschool leiden">
            <a:extLst>
              <a:ext uri="{FF2B5EF4-FFF2-40B4-BE49-F238E27FC236}">
                <a16:creationId xmlns="" xmlns:a16="http://schemas.microsoft.com/office/drawing/2014/main" id="{B5BBD1FE-424A-42F6-A1F3-39C8B94C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76200"/>
            <a:ext cx="12096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75638" y="2699020"/>
            <a:ext cx="1113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Schenkel 5M</a:t>
            </a:r>
            <a:endParaRPr lang="nl-NL" sz="1400" dirty="0"/>
          </a:p>
        </p:txBody>
      </p:sp>
      <p:sp>
        <p:nvSpPr>
          <p:cNvPr id="19" name="Tekstvak 18"/>
          <p:cNvSpPr txBox="1"/>
          <p:nvPr/>
        </p:nvSpPr>
        <p:spPr>
          <a:xfrm>
            <a:off x="1189084" y="6039927"/>
            <a:ext cx="1113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Schenkel 1M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959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201925" y="410712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0</a:t>
            </a:r>
            <a:endParaRPr lang="nl-NL" sz="2000" dirty="0"/>
          </a:p>
        </p:txBody>
      </p:sp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48D4AE97-7D12-4036-955F-2061B874642A}"/>
              </a:ext>
            </a:extLst>
          </p:cNvPr>
          <p:cNvSpPr txBox="1"/>
          <p:nvPr/>
        </p:nvSpPr>
        <p:spPr>
          <a:xfrm>
            <a:off x="1470025" y="266700"/>
            <a:ext cx="88249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3600" dirty="0" smtClean="0"/>
              <a:t>Score</a:t>
            </a:r>
            <a:endParaRPr lang="en-US" dirty="0">
              <a:latin typeface="+mn-lt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01925" y="1874095"/>
            <a:ext cx="3140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 smtClean="0"/>
              <a:t>0</a:t>
            </a:r>
            <a:r>
              <a:rPr lang="nl-NL" sz="2000" dirty="0"/>
              <a:t>: evident		 </a:t>
            </a:r>
          </a:p>
          <a:p>
            <a:r>
              <a:rPr lang="nl-NL" sz="2000" dirty="0"/>
              <a:t>1: zichtbaar		</a:t>
            </a:r>
          </a:p>
          <a:p>
            <a:r>
              <a:rPr lang="nl-NL" sz="2000" dirty="0"/>
              <a:t>2: amper zichtbaar	</a:t>
            </a:r>
          </a:p>
          <a:p>
            <a:r>
              <a:rPr lang="nl-NL" sz="2000" dirty="0"/>
              <a:t>3: Niet zichtbaar. 	</a:t>
            </a:r>
          </a:p>
        </p:txBody>
      </p:sp>
      <p:pic>
        <p:nvPicPr>
          <p:cNvPr id="12" name="Afbeelding 11" descr="Afbeelding met nachthemel&#10;&#10;Automatisch gegenereerde beschrijving">
            <a:extLst>
              <a:ext uri="{FF2B5EF4-FFF2-40B4-BE49-F238E27FC236}">
                <a16:creationId xmlns="" xmlns:a16="http://schemas.microsoft.com/office/drawing/2014/main" id="{5E9A6D6D-B6D1-4BE0-80E0-B11BBEBA51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0286" y="4570524"/>
            <a:ext cx="2304353" cy="1734964"/>
          </a:xfrm>
          <a:prstGeom prst="rect">
            <a:avLst/>
          </a:prstGeom>
          <a:noFill/>
        </p:spPr>
      </p:pic>
      <p:pic>
        <p:nvPicPr>
          <p:cNvPr id="4098" name="Picture 2" descr="D:\Afstand\20220927_220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2" y="4552760"/>
            <a:ext cx="3084380" cy="173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3502329" y="415264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1</a:t>
            </a:r>
            <a:endParaRPr lang="nl-NL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43669" y="3926186"/>
            <a:ext cx="1700798" cy="302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7" t="5807" r="33105" b="83921"/>
          <a:stretch/>
        </p:blipFill>
        <p:spPr bwMode="auto">
          <a:xfrm>
            <a:off x="9335670" y="4586926"/>
            <a:ext cx="2484855" cy="170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5982247" y="421074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2</a:t>
            </a:r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9383063" y="421074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919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48D4AE97-7D12-4036-955F-2061B874642A}"/>
              </a:ext>
            </a:extLst>
          </p:cNvPr>
          <p:cNvSpPr txBox="1"/>
          <p:nvPr/>
        </p:nvSpPr>
        <p:spPr>
          <a:xfrm>
            <a:off x="1517526" y="136071"/>
            <a:ext cx="882491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nl-NL" sz="3600" dirty="0"/>
              <a:t>M</a:t>
            </a:r>
            <a:r>
              <a:rPr lang="nl-NL" sz="3600" dirty="0" smtClean="0"/>
              <a:t>eervoudige </a:t>
            </a:r>
            <a:r>
              <a:rPr lang="nl-NL" sz="3600" dirty="0"/>
              <a:t>lamp </a:t>
            </a:r>
            <a:r>
              <a:rPr lang="nl-NL" sz="3600" dirty="0" smtClean="0"/>
              <a:t>belicht de </a:t>
            </a:r>
            <a:r>
              <a:rPr lang="nl-NL" sz="3600" dirty="0"/>
              <a:t>botresten veel beter </a:t>
            </a:r>
            <a:r>
              <a:rPr lang="nl-NL" sz="3600" dirty="0" smtClean="0"/>
              <a:t>dan </a:t>
            </a:r>
            <a:r>
              <a:rPr lang="nl-NL" sz="3600" dirty="0"/>
              <a:t>bij een enkelvoudige lamp.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250463"/>
              </p:ext>
            </p:extLst>
          </p:nvPr>
        </p:nvGraphicFramePr>
        <p:xfrm>
          <a:off x="264490" y="1924416"/>
          <a:ext cx="5311227" cy="1787750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788670"/>
                <a:gridCol w="814852"/>
                <a:gridCol w="667975"/>
                <a:gridCol w="607946"/>
                <a:gridCol w="607946"/>
                <a:gridCol w="607946"/>
                <a:gridCol w="607946"/>
                <a:gridCol w="607946"/>
              </a:tblGrid>
              <a:tr h="178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afstand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Zichtbaar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6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8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&lt; 0,5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8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0,5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8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8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8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8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8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8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8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3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hthoek 3"/>
          <p:cNvSpPr/>
          <p:nvPr/>
        </p:nvSpPr>
        <p:spPr>
          <a:xfrm>
            <a:off x="264490" y="1456660"/>
            <a:ext cx="2157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Wit licht enkelvoudig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498116"/>
              </p:ext>
            </p:extLst>
          </p:nvPr>
        </p:nvGraphicFramePr>
        <p:xfrm>
          <a:off x="264490" y="4426380"/>
          <a:ext cx="5281295" cy="1708150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784225"/>
                <a:gridCol w="810260"/>
                <a:gridCol w="664210"/>
                <a:gridCol w="604520"/>
                <a:gridCol w="604520"/>
                <a:gridCol w="604520"/>
                <a:gridCol w="604520"/>
                <a:gridCol w="604520"/>
              </a:tblGrid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afstand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Zichtbaar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6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&lt; 0,5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0,5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1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2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2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3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hthoek 6"/>
          <p:cNvSpPr/>
          <p:nvPr/>
        </p:nvSpPr>
        <p:spPr>
          <a:xfrm>
            <a:off x="269363" y="3939362"/>
            <a:ext cx="215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Wit licht meervoudig</a:t>
            </a:r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13123"/>
              </p:ext>
            </p:extLst>
          </p:nvPr>
        </p:nvGraphicFramePr>
        <p:xfrm>
          <a:off x="6586131" y="1933722"/>
          <a:ext cx="5281295" cy="1708150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784225"/>
                <a:gridCol w="810260"/>
                <a:gridCol w="664210"/>
                <a:gridCol w="604520"/>
                <a:gridCol w="604520"/>
                <a:gridCol w="604520"/>
                <a:gridCol w="604520"/>
                <a:gridCol w="604520"/>
              </a:tblGrid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afstand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Zichtbaar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6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&lt; 0,5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0,5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4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2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hthoek 8"/>
          <p:cNvSpPr/>
          <p:nvPr/>
        </p:nvSpPr>
        <p:spPr>
          <a:xfrm>
            <a:off x="6586131" y="1564390"/>
            <a:ext cx="2079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460 nm </a:t>
            </a:r>
            <a:r>
              <a:rPr lang="nl-NL" dirty="0"/>
              <a:t>enkelvoudig</a:t>
            </a:r>
          </a:p>
        </p:txBody>
      </p:sp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44356"/>
              </p:ext>
            </p:extLst>
          </p:nvPr>
        </p:nvGraphicFramePr>
        <p:xfrm>
          <a:off x="6586131" y="4436285"/>
          <a:ext cx="5281295" cy="1708150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784225"/>
                <a:gridCol w="810260"/>
                <a:gridCol w="664210"/>
                <a:gridCol w="604520"/>
                <a:gridCol w="604520"/>
                <a:gridCol w="604520"/>
                <a:gridCol w="604520"/>
                <a:gridCol w="604520"/>
              </a:tblGrid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afstand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Zichtbaar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6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&lt; 0,5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0,5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1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nl-NL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1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hthoek 10"/>
          <p:cNvSpPr/>
          <p:nvPr/>
        </p:nvSpPr>
        <p:spPr>
          <a:xfrm>
            <a:off x="6562117" y="3959223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460 nm  </a:t>
            </a:r>
            <a:r>
              <a:rPr lang="nl-NL" dirty="0"/>
              <a:t>meervoudig</a:t>
            </a:r>
          </a:p>
        </p:txBody>
      </p:sp>
      <p:pic>
        <p:nvPicPr>
          <p:cNvPr id="14" name="Picture 3" descr="Image result for hogeschool leiden">
            <a:extLst>
              <a:ext uri="{FF2B5EF4-FFF2-40B4-BE49-F238E27FC236}">
                <a16:creationId xmlns="" xmlns:a16="http://schemas.microsoft.com/office/drawing/2014/main" id="{B5BBD1FE-424A-42F6-A1F3-39C8B94C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76200"/>
            <a:ext cx="12096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0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48D4AE97-7D12-4036-955F-2061B874642A}"/>
              </a:ext>
            </a:extLst>
          </p:cNvPr>
          <p:cNvSpPr txBox="1"/>
          <p:nvPr/>
        </p:nvSpPr>
        <p:spPr>
          <a:xfrm>
            <a:off x="1470025" y="266700"/>
            <a:ext cx="88249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 err="1">
                <a:latin typeface="+mj-lt"/>
              </a:rPr>
              <a:t>Conclusie</a:t>
            </a:r>
            <a:r>
              <a:rPr lang="en-US" sz="3600" b="1" i="1" dirty="0">
                <a:latin typeface="+mj-lt"/>
              </a:rPr>
              <a:t>/</a:t>
            </a:r>
            <a:r>
              <a:rPr lang="en-US" sz="3600" b="1" i="1" dirty="0" err="1">
                <a:latin typeface="+mj-lt"/>
              </a:rPr>
              <a:t>discussie</a:t>
            </a:r>
            <a:endParaRPr lang="en-US" dirty="0">
              <a:latin typeface="+mn-lt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233916" y="1404350"/>
            <a:ext cx="118446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b="1" dirty="0" smtClean="0"/>
              <a:t>Samenvatting:</a:t>
            </a:r>
          </a:p>
          <a:p>
            <a:r>
              <a:rPr lang="nl-NL" sz="1400" dirty="0" smtClean="0"/>
              <a:t>Resultaat 1: 460 nm met oranje filter</a:t>
            </a:r>
          </a:p>
          <a:p>
            <a:r>
              <a:rPr lang="nl-NL" sz="1400" dirty="0" smtClean="0"/>
              <a:t>Resultaat 2: kleinste botfragment aantoonbaar met 460 nm </a:t>
            </a:r>
            <a:r>
              <a:rPr lang="nl-NL" sz="1400" dirty="0" err="1" smtClean="0"/>
              <a:t>icm</a:t>
            </a:r>
            <a:r>
              <a:rPr lang="nl-NL" sz="1400" dirty="0" smtClean="0"/>
              <a:t> oranje filter</a:t>
            </a:r>
          </a:p>
          <a:p>
            <a:r>
              <a:rPr lang="nl-NL" sz="1400" dirty="0" smtClean="0"/>
              <a:t>Resultaat 3: UV-lamp van </a:t>
            </a:r>
            <a:r>
              <a:rPr lang="nl-NL" sz="1400" i="1" dirty="0" smtClean="0"/>
              <a:t>460 </a:t>
            </a:r>
            <a:r>
              <a:rPr lang="nl-NL" sz="1400" i="1" dirty="0"/>
              <a:t>nm met oranje filter belicht de botresten in het </a:t>
            </a:r>
            <a:r>
              <a:rPr lang="nl-NL" sz="1400" i="1" dirty="0" smtClean="0"/>
              <a:t>water</a:t>
            </a:r>
          </a:p>
          <a:p>
            <a:r>
              <a:rPr lang="nl-NL" sz="1400" dirty="0"/>
              <a:t>Resultaat 4: Meervoudig lamp het beste te gebruiken</a:t>
            </a:r>
            <a:endParaRPr lang="en-US" sz="1400" dirty="0"/>
          </a:p>
          <a:p>
            <a:endParaRPr lang="nl-NL" sz="1400" b="1" dirty="0" smtClean="0"/>
          </a:p>
          <a:p>
            <a:endParaRPr lang="nl-NL" sz="1400" b="1" dirty="0" smtClean="0"/>
          </a:p>
          <a:p>
            <a:r>
              <a:rPr lang="nl-NL" sz="1400" b="1" dirty="0" smtClean="0"/>
              <a:t>Conclusie</a:t>
            </a:r>
          </a:p>
          <a:p>
            <a:r>
              <a:rPr lang="nl-NL" sz="1400" dirty="0" smtClean="0"/>
              <a:t>Gebruik </a:t>
            </a:r>
            <a:r>
              <a:rPr lang="nl-NL" sz="1400" dirty="0"/>
              <a:t>van 460 nm </a:t>
            </a:r>
            <a:r>
              <a:rPr lang="nl-NL" sz="1400" dirty="0" smtClean="0"/>
              <a:t>UV-lamp in </a:t>
            </a:r>
            <a:r>
              <a:rPr lang="nl-NL" sz="1400" dirty="0"/>
              <a:t>combinatie met oranjefilter een goede resultaat weergeeft om </a:t>
            </a:r>
            <a:r>
              <a:rPr lang="nl-NL" sz="1400" dirty="0" smtClean="0"/>
              <a:t>botresten </a:t>
            </a:r>
          </a:p>
          <a:p>
            <a:r>
              <a:rPr lang="nl-NL" sz="1400" dirty="0" smtClean="0"/>
              <a:t>van </a:t>
            </a:r>
            <a:r>
              <a:rPr lang="nl-NL" sz="1400" dirty="0"/>
              <a:t>de bemanning die buiten boord zijn geraakt op te sporen.  </a:t>
            </a:r>
          </a:p>
          <a:p>
            <a:endParaRPr lang="nl-NL" sz="1400" b="1" dirty="0" smtClean="0"/>
          </a:p>
          <a:p>
            <a:endParaRPr lang="nl-NL" sz="1400" b="1" dirty="0"/>
          </a:p>
          <a:p>
            <a:endParaRPr lang="nl-NL" sz="1400" b="1" dirty="0" smtClean="0"/>
          </a:p>
          <a:p>
            <a:r>
              <a:rPr lang="nl-NL" sz="1400" dirty="0"/>
              <a:t> </a:t>
            </a:r>
            <a:r>
              <a:rPr lang="nl-NL" sz="1400" b="1" dirty="0" smtClean="0"/>
              <a:t>Vervolgonderzoek: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/>
              <a:t>Onderzoek </a:t>
            </a:r>
            <a:r>
              <a:rPr lang="nl-NL" sz="1400" dirty="0" smtClean="0"/>
              <a:t>of </a:t>
            </a:r>
            <a:r>
              <a:rPr lang="nl-NL" sz="1400" dirty="0" smtClean="0"/>
              <a:t>de </a:t>
            </a:r>
            <a:r>
              <a:rPr lang="nl-NL" sz="1400" dirty="0"/>
              <a:t>lamp ook op </a:t>
            </a:r>
            <a:r>
              <a:rPr lang="nl-NL" sz="1400" dirty="0" smtClean="0"/>
              <a:t>1000m met camera’s werkt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/>
              <a:t>Onderzoek naar een sterkere lamp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/>
              <a:t>Hoe </a:t>
            </a:r>
            <a:r>
              <a:rPr lang="nl-NL" sz="1400" dirty="0"/>
              <a:t>gaan we de lamp schijnen? Boven het water of onder het </a:t>
            </a:r>
            <a:r>
              <a:rPr lang="nl-NL" sz="1400" dirty="0" smtClean="0"/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/>
              <a:t>Onderzoek </a:t>
            </a:r>
            <a:r>
              <a:rPr lang="nl-NL" sz="1400" dirty="0"/>
              <a:t>naar gebruik van een mechanische arm voor het eventueel bergen van menselijke resten op grote </a:t>
            </a:r>
            <a:r>
              <a:rPr lang="nl-NL" sz="1400" dirty="0" smtClean="0"/>
              <a:t>diepte.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/>
              <a:t>Onderzoek </a:t>
            </a:r>
            <a:r>
              <a:rPr lang="nl-NL" sz="1400" dirty="0"/>
              <a:t>naar gebruik van een onderwater ventilator om eventueel deels begraven botmateriaal aantoonbaar te kunnen maken.</a:t>
            </a:r>
          </a:p>
          <a:p>
            <a:endParaRPr lang="nl-NL" sz="1400" dirty="0"/>
          </a:p>
        </p:txBody>
      </p:sp>
      <p:pic>
        <p:nvPicPr>
          <p:cNvPr id="4" name="Picture 3" descr="Image result for hogeschool leiden">
            <a:extLst>
              <a:ext uri="{FF2B5EF4-FFF2-40B4-BE49-F238E27FC236}">
                <a16:creationId xmlns="" xmlns:a16="http://schemas.microsoft.com/office/drawing/2014/main" id="{B5BBD1FE-424A-42F6-A1F3-39C8B94C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69376"/>
            <a:ext cx="12096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8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inhoud 2">
            <a:extLst>
              <a:ext uri="{FF2B5EF4-FFF2-40B4-BE49-F238E27FC236}">
                <a16:creationId xmlns="" xmlns:a16="http://schemas.microsoft.com/office/drawing/2014/main" id="{60CA7B53-EA4F-4061-8261-F0A2D9EE28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48175" y="2909888"/>
            <a:ext cx="3457575" cy="1038225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tx1"/>
                </a:solidFill>
              </a:rPr>
              <a:t>Vragen?</a:t>
            </a:r>
          </a:p>
        </p:txBody>
      </p:sp>
      <p:sp>
        <p:nvSpPr>
          <p:cNvPr id="22531" name="Tekstvak 3">
            <a:extLst>
              <a:ext uri="{FF2B5EF4-FFF2-40B4-BE49-F238E27FC236}">
                <a16:creationId xmlns="" xmlns:a16="http://schemas.microsoft.com/office/drawing/2014/main" id="{A5FCF9B2-50FF-44B3-9820-0220AE14B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950" y="804863"/>
            <a:ext cx="8824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/>
              <a:t>Bedankt voor jullie tijd</a:t>
            </a:r>
          </a:p>
        </p:txBody>
      </p:sp>
      <p:pic>
        <p:nvPicPr>
          <p:cNvPr id="22533" name="Picture 3" descr="Image result for hogeschool leiden">
            <a:extLst>
              <a:ext uri="{FF2B5EF4-FFF2-40B4-BE49-F238E27FC236}">
                <a16:creationId xmlns="" xmlns:a16="http://schemas.microsoft.com/office/drawing/2014/main" id="{B5BBD1FE-424A-42F6-A1F3-39C8B94C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76200"/>
            <a:ext cx="12096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48D4AE97-7D12-4036-955F-2061B874642A}"/>
              </a:ext>
            </a:extLst>
          </p:cNvPr>
          <p:cNvSpPr txBox="1"/>
          <p:nvPr/>
        </p:nvSpPr>
        <p:spPr>
          <a:xfrm>
            <a:off x="1470025" y="266700"/>
            <a:ext cx="88249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 err="1">
                <a:latin typeface="+mj-lt"/>
              </a:rPr>
              <a:t>Resultaten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deel</a:t>
            </a:r>
            <a:r>
              <a:rPr lang="en-US" sz="3600" b="1" i="1" dirty="0">
                <a:latin typeface="+mj-lt"/>
              </a:rPr>
              <a:t> 1</a:t>
            </a:r>
            <a:endParaRPr lang="en-US" dirty="0">
              <a:latin typeface="+mn-lt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93718" y="4398168"/>
            <a:ext cx="2225676" cy="1669257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339960" y="326832"/>
            <a:ext cx="1428228" cy="190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68188" y="326831"/>
            <a:ext cx="1428229" cy="190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D:\Waterbakje\Sealife duiklampen r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32163" y="2467161"/>
            <a:ext cx="1888201" cy="14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792638"/>
              </p:ext>
            </p:extLst>
          </p:nvPr>
        </p:nvGraphicFramePr>
        <p:xfrm>
          <a:off x="77189" y="2023284"/>
          <a:ext cx="3145474" cy="134112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50620"/>
                <a:gridCol w="370523"/>
                <a:gridCol w="499110"/>
                <a:gridCol w="548323"/>
                <a:gridCol w="576898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Neutraal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Bot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Steen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Schelp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Anders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 smtClean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2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3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4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6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7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112585"/>
              </p:ext>
            </p:extLst>
          </p:nvPr>
        </p:nvGraphicFramePr>
        <p:xfrm>
          <a:off x="3340387" y="2008478"/>
          <a:ext cx="3145474" cy="13411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50620"/>
                <a:gridCol w="370523"/>
                <a:gridCol w="499110"/>
                <a:gridCol w="548323"/>
                <a:gridCol w="576898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Groen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Bot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Steen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Schelp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Anders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2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4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6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7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678116"/>
              </p:ext>
            </p:extLst>
          </p:nvPr>
        </p:nvGraphicFramePr>
        <p:xfrm>
          <a:off x="77190" y="3456938"/>
          <a:ext cx="3145474" cy="13411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50620"/>
                <a:gridCol w="370523"/>
                <a:gridCol w="499110"/>
                <a:gridCol w="548323"/>
                <a:gridCol w="576898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Geel 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Bot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Steen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Schelp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Anders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4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6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7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624483"/>
              </p:ext>
            </p:extLst>
          </p:nvPr>
        </p:nvGraphicFramePr>
        <p:xfrm>
          <a:off x="3338043" y="3456939"/>
          <a:ext cx="3145474" cy="13411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50620"/>
                <a:gridCol w="370523"/>
                <a:gridCol w="499110"/>
                <a:gridCol w="548323"/>
                <a:gridCol w="576898"/>
              </a:tblGrid>
              <a:tr h="1569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Rood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Bot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Steen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Schelp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Anders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1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2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3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4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5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6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7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393503"/>
              </p:ext>
            </p:extLst>
          </p:nvPr>
        </p:nvGraphicFramePr>
        <p:xfrm>
          <a:off x="1663622" y="4885236"/>
          <a:ext cx="3145474" cy="13411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50620"/>
                <a:gridCol w="370523"/>
                <a:gridCol w="499110"/>
                <a:gridCol w="548323"/>
                <a:gridCol w="576898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Oranje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Bot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Steen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Schelp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Anders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2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4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5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6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1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Lamp 7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hthoek 9"/>
          <p:cNvSpPr/>
          <p:nvPr/>
        </p:nvSpPr>
        <p:spPr>
          <a:xfrm>
            <a:off x="120732" y="135244"/>
            <a:ext cx="22780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Score</a:t>
            </a:r>
          </a:p>
          <a:p>
            <a:r>
              <a:rPr lang="nl-NL" sz="1400" dirty="0"/>
              <a:t>0 = geen effect</a:t>
            </a:r>
          </a:p>
          <a:p>
            <a:r>
              <a:rPr lang="nl-NL" sz="1400" dirty="0"/>
              <a:t>1 = beetje effect</a:t>
            </a:r>
          </a:p>
          <a:p>
            <a:r>
              <a:rPr lang="nl-NL" sz="1400" dirty="0"/>
              <a:t>2 = duidelijk effect</a:t>
            </a:r>
          </a:p>
          <a:p>
            <a:r>
              <a:rPr lang="nl-NL" sz="1400" dirty="0"/>
              <a:t>3 = Evident</a:t>
            </a:r>
          </a:p>
        </p:txBody>
      </p:sp>
      <p:pic>
        <p:nvPicPr>
          <p:cNvPr id="4103" name="Picture 7" descr="D:\Waterbakje\Sealife duiklampen prof yello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16012" y="2467160"/>
            <a:ext cx="1888201" cy="14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1183485" y="6497621"/>
            <a:ext cx="9913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 smtClean="0"/>
              <a:t>Hieruit kan geconcludeerd worden dat </a:t>
            </a:r>
            <a:r>
              <a:rPr lang="nl-NL" sz="1200" dirty="0"/>
              <a:t>de UV lamp van 460 nm (lamp 7) met oranje filter beste resultaat geeft </a:t>
            </a:r>
            <a:r>
              <a:rPr lang="nl-NL" sz="1200" dirty="0" err="1"/>
              <a:t>tov</a:t>
            </a:r>
            <a:r>
              <a:rPr lang="nl-NL" sz="1200" dirty="0"/>
              <a:t> de rest van de materialen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17667" b="29670"/>
          <a:stretch/>
        </p:blipFill>
        <p:spPr bwMode="auto">
          <a:xfrm>
            <a:off x="7749492" y="326832"/>
            <a:ext cx="1602545" cy="190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7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0249">
            <a:extLst>
              <a:ext uri="{FF2B5EF4-FFF2-40B4-BE49-F238E27FC236}">
                <a16:creationId xmlns="" xmlns:a16="http://schemas.microsoft.com/office/drawing/2014/main" id="{796CD800-C8BF-41B5-983A-3B3D95FA99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52" name="Rectangle 10251">
            <a:extLst>
              <a:ext uri="{FF2B5EF4-FFF2-40B4-BE49-F238E27FC236}">
                <a16:creationId xmlns="" xmlns:a16="http://schemas.microsoft.com/office/drawing/2014/main" id="{ED36A27B-61AE-4AA1-8BD6-7310E072D8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254" name="Straight Connector 10253">
            <a:extLst>
              <a:ext uri="{FF2B5EF4-FFF2-40B4-BE49-F238E27FC236}">
                <a16:creationId xmlns="" xmlns:a16="http://schemas.microsoft.com/office/drawing/2014/main" id="{511BC4C5-EB16-4C0B-83E6-96A39848CF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6440F862-2B1D-4AA9-B4A3-AFEFA1B30E92}"/>
              </a:ext>
            </a:extLst>
          </p:cNvPr>
          <p:cNvSpPr txBox="1"/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fontAlgn="auto" hangingPunct="1">
              <a:lnSpc>
                <a:spcPct val="85000"/>
              </a:lnSpc>
              <a:spcAft>
                <a:spcPts val="600"/>
              </a:spcAft>
              <a:defRPr/>
            </a:pPr>
            <a:r>
              <a:rPr lang="en-US" sz="4800" b="1" i="1" spc="-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Introductie</a:t>
            </a:r>
            <a:r>
              <a:rPr lang="en-US" sz="4800" spc="-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243" name="Tekstvak 16">
            <a:extLst>
              <a:ext uri="{FF2B5EF4-FFF2-40B4-BE49-F238E27FC236}">
                <a16:creationId xmlns="" xmlns:a16="http://schemas.microsoft.com/office/drawing/2014/main" id="{492608A5-B755-46A5-AD39-F4C9B28F2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63" y="2169993"/>
            <a:ext cx="5369058" cy="38058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>
            <a:norm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Ara san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juan</a:t>
            </a: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Duikboot</a:t>
            </a: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44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Bemanningsleden</a:t>
            </a: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Explosie</a:t>
            </a: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Implosie</a:t>
            </a: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Mogelijk</a:t>
            </a: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achterstallig</a:t>
            </a: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onderhoud</a:t>
            </a: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Aantonen</a:t>
            </a: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menselijke</a:t>
            </a: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</a:t>
            </a: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midden</a:t>
            </a: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Debris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ü"/>
            </a:pPr>
            <a:endParaRPr lang="en-US" altLang="nl-NL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245" name="Picture 3" descr="Image result for hogeschool leiden">
            <a:extLst>
              <a:ext uri="{FF2B5EF4-FFF2-40B4-BE49-F238E27FC236}">
                <a16:creationId xmlns="" xmlns:a16="http://schemas.microsoft.com/office/drawing/2014/main" id="{B3F7774C-0014-49A0-B97E-08F01560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975" y="71438"/>
            <a:ext cx="14192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ARA San Juan Simulation (Submarine Implosion + Sinking) | Submarines,  Submarine, San j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8" name="Picture 4" descr="ARA San Juan Simulation (Submarine Implosion + Sinking) | Submarines,  Submarine, San j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57" y="3710522"/>
            <a:ext cx="3593437" cy="202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MS Protector helps hunt for missing Argentinian submarine ARA San Juan |  World News | Sky New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57" y="1737360"/>
            <a:ext cx="3507844" cy="19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8056636" y="5745655"/>
            <a:ext cx="4135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hlinkClick r:id="rId6"/>
              </a:rPr>
              <a:t>(19) </a:t>
            </a:r>
            <a:r>
              <a:rPr lang="nl-NL" sz="1400" dirty="0" err="1">
                <a:hlinkClick r:id="rId6"/>
              </a:rPr>
              <a:t>Submarine</a:t>
            </a:r>
            <a:r>
              <a:rPr lang="nl-NL" sz="1400" dirty="0">
                <a:hlinkClick r:id="rId6"/>
              </a:rPr>
              <a:t> ARA San Juan </a:t>
            </a:r>
            <a:r>
              <a:rPr lang="nl-NL" sz="1400" dirty="0" err="1">
                <a:hlinkClick r:id="rId6"/>
              </a:rPr>
              <a:t>Simulation</a:t>
            </a:r>
            <a:r>
              <a:rPr lang="nl-NL" sz="1400" dirty="0">
                <a:hlinkClick r:id="rId6"/>
              </a:rPr>
              <a:t> (</a:t>
            </a:r>
            <a:r>
              <a:rPr lang="nl-NL" sz="1400" dirty="0" err="1">
                <a:hlinkClick r:id="rId6"/>
              </a:rPr>
              <a:t>Implosion</a:t>
            </a:r>
            <a:r>
              <a:rPr lang="nl-NL" sz="1400" dirty="0">
                <a:hlinkClick r:id="rId6"/>
              </a:rPr>
              <a:t> + </a:t>
            </a:r>
            <a:r>
              <a:rPr lang="nl-NL" sz="1400" dirty="0" err="1">
                <a:hlinkClick r:id="rId6"/>
              </a:rPr>
              <a:t>Sinking</a:t>
            </a:r>
            <a:r>
              <a:rPr lang="nl-NL" sz="1400" dirty="0">
                <a:hlinkClick r:id="rId6"/>
              </a:rPr>
              <a:t>) | </a:t>
            </a:r>
            <a:r>
              <a:rPr lang="nl-NL" sz="1400" dirty="0" err="1">
                <a:hlinkClick r:id="rId6"/>
              </a:rPr>
              <a:t>Similar</a:t>
            </a:r>
            <a:r>
              <a:rPr lang="nl-NL" sz="1400" dirty="0">
                <a:hlinkClick r:id="rId6"/>
              </a:rPr>
              <a:t> </a:t>
            </a:r>
            <a:r>
              <a:rPr lang="nl-NL" sz="1400" dirty="0" err="1">
                <a:hlinkClick r:id="rId6"/>
              </a:rPr>
              <a:t>to</a:t>
            </a:r>
            <a:r>
              <a:rPr lang="nl-NL" sz="1400" dirty="0">
                <a:hlinkClick r:id="rId6"/>
              </a:rPr>
              <a:t> KRI </a:t>
            </a:r>
            <a:r>
              <a:rPr lang="nl-NL" sz="1400" dirty="0" err="1">
                <a:hlinkClick r:id="rId6"/>
              </a:rPr>
              <a:t>Nanggala</a:t>
            </a:r>
            <a:r>
              <a:rPr lang="nl-NL" sz="1400" dirty="0">
                <a:hlinkClick r:id="rId6"/>
              </a:rPr>
              <a:t> 402 - YouTube</a:t>
            </a:r>
            <a:endParaRPr lang="nl-NL" sz="1400" dirty="0"/>
          </a:p>
        </p:txBody>
      </p:sp>
      <p:pic>
        <p:nvPicPr>
          <p:cNvPr id="1032" name="Picture 8" descr="Haunting photos show Argentine submarine wreck in its Atlantic grav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77" y="1709661"/>
            <a:ext cx="2875207" cy="19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en John on Twitter: &quot;#ARASanJuan noticed hypothetical plot wreck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77" y="3700016"/>
            <a:ext cx="2875208" cy="20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41026" y="2611219"/>
            <a:ext cx="6096000" cy="164660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Autofluorescentie</a:t>
            </a: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Hydroxy-apatiet</a:t>
            </a: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Bindweefsel</a:t>
            </a:r>
            <a:endParaRPr lang="en-US" altLang="nl-NL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Lichtbronnen</a:t>
            </a: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nl-N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nl-NL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Onderscheid</a:t>
            </a:r>
            <a:endParaRPr lang="en-US" altLang="nl-N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6440F862-2B1D-4AA9-B4A3-AFEFA1B30E92}"/>
              </a:ext>
            </a:extLst>
          </p:cNvPr>
          <p:cNvSpPr txBox="1"/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fontAlgn="auto" hangingPunct="1">
              <a:lnSpc>
                <a:spcPct val="85000"/>
              </a:lnSpc>
              <a:spcAft>
                <a:spcPts val="600"/>
              </a:spcAft>
              <a:defRPr/>
            </a:pPr>
            <a:r>
              <a:rPr lang="en-US" sz="4800" b="1" i="1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Introductie</a:t>
            </a:r>
            <a:r>
              <a:rPr lang="en-US" sz="4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Picture 3" descr="Image result for hogeschool leiden">
            <a:extLst>
              <a:ext uri="{FF2B5EF4-FFF2-40B4-BE49-F238E27FC236}">
                <a16:creationId xmlns="" xmlns:a16="http://schemas.microsoft.com/office/drawing/2014/main" id="{B3F7774C-0014-49A0-B97E-08F01560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975" y="71438"/>
            <a:ext cx="14192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499" y="3514158"/>
            <a:ext cx="2087148" cy="278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67" y="3496672"/>
            <a:ext cx="21002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843" y="3510612"/>
            <a:ext cx="2089808" cy="278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="" xmlns:a16="http://schemas.microsoft.com/office/drawing/2014/main" id="{C4AE32BE-3BEA-4AE7-8084-29E6549528E1}"/>
              </a:ext>
            </a:extLst>
          </p:cNvPr>
          <p:cNvSpPr txBox="1"/>
          <p:nvPr/>
        </p:nvSpPr>
        <p:spPr>
          <a:xfrm>
            <a:off x="1470025" y="266700"/>
            <a:ext cx="88249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 err="1">
                <a:latin typeface="+mj-lt"/>
              </a:rPr>
              <a:t>Onderzoeksvraag</a:t>
            </a:r>
            <a:r>
              <a:rPr lang="en-US" sz="3600" b="1" i="1" dirty="0">
                <a:latin typeface="+mj-lt"/>
              </a:rPr>
              <a:t> &amp; </a:t>
            </a:r>
            <a:r>
              <a:rPr lang="en-US" sz="3600" b="1" i="1" dirty="0" err="1">
                <a:latin typeface="+mj-lt"/>
              </a:rPr>
              <a:t>Mijlpalen</a:t>
            </a:r>
            <a:endParaRPr lang="en-US" dirty="0">
              <a:latin typeface="+mn-lt"/>
            </a:endParaRPr>
          </a:p>
        </p:txBody>
      </p:sp>
      <p:sp>
        <p:nvSpPr>
          <p:cNvPr id="11267" name="Content Placeholder 2">
            <a:extLst>
              <a:ext uri="{FF2B5EF4-FFF2-40B4-BE49-F238E27FC236}">
                <a16:creationId xmlns="" xmlns:a16="http://schemas.microsoft.com/office/drawing/2014/main" id="{93B379BA-A998-4780-B551-EB69EBB4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" y="1749425"/>
            <a:ext cx="538162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buFont typeface="Calibri" panose="020F0502020204030204" pitchFamily="34" charset="0"/>
              <a:buNone/>
            </a:pPr>
            <a:endParaRPr lang="en-GB" altLang="nl-NL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400">
              <a:buFont typeface="Calibri" panose="020F0502020204030204" pitchFamily="34" charset="0"/>
              <a:buNone/>
            </a:pPr>
            <a:r>
              <a:rPr lang="nl-NL" altLang="nl-NL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Hoe </a:t>
            </a:r>
            <a:r>
              <a:rPr lang="nl-NL" altLang="nl-NL" sz="18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kunnen we menselijke resten op de bodem van de oceaan aantonen?</a:t>
            </a:r>
          </a:p>
          <a:p>
            <a:pPr algn="ctr" defTabSz="914400">
              <a:buFont typeface="Calibri" panose="020F0502020204030204" pitchFamily="34" charset="0"/>
              <a:buNone/>
            </a:pPr>
            <a:endParaRPr lang="nl-NL" altLang="nl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ctr" defTabSz="914400">
              <a:buFont typeface="Calibri" panose="020F0502020204030204" pitchFamily="34" charset="0"/>
              <a:buNone/>
            </a:pPr>
            <a:r>
              <a:rPr lang="nl-NL" altLang="nl-NL" sz="18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Hypothese:</a:t>
            </a:r>
          </a:p>
          <a:p>
            <a:pPr algn="ctr" defTabSz="914400">
              <a:buFont typeface="Calibri" panose="020F0502020204030204" pitchFamily="34" charset="0"/>
              <a:buNone/>
            </a:pPr>
            <a:r>
              <a:rPr lang="nl-NL" altLang="nl-NL" sz="18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Dat met 460 nm (forensisch licht) botresten goed zichtbaar te maken zijn</a:t>
            </a:r>
          </a:p>
        </p:txBody>
      </p:sp>
      <p:sp>
        <p:nvSpPr>
          <p:cNvPr id="11268" name="TextBox 3">
            <a:extLst>
              <a:ext uri="{FF2B5EF4-FFF2-40B4-BE49-F238E27FC236}">
                <a16:creationId xmlns="" xmlns:a16="http://schemas.microsoft.com/office/drawing/2014/main" id="{006820A3-0C9D-48DB-8FEE-A12592399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175" y="2143125"/>
            <a:ext cx="5381625" cy="4238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ts val="100"/>
              </a:spcBef>
              <a:buFontTx/>
              <a:buChar char="-"/>
            </a:pPr>
            <a:r>
              <a:rPr lang="nl-NL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 is de meest geschikte </a:t>
            </a:r>
            <a:r>
              <a:rPr lang="nl-NL" sz="1800" dirty="0" smtClean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frequentie (is dit alleen 460 nm of </a:t>
            </a:r>
            <a:r>
              <a:rPr lang="nl-NL" sz="1800" dirty="0" err="1" smtClean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evt</a:t>
            </a:r>
            <a:r>
              <a:rPr lang="nl-NL" sz="1800" dirty="0" smtClean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andere frequentie)? </a:t>
            </a:r>
            <a:endParaRPr lang="nl-NL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00"/>
              </a:spcBef>
              <a:buFontTx/>
              <a:buChar char="-"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ts val="100"/>
              </a:spcBef>
              <a:spcAft>
                <a:spcPts val="800"/>
              </a:spcAft>
              <a:buFontTx/>
              <a:buChar char="-"/>
            </a:pPr>
            <a:r>
              <a:rPr lang="nl-NL" dirty="0" smtClean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Kunnen </a:t>
            </a:r>
            <a:r>
              <a:rPr lang="nl-NL" sz="1800" dirty="0" smtClean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nl-NL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lichtbronnen onderscheid maken tussen bot en andere </a:t>
            </a:r>
            <a:r>
              <a:rPr lang="nl-NL" sz="1800" dirty="0" smtClean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materialen </a:t>
            </a:r>
            <a:r>
              <a:rPr lang="nl-NL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zoals stenen, rotsen, schelpen, </a:t>
            </a:r>
            <a:r>
              <a:rPr lang="nl-NL" sz="1800" dirty="0" smtClean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hout, plastic (</a:t>
            </a:r>
            <a:r>
              <a:rPr lang="nl-NL" sz="1800" dirty="0" err="1" smtClean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debris</a:t>
            </a:r>
            <a:r>
              <a:rPr lang="nl-NL" sz="1800" dirty="0" smtClean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nl-NL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ts val="100"/>
              </a:spcBef>
              <a:spcAft>
                <a:spcPts val="800"/>
              </a:spcAft>
              <a:buFontTx/>
              <a:buChar char="-"/>
            </a:pPr>
            <a:r>
              <a:rPr lang="nl-NL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 is het kleinste fragment dat nog kan worden opgemerkt door de gebruikte forensische lichtbronnen?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nl-NL" altLang="nl-NL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nl-NL" altLang="nl-NL" sz="16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nl-NL" altLang="nl-NL" sz="16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defRPr/>
            </a:pPr>
            <a:endParaRPr lang="x-none" altLang="nl-NL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="" xmlns:a16="http://schemas.microsoft.com/office/drawing/2014/main" id="{EF51F9B9-B43B-4FDC-9D3A-4AC0216DC645}"/>
              </a:ext>
            </a:extLst>
          </p:cNvPr>
          <p:cNvSpPr/>
          <p:nvPr/>
        </p:nvSpPr>
        <p:spPr>
          <a:xfrm>
            <a:off x="5972175" y="1425575"/>
            <a:ext cx="5381625" cy="333375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dirty="0"/>
              <a:t>Mijlpalen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="" xmlns:a16="http://schemas.microsoft.com/office/drawing/2014/main" id="{4B11CFAC-9D12-40FA-A8C9-BA87512BA964}"/>
              </a:ext>
            </a:extLst>
          </p:cNvPr>
          <p:cNvSpPr/>
          <p:nvPr/>
        </p:nvSpPr>
        <p:spPr>
          <a:xfrm>
            <a:off x="258763" y="1417638"/>
            <a:ext cx="5381625" cy="331787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dirty="0"/>
              <a:t>Onderzoeksvraag</a:t>
            </a:r>
          </a:p>
        </p:txBody>
      </p:sp>
      <p:pic>
        <p:nvPicPr>
          <p:cNvPr id="11272" name="Picture 3" descr="Image result for hogeschool leiden">
            <a:extLst>
              <a:ext uri="{FF2B5EF4-FFF2-40B4-BE49-F238E27FC236}">
                <a16:creationId xmlns="" xmlns:a16="http://schemas.microsoft.com/office/drawing/2014/main" id="{8D49D9AD-F054-4C5C-9F7E-25140338A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588" y="193675"/>
            <a:ext cx="1419225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1F668218-5E4A-42D5-A8A7-876F684916DB}"/>
              </a:ext>
            </a:extLst>
          </p:cNvPr>
          <p:cNvSpPr txBox="1"/>
          <p:nvPr/>
        </p:nvSpPr>
        <p:spPr>
          <a:xfrm>
            <a:off x="1470025" y="266700"/>
            <a:ext cx="88249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 err="1">
                <a:latin typeface="+mj-lt"/>
              </a:rPr>
              <a:t>Methode</a:t>
            </a:r>
            <a:endParaRPr lang="en-US" dirty="0">
              <a:latin typeface="+mn-lt"/>
            </a:endParaRPr>
          </a:p>
        </p:txBody>
      </p:sp>
      <p:pic>
        <p:nvPicPr>
          <p:cNvPr id="12300" name="Picture 3" descr="Image result for hogeschool leiden">
            <a:extLst>
              <a:ext uri="{FF2B5EF4-FFF2-40B4-BE49-F238E27FC236}">
                <a16:creationId xmlns="" xmlns:a16="http://schemas.microsoft.com/office/drawing/2014/main" id="{E0355919-1506-4D08-9D9E-C4498F9E8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588" y="193675"/>
            <a:ext cx="1419225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="" xmlns:a16="http://schemas.microsoft.com/office/drawing/2014/main" id="{7C77D24E-BC49-4D86-95A5-FA9E609CC2F5}"/>
              </a:ext>
            </a:extLst>
          </p:cNvPr>
          <p:cNvSpPr txBox="1"/>
          <p:nvPr/>
        </p:nvSpPr>
        <p:spPr>
          <a:xfrm flipH="1">
            <a:off x="352307" y="1443842"/>
            <a:ext cx="96242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Deel 1: </a:t>
            </a:r>
            <a:r>
              <a:rPr lang="nl-NL" dirty="0"/>
              <a:t>Het waterbak experiment</a:t>
            </a:r>
          </a:p>
          <a:p>
            <a:r>
              <a:rPr lang="nl-NL" dirty="0"/>
              <a:t>In een plastic bak gevuld met water worden een 10 tal verschillende voorwerpen neergelegd.</a:t>
            </a:r>
          </a:p>
          <a:p>
            <a:endParaRPr lang="nl-NL" dirty="0"/>
          </a:p>
          <a:p>
            <a:r>
              <a:rPr lang="nl-NL" b="1" dirty="0"/>
              <a:t>Deel 2:</a:t>
            </a:r>
            <a:r>
              <a:rPr lang="nl-NL" dirty="0"/>
              <a:t> Open lucht experiment.</a:t>
            </a:r>
          </a:p>
          <a:p>
            <a:r>
              <a:rPr lang="nl-NL" dirty="0"/>
              <a:t>In een open veld werden meerdere deels herkenbare botstukken, deels botfragmenten neergelegd.</a:t>
            </a:r>
          </a:p>
          <a:p>
            <a:endParaRPr lang="nl-NL" dirty="0"/>
          </a:p>
          <a:p>
            <a:r>
              <a:rPr lang="nl-NL" b="1" dirty="0"/>
              <a:t>Deel 3:</a:t>
            </a:r>
            <a:r>
              <a:rPr lang="nl-NL" dirty="0"/>
              <a:t> Onder water experiment</a:t>
            </a:r>
          </a:p>
          <a:p>
            <a:r>
              <a:rPr lang="nl-NL" dirty="0"/>
              <a:t>In twee verschillende waterlichamen werden meerdere herkenbare botstukken afgezonken.</a:t>
            </a:r>
          </a:p>
          <a:p>
            <a:endParaRPr lang="nl-NL" dirty="0"/>
          </a:p>
          <a:p>
            <a:r>
              <a:rPr lang="nl-NL" b="1" dirty="0"/>
              <a:t>Deel 4:</a:t>
            </a:r>
            <a:r>
              <a:rPr lang="nl-NL" dirty="0"/>
              <a:t> Afstand en intensiteit experiment.</a:t>
            </a:r>
          </a:p>
          <a:p>
            <a:r>
              <a:rPr lang="nl-NL" dirty="0"/>
              <a:t>Over een vrij oppervlak werden meerdere herkenbare botstukken ter </a:t>
            </a:r>
            <a:r>
              <a:rPr lang="nl-NL" dirty="0" smtClean="0"/>
              <a:t>detectie op </a:t>
            </a:r>
            <a:r>
              <a:rPr lang="nl-NL" dirty="0"/>
              <a:t>afstand neergelegd.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vak 16">
            <a:extLst>
              <a:ext uri="{FF2B5EF4-FFF2-40B4-BE49-F238E27FC236}">
                <a16:creationId xmlns="" xmlns:a16="http://schemas.microsoft.com/office/drawing/2014/main" id="{1F668218-5E4A-42D5-A8A7-876F684916DB}"/>
              </a:ext>
            </a:extLst>
          </p:cNvPr>
          <p:cNvSpPr txBox="1"/>
          <p:nvPr/>
        </p:nvSpPr>
        <p:spPr>
          <a:xfrm>
            <a:off x="1470025" y="266700"/>
            <a:ext cx="88249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 err="1" smtClean="0">
                <a:latin typeface="+mj-lt"/>
              </a:rPr>
              <a:t>Materialen</a:t>
            </a:r>
            <a:endParaRPr lang="en-US" dirty="0">
              <a:latin typeface="+mn-lt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296634" y="912813"/>
            <a:ext cx="1135305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De verschillende </a:t>
            </a:r>
            <a:r>
              <a:rPr lang="nl-NL" sz="1400" dirty="0" smtClean="0"/>
              <a:t>lampen en filters </a:t>
            </a:r>
            <a:r>
              <a:rPr lang="nl-NL" sz="1400" dirty="0"/>
              <a:t>die </a:t>
            </a:r>
            <a:r>
              <a:rPr lang="nl-NL" sz="1400" dirty="0" smtClean="0"/>
              <a:t>zijn gebruikt:</a:t>
            </a:r>
            <a:endParaRPr lang="nl-NL" sz="1400" dirty="0"/>
          </a:p>
          <a:p>
            <a:pPr lvl="0"/>
            <a:endParaRPr lang="nl-NL" sz="1100" dirty="0" smtClean="0"/>
          </a:p>
          <a:p>
            <a:pPr lvl="0"/>
            <a:endParaRPr lang="nl-NL" sz="1100" dirty="0"/>
          </a:p>
          <a:p>
            <a:pPr lvl="0"/>
            <a:endParaRPr lang="nl-NL" sz="1100" dirty="0" smtClean="0"/>
          </a:p>
          <a:p>
            <a:pPr lvl="0"/>
            <a:endParaRPr lang="nl-NL" sz="1100" dirty="0"/>
          </a:p>
          <a:p>
            <a:pPr lvl="0"/>
            <a:endParaRPr lang="nl-NL" sz="1100" dirty="0" smtClean="0"/>
          </a:p>
          <a:p>
            <a:pPr lvl="0"/>
            <a:endParaRPr lang="nl-NL" sz="1100" dirty="0"/>
          </a:p>
          <a:p>
            <a:pPr lvl="0"/>
            <a:endParaRPr lang="nl-NL" sz="1100" dirty="0" smtClean="0"/>
          </a:p>
          <a:p>
            <a:pPr lvl="0"/>
            <a:endParaRPr lang="nl-NL" sz="1100" dirty="0"/>
          </a:p>
          <a:p>
            <a:pPr lvl="0"/>
            <a:endParaRPr lang="nl-NL" sz="1100" dirty="0" smtClean="0"/>
          </a:p>
          <a:p>
            <a:r>
              <a:rPr lang="nl-NL" sz="1100" dirty="0" smtClean="0"/>
              <a:t>Handlamp </a:t>
            </a:r>
            <a:r>
              <a:rPr lang="nl-NL" sz="1100" dirty="0" err="1" smtClean="0"/>
              <a:t>MagGyver</a:t>
            </a:r>
            <a:r>
              <a:rPr lang="nl-NL" sz="1100" dirty="0" smtClean="0"/>
              <a:t>  		Mini </a:t>
            </a:r>
            <a:r>
              <a:rPr lang="nl-NL" sz="1100" dirty="0" err="1" smtClean="0"/>
              <a:t>fluoro</a:t>
            </a:r>
            <a:r>
              <a:rPr lang="nl-NL" sz="1100" dirty="0" smtClean="0"/>
              <a:t> Tank007 </a:t>
            </a:r>
            <a:r>
              <a:rPr lang="nl-NL" sz="1100" dirty="0"/>
              <a:t>450 nm </a:t>
            </a:r>
            <a:r>
              <a:rPr lang="nl-NL" sz="1100" dirty="0" smtClean="0"/>
              <a:t>  			</a:t>
            </a:r>
            <a:r>
              <a:rPr lang="nl-NL" sz="1100" dirty="0" err="1" smtClean="0"/>
              <a:t>Trova</a:t>
            </a:r>
            <a:r>
              <a:rPr lang="nl-NL" sz="1100" dirty="0" smtClean="0"/>
              <a:t> van 365 nm				</a:t>
            </a:r>
            <a:r>
              <a:rPr lang="nl-NL" sz="1100" dirty="0" err="1" smtClean="0"/>
              <a:t>LED's</a:t>
            </a:r>
            <a:r>
              <a:rPr lang="nl-NL" sz="1100" dirty="0" smtClean="0"/>
              <a:t> 395 nm			 Forensische lichtbron 395 nm</a:t>
            </a:r>
            <a:br>
              <a:rPr lang="nl-NL" sz="1100" dirty="0" smtClean="0"/>
            </a:br>
            <a:endParaRPr lang="nl-NL" sz="1100" dirty="0" smtClean="0"/>
          </a:p>
          <a:p>
            <a:pPr lvl="0"/>
            <a:endParaRPr lang="nl-NL" sz="1100" dirty="0" smtClean="0"/>
          </a:p>
          <a:p>
            <a:pPr lvl="0"/>
            <a:endParaRPr lang="nl-NL" sz="1100" dirty="0" smtClean="0"/>
          </a:p>
          <a:p>
            <a:pPr lvl="0"/>
            <a:endParaRPr lang="nl-NL" sz="1100" dirty="0"/>
          </a:p>
          <a:p>
            <a:pPr lvl="0"/>
            <a:endParaRPr lang="nl-NL" sz="1100" dirty="0" smtClean="0"/>
          </a:p>
          <a:p>
            <a:pPr lvl="0"/>
            <a:endParaRPr lang="nl-NL" sz="1100" dirty="0"/>
          </a:p>
          <a:p>
            <a:pPr lvl="0"/>
            <a:endParaRPr lang="nl-NL" sz="1100" dirty="0" smtClean="0"/>
          </a:p>
          <a:p>
            <a:pPr lvl="0"/>
            <a:endParaRPr lang="nl-NL" sz="1100" dirty="0"/>
          </a:p>
          <a:p>
            <a:r>
              <a:rPr lang="nl-NL" sz="1100" dirty="0" err="1" smtClean="0"/>
              <a:t>Sealife</a:t>
            </a:r>
            <a:r>
              <a:rPr lang="nl-NL" sz="1100" dirty="0" smtClean="0"/>
              <a:t> 460 nm				</a:t>
            </a:r>
            <a:r>
              <a:rPr lang="nl-NL" sz="1100" dirty="0"/>
              <a:t>SL4 395 </a:t>
            </a:r>
            <a:endParaRPr lang="nl-NL" sz="1100" dirty="0" smtClean="0"/>
          </a:p>
          <a:p>
            <a:endParaRPr lang="nl-NL" sz="1100" dirty="0"/>
          </a:p>
          <a:p>
            <a:endParaRPr lang="nl-NL" sz="1100" dirty="0" smtClean="0"/>
          </a:p>
          <a:p>
            <a:endParaRPr lang="nl-NL" sz="1100" dirty="0"/>
          </a:p>
          <a:p>
            <a:r>
              <a:rPr lang="nl-NL" sz="1100" dirty="0" smtClean="0"/>
              <a:t>													</a:t>
            </a:r>
          </a:p>
          <a:p>
            <a:endParaRPr lang="nl-NL" sz="1100" dirty="0"/>
          </a:p>
          <a:p>
            <a:endParaRPr lang="nl-NL" sz="1100" dirty="0" smtClean="0"/>
          </a:p>
          <a:p>
            <a:endParaRPr lang="nl-NL" sz="1100" dirty="0"/>
          </a:p>
          <a:p>
            <a:endParaRPr lang="nl-NL" sz="1100" dirty="0" smtClean="0"/>
          </a:p>
          <a:p>
            <a:r>
              <a:rPr lang="nl-NL" sz="1100" dirty="0" smtClean="0"/>
              <a:t>Groene filter, rode filter, gele filter en oranje filter.</a:t>
            </a:r>
          </a:p>
          <a:p>
            <a:pPr lvl="0"/>
            <a:endParaRPr lang="nl-NL" sz="1100" dirty="0"/>
          </a:p>
        </p:txBody>
      </p:sp>
      <p:pic>
        <p:nvPicPr>
          <p:cNvPr id="19" name="Afbeelding 18" descr="bol.com | MacGyver Zaklamp - 300 meter zichtbaar - 10W LED - 600 ..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4" y="1454969"/>
            <a:ext cx="1372231" cy="1113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Afbeelding 19" descr="Sealife Sea Dragon Mini Fluoro Duikla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32" y="1697709"/>
            <a:ext cx="1404540" cy="80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Afbeelding 20" descr="Afbeelding met muur, binnen, zwart, keukenapparaat&#10;&#10;Automatisch gegenereerde beschrijvi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6" t="37357" r="31761" b="39010"/>
          <a:stretch/>
        </p:blipFill>
        <p:spPr bwMode="auto">
          <a:xfrm>
            <a:off x="4235927" y="1561280"/>
            <a:ext cx="2130754" cy="9419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Afbeelding 21" descr="UV Forensische Zaklamp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6255" y="1515799"/>
            <a:ext cx="1839130" cy="1111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Afbeelding 22" descr="Afbeelding met zwart&#10;&#10;Automatisch gegenereerde beschrijvi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25702" r="27404" b="10130"/>
          <a:stretch/>
        </p:blipFill>
        <p:spPr bwMode="auto">
          <a:xfrm rot="10800000">
            <a:off x="9146917" y="1494172"/>
            <a:ext cx="1703052" cy="10738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Afbeelding 26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t="57021" r="22760" b="18491"/>
          <a:stretch/>
        </p:blipFill>
        <p:spPr bwMode="auto">
          <a:xfrm>
            <a:off x="296634" y="3248063"/>
            <a:ext cx="1537376" cy="6551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Afbeelding 27" descr="SL4 Sunlight eLED L1 Dive Light - Zee &amp;zee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" b="42518"/>
          <a:stretch/>
        </p:blipFill>
        <p:spPr bwMode="auto">
          <a:xfrm>
            <a:off x="2322482" y="3144655"/>
            <a:ext cx="1601250" cy="862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Afbeelding 2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44676" r="10029" b="13197"/>
          <a:stretch/>
        </p:blipFill>
        <p:spPr bwMode="auto">
          <a:xfrm>
            <a:off x="364760" y="4769893"/>
            <a:ext cx="3120012" cy="921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23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48D4AE97-7D12-4036-955F-2061B874642A}"/>
              </a:ext>
            </a:extLst>
          </p:cNvPr>
          <p:cNvSpPr txBox="1"/>
          <p:nvPr/>
        </p:nvSpPr>
        <p:spPr>
          <a:xfrm>
            <a:off x="1470025" y="266700"/>
            <a:ext cx="88249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3600" dirty="0" smtClean="0"/>
              <a:t>Het waterbak experiment</a:t>
            </a:r>
            <a:endParaRPr lang="en-US" dirty="0">
              <a:latin typeface="+mn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="" xmlns:a16="http://schemas.microsoft.com/office/drawing/2014/main" id="{326C53EC-F557-475A-9365-6E1E5D17B4E3}"/>
              </a:ext>
            </a:extLst>
          </p:cNvPr>
          <p:cNvSpPr txBox="1"/>
          <p:nvPr/>
        </p:nvSpPr>
        <p:spPr>
          <a:xfrm>
            <a:off x="550235" y="1608645"/>
            <a:ext cx="60977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 smtClean="0"/>
              <a:t>Het </a:t>
            </a:r>
            <a:r>
              <a:rPr lang="nl-NL" dirty="0"/>
              <a:t>waterbak experiment</a:t>
            </a:r>
          </a:p>
          <a:p>
            <a:r>
              <a:rPr lang="nl-NL" dirty="0"/>
              <a:t>In een plastic bak gevuld met water worden een 10 tal verschillende voorwerpen neergelegd</a:t>
            </a:r>
            <a:r>
              <a:rPr lang="nl-NL" dirty="0" smtClean="0"/>
              <a:t>.</a:t>
            </a:r>
          </a:p>
          <a:p>
            <a:endParaRPr lang="nl-NL" strike="sngStrike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20" name="Afbeelding 19" descr="Afbeelding met tekst, verschillend, fotolijstje&#10;&#10;Automatisch gegenereerde beschrijving">
            <a:extLst>
              <a:ext uri="{FF2B5EF4-FFF2-40B4-BE49-F238E27FC236}">
                <a16:creationId xmlns="" xmlns:a16="http://schemas.microsoft.com/office/drawing/2014/main" id="{4833687C-03F0-482F-961A-E42F68B596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69" y="1608645"/>
            <a:ext cx="5711190" cy="437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Image result for hogeschool leiden">
            <a:extLst>
              <a:ext uri="{FF2B5EF4-FFF2-40B4-BE49-F238E27FC236}">
                <a16:creationId xmlns="" xmlns:a16="http://schemas.microsoft.com/office/drawing/2014/main" id="{B5BBD1FE-424A-42F6-A1F3-39C8B94C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76200"/>
            <a:ext cx="12096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met pijl 3"/>
          <p:cNvCxnSpPr/>
          <p:nvPr/>
        </p:nvCxnSpPr>
        <p:spPr>
          <a:xfrm>
            <a:off x="8911436" y="2896481"/>
            <a:ext cx="0" cy="716192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7208608" y="2012914"/>
            <a:ext cx="0" cy="716192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>
            <a:off x="8767845" y="4370268"/>
            <a:ext cx="0" cy="716192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>
            <a:off x="11045917" y="3154610"/>
            <a:ext cx="0" cy="716192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>
            <a:off x="9898953" y="2012914"/>
            <a:ext cx="0" cy="716192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>
            <a:off x="8154721" y="2180289"/>
            <a:ext cx="0" cy="716192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9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5920" y="764507"/>
            <a:ext cx="28352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000" dirty="0"/>
          </a:p>
          <a:p>
            <a:r>
              <a:rPr lang="nl-NL" sz="2000" dirty="0"/>
              <a:t>0 = geen effect</a:t>
            </a:r>
          </a:p>
          <a:p>
            <a:r>
              <a:rPr lang="nl-NL" sz="2000" dirty="0"/>
              <a:t>1 = beetje effect</a:t>
            </a:r>
          </a:p>
          <a:p>
            <a:r>
              <a:rPr lang="nl-NL" sz="2000" dirty="0"/>
              <a:t>2 = duidelijk effect</a:t>
            </a:r>
          </a:p>
          <a:p>
            <a:r>
              <a:rPr lang="nl-NL" sz="2000" dirty="0"/>
              <a:t>3 = Evident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r="18016"/>
          <a:stretch/>
        </p:blipFill>
        <p:spPr>
          <a:xfrm rot="16200000">
            <a:off x="7346801" y="3698210"/>
            <a:ext cx="2428265" cy="270983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501" r="-3578"/>
          <a:stretch/>
        </p:blipFill>
        <p:spPr bwMode="auto">
          <a:xfrm>
            <a:off x="145382" y="3812630"/>
            <a:ext cx="2550193" cy="2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01925" y="339292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0</a:t>
            </a:r>
            <a:endParaRPr lang="nl-NL" sz="2000" dirty="0"/>
          </a:p>
        </p:txBody>
      </p:sp>
      <p:sp>
        <p:nvSpPr>
          <p:cNvPr id="8" name="Tekstvak 7">
            <a:extLst>
              <a:ext uri="{FF2B5EF4-FFF2-40B4-BE49-F238E27FC236}">
                <a16:creationId xmlns="" xmlns:a16="http://schemas.microsoft.com/office/drawing/2014/main" id="{48D4AE97-7D12-4036-955F-2061B874642A}"/>
              </a:ext>
            </a:extLst>
          </p:cNvPr>
          <p:cNvSpPr txBox="1"/>
          <p:nvPr/>
        </p:nvSpPr>
        <p:spPr>
          <a:xfrm>
            <a:off x="1470025" y="266700"/>
            <a:ext cx="88249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3600" dirty="0" smtClean="0"/>
              <a:t>Score</a:t>
            </a:r>
            <a:endParaRPr lang="en-US" dirty="0">
              <a:latin typeface="+mn-lt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425588" y="336193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1</a:t>
            </a:r>
            <a:endParaRPr lang="nl-NL" sz="2000" dirty="0"/>
          </a:p>
        </p:txBody>
      </p:sp>
      <p:sp>
        <p:nvSpPr>
          <p:cNvPr id="7" name="Rechthoek 6"/>
          <p:cNvSpPr/>
          <p:nvPr/>
        </p:nvSpPr>
        <p:spPr>
          <a:xfrm>
            <a:off x="7281080" y="344329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3</a:t>
            </a:r>
            <a:endParaRPr lang="nl-NL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8" b="8649"/>
          <a:stretch/>
        </p:blipFill>
        <p:spPr bwMode="auto">
          <a:xfrm rot="10800000">
            <a:off x="3358466" y="3812630"/>
            <a:ext cx="2659080" cy="245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4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="" xmlns:a16="http://schemas.microsoft.com/office/drawing/2014/main" id="{48D4AE97-7D12-4036-955F-2061B874642A}"/>
              </a:ext>
            </a:extLst>
          </p:cNvPr>
          <p:cNvSpPr txBox="1"/>
          <p:nvPr/>
        </p:nvSpPr>
        <p:spPr>
          <a:xfrm>
            <a:off x="1470025" y="266700"/>
            <a:ext cx="8824913" cy="11387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3400" b="1" i="1" dirty="0"/>
              <a:t>UV lamp van 460 nm (lamp 7) met oranje filter </a:t>
            </a:r>
            <a:r>
              <a:rPr lang="nl-NL" sz="3400" b="1" i="1" dirty="0" smtClean="0"/>
              <a:t>beste resultaat</a:t>
            </a:r>
            <a:endParaRPr lang="en-US" sz="3400" b="1" i="1" dirty="0">
              <a:latin typeface="+mn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r="17698"/>
          <a:stretch/>
        </p:blipFill>
        <p:spPr>
          <a:xfrm rot="16200000">
            <a:off x="4627752" y="4614772"/>
            <a:ext cx="1522238" cy="16692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8" b="8649"/>
          <a:stretch/>
        </p:blipFill>
        <p:spPr bwMode="auto">
          <a:xfrm rot="10800000">
            <a:off x="4554240" y="2489490"/>
            <a:ext cx="1585787" cy="146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:\Waterbakje\Sealife duiklampen r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-8692" b="-1"/>
          <a:stretch/>
        </p:blipFill>
        <p:spPr bwMode="auto">
          <a:xfrm rot="16200000">
            <a:off x="71084" y="4695937"/>
            <a:ext cx="1269076" cy="141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545915"/>
              </p:ext>
            </p:extLst>
          </p:nvPr>
        </p:nvGraphicFramePr>
        <p:xfrm>
          <a:off x="77189" y="2023284"/>
          <a:ext cx="3145474" cy="3352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50620"/>
                <a:gridCol w="370523"/>
                <a:gridCol w="499110"/>
                <a:gridCol w="548323"/>
                <a:gridCol w="576898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Neutraal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Bot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Steen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Schelp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Anders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7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631353"/>
              </p:ext>
            </p:extLst>
          </p:nvPr>
        </p:nvGraphicFramePr>
        <p:xfrm>
          <a:off x="4554242" y="1998288"/>
          <a:ext cx="3145474" cy="3352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50620"/>
                <a:gridCol w="370523"/>
                <a:gridCol w="499110"/>
                <a:gridCol w="548323"/>
                <a:gridCol w="576898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Groen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Bot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Steen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Schelp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Anders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7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111546"/>
              </p:ext>
            </p:extLst>
          </p:nvPr>
        </p:nvGraphicFramePr>
        <p:xfrm>
          <a:off x="8722201" y="1998125"/>
          <a:ext cx="3145474" cy="33528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50620"/>
                <a:gridCol w="370523"/>
                <a:gridCol w="499110"/>
                <a:gridCol w="548323"/>
                <a:gridCol w="576898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Geel 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Bot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Steen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Schelp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Anders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7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461803"/>
              </p:ext>
            </p:extLst>
          </p:nvPr>
        </p:nvGraphicFramePr>
        <p:xfrm>
          <a:off x="91876" y="4244564"/>
          <a:ext cx="3145474" cy="3352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50620"/>
                <a:gridCol w="370523"/>
                <a:gridCol w="499110"/>
                <a:gridCol w="548323"/>
                <a:gridCol w="576898"/>
              </a:tblGrid>
              <a:tr h="1569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Rood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Bot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Steen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Schelp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Anders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7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381620"/>
              </p:ext>
            </p:extLst>
          </p:nvPr>
        </p:nvGraphicFramePr>
        <p:xfrm>
          <a:off x="4528390" y="4257862"/>
          <a:ext cx="3145474" cy="3352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50620"/>
                <a:gridCol w="370523"/>
                <a:gridCol w="499110"/>
                <a:gridCol w="548323"/>
                <a:gridCol w="576898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Oranje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Bot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Steen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Schelp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Anders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Lamp 7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3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" name="Picture 7" descr="D:\Waterbakje\Sealife duiklampen prof yello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r="19561"/>
          <a:stretch/>
        </p:blipFill>
        <p:spPr bwMode="auto">
          <a:xfrm rot="16200000">
            <a:off x="8851482" y="2365469"/>
            <a:ext cx="1168107" cy="14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27684" r="19071" b="26321"/>
          <a:stretch/>
        </p:blipFill>
        <p:spPr bwMode="auto">
          <a:xfrm>
            <a:off x="74052" y="2489491"/>
            <a:ext cx="1553897" cy="137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5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rugbli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945AC6A243644D89B1FCE155FDC91F" ma:contentTypeVersion="17" ma:contentTypeDescription="Een nieuw document maken." ma:contentTypeScope="" ma:versionID="63ea105f147c41be4fc624b14f89cd11">
  <xsd:schema xmlns:xsd="http://www.w3.org/2001/XMLSchema" xmlns:xs="http://www.w3.org/2001/XMLSchema" xmlns:p="http://schemas.microsoft.com/office/2006/metadata/properties" xmlns:ns2="16693f7f-bdfa-4190-9417-eff66fd76772" xmlns:ns3="0c840dcb-1f2c-4036-aae7-af8d9a05d86e" targetNamespace="http://schemas.microsoft.com/office/2006/metadata/properties" ma:root="true" ma:fieldsID="0a465cf9c8a975a45a04c2c2f5244819" ns2:_="" ns3:_="">
    <xsd:import namespace="16693f7f-bdfa-4190-9417-eff66fd76772"/>
    <xsd:import namespace="0c840dcb-1f2c-4036-aae7-af8d9a05d86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93f7f-bdfa-4190-9417-eff66fd7677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57e4d2f-cd74-488b-ae31-a95b6c2c3951}" ma:internalName="TaxCatchAll" ma:showField="CatchAllData" ma:web="16693f7f-bdfa-4190-9417-eff66fd767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40dcb-1f2c-4036-aae7-af8d9a05d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3e192ce0-c5ca-4d88-9667-94490d92b8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840dcb-1f2c-4036-aae7-af8d9a05d86e">
      <Terms xmlns="http://schemas.microsoft.com/office/infopath/2007/PartnerControls"/>
    </lcf76f155ced4ddcb4097134ff3c332f>
    <TaxCatchAll xmlns="16693f7f-bdfa-4190-9417-eff66fd76772" xsi:nil="true"/>
  </documentManagement>
</p:properties>
</file>

<file path=customXml/itemProps1.xml><?xml version="1.0" encoding="utf-8"?>
<ds:datastoreItem xmlns:ds="http://schemas.openxmlformats.org/officeDocument/2006/customXml" ds:itemID="{6742959A-7303-47E8-A3AA-7763E63F420A}"/>
</file>

<file path=customXml/itemProps2.xml><?xml version="1.0" encoding="utf-8"?>
<ds:datastoreItem xmlns:ds="http://schemas.openxmlformats.org/officeDocument/2006/customXml" ds:itemID="{9EE0077F-863C-4F96-BA49-DF7A32068D1D}"/>
</file>

<file path=customXml/itemProps3.xml><?xml version="1.0" encoding="utf-8"?>
<ds:datastoreItem xmlns:ds="http://schemas.openxmlformats.org/officeDocument/2006/customXml" ds:itemID="{A29A96EA-F9DE-4B78-A222-4EC98D42C4F0}"/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1199</Words>
  <Application>Microsoft Office PowerPoint</Application>
  <PresentationFormat>Aangepast</PresentationFormat>
  <Paragraphs>750</Paragraphs>
  <Slides>17</Slides>
  <Notes>5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Terugblik</vt:lpstr>
      <vt:lpstr>Forensische lichtbronnen ter detectie van botmateriaal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Forensische lichtbronnen ter determinatie van botmateriaal</dc:title>
  <dc:creator>Droon S</dc:creator>
  <cp:lastModifiedBy>Droon S</cp:lastModifiedBy>
  <cp:revision>70</cp:revision>
  <dcterms:created xsi:type="dcterms:W3CDTF">2023-01-17T00:44:26Z</dcterms:created>
  <dcterms:modified xsi:type="dcterms:W3CDTF">2023-03-09T20:51:30Z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0x01010061945AC6A243644D89B1FCE155FDC91F</vt:lpwstr>
  </property>
</Properties>
</file>