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3"/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7559675" cy="10691800"/>
  <p:embeddedFontLst>
    <p:embeddedFont>
      <p:font typeface="Arial Black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ArialBlack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52d3d1f61c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52d3d1f61c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52d3d1f61c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52d3d1f61c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52d3d1f61c_0_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52d3d1f61c_0_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523888543a_0_22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523888543a_0_22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523888543a_0_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523888543a_0_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523888543a_0_87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523888543a_0_87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523888543a_0_44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2523888543a_0_44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523888543a_0_66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523888543a_0_66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400">
                <a:solidFill>
                  <a:srgbClr val="0C2074"/>
                </a:solidFill>
              </a:rPr>
              <a:t> Postsynaptic Scaffolding protein</a:t>
            </a:r>
            <a:endParaRPr sz="1400">
              <a:solidFill>
                <a:srgbClr val="0C207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53cb2de96d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53cb2de96d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3"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4"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560" y="13690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3295080" y="13690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5961240" y="13690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4" type="body"/>
          </p:nvPr>
        </p:nvSpPr>
        <p:spPr>
          <a:xfrm>
            <a:off x="628560" y="30736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5" type="body"/>
          </p:nvPr>
        </p:nvSpPr>
        <p:spPr>
          <a:xfrm>
            <a:off x="3295080" y="30736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6" type="body"/>
          </p:nvPr>
        </p:nvSpPr>
        <p:spPr>
          <a:xfrm>
            <a:off x="5961240" y="30736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6"/>
          <p:cNvSpPr txBox="1"/>
          <p:nvPr>
            <p:ph idx="1"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7"/>
          <p:cNvSpPr txBox="1"/>
          <p:nvPr>
            <p:ph idx="1"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8"/>
          <p:cNvSpPr txBox="1"/>
          <p:nvPr>
            <p:ph idx="1"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8"/>
          <p:cNvSpPr txBox="1"/>
          <p:nvPr>
            <p:ph idx="2"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subTitle"/>
          </p:nvPr>
        </p:nvSpPr>
        <p:spPr>
          <a:xfrm>
            <a:off x="628560" y="273960"/>
            <a:ext cx="7886520" cy="460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1"/>
          <p:cNvSpPr txBox="1"/>
          <p:nvPr>
            <p:ph idx="1"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1"/>
          <p:cNvSpPr txBox="1"/>
          <p:nvPr>
            <p:ph idx="2"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1"/>
          <p:cNvSpPr txBox="1"/>
          <p:nvPr>
            <p:ph idx="3"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2"/>
          <p:cNvSpPr txBox="1"/>
          <p:nvPr>
            <p:ph idx="1"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2"/>
          <p:cNvSpPr txBox="1"/>
          <p:nvPr>
            <p:ph idx="2"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3"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1"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2"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3"/>
          <p:cNvSpPr txBox="1"/>
          <p:nvPr>
            <p:ph idx="3"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4"/>
          <p:cNvSpPr txBox="1"/>
          <p:nvPr>
            <p:ph idx="1"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4"/>
          <p:cNvSpPr txBox="1"/>
          <p:nvPr>
            <p:ph idx="2"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5"/>
          <p:cNvSpPr txBox="1"/>
          <p:nvPr>
            <p:ph idx="1"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5"/>
          <p:cNvSpPr txBox="1"/>
          <p:nvPr>
            <p:ph idx="2"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5"/>
          <p:cNvSpPr txBox="1"/>
          <p:nvPr>
            <p:ph idx="3"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5"/>
          <p:cNvSpPr txBox="1"/>
          <p:nvPr>
            <p:ph idx="4"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6"/>
          <p:cNvSpPr txBox="1"/>
          <p:nvPr>
            <p:ph idx="1" type="body"/>
          </p:nvPr>
        </p:nvSpPr>
        <p:spPr>
          <a:xfrm>
            <a:off x="628560" y="13690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6"/>
          <p:cNvSpPr txBox="1"/>
          <p:nvPr>
            <p:ph idx="2" type="body"/>
          </p:nvPr>
        </p:nvSpPr>
        <p:spPr>
          <a:xfrm>
            <a:off x="3295080" y="13690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6"/>
          <p:cNvSpPr txBox="1"/>
          <p:nvPr>
            <p:ph idx="3" type="body"/>
          </p:nvPr>
        </p:nvSpPr>
        <p:spPr>
          <a:xfrm>
            <a:off x="5961240" y="13690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6"/>
          <p:cNvSpPr txBox="1"/>
          <p:nvPr>
            <p:ph idx="4" type="body"/>
          </p:nvPr>
        </p:nvSpPr>
        <p:spPr>
          <a:xfrm>
            <a:off x="628560" y="30736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6"/>
          <p:cNvSpPr txBox="1"/>
          <p:nvPr>
            <p:ph idx="5" type="body"/>
          </p:nvPr>
        </p:nvSpPr>
        <p:spPr>
          <a:xfrm>
            <a:off x="3295080" y="30736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6"/>
          <p:cNvSpPr txBox="1"/>
          <p:nvPr>
            <p:ph idx="6" type="body"/>
          </p:nvPr>
        </p:nvSpPr>
        <p:spPr>
          <a:xfrm>
            <a:off x="5961240" y="3073680"/>
            <a:ext cx="253908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29"/>
          <p:cNvSpPr txBox="1"/>
          <p:nvPr>
            <p:ph idx="1" type="subTitle"/>
          </p:nvPr>
        </p:nvSpPr>
        <p:spPr>
          <a:xfrm>
            <a:off x="628560" y="1369080"/>
            <a:ext cx="7886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30"/>
          <p:cNvSpPr txBox="1"/>
          <p:nvPr>
            <p:ph idx="1" type="body"/>
          </p:nvPr>
        </p:nvSpPr>
        <p:spPr>
          <a:xfrm>
            <a:off x="628560" y="1369080"/>
            <a:ext cx="7886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31"/>
          <p:cNvSpPr txBox="1"/>
          <p:nvPr>
            <p:ph idx="1" type="body"/>
          </p:nvPr>
        </p:nvSpPr>
        <p:spPr>
          <a:xfrm>
            <a:off x="628560" y="1369080"/>
            <a:ext cx="3848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31"/>
          <p:cNvSpPr txBox="1"/>
          <p:nvPr>
            <p:ph idx="2" type="body"/>
          </p:nvPr>
        </p:nvSpPr>
        <p:spPr>
          <a:xfrm>
            <a:off x="4669920" y="1369080"/>
            <a:ext cx="3848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3"/>
          <p:cNvSpPr txBox="1"/>
          <p:nvPr>
            <p:ph idx="1" type="subTitle"/>
          </p:nvPr>
        </p:nvSpPr>
        <p:spPr>
          <a:xfrm>
            <a:off x="628560" y="273960"/>
            <a:ext cx="78864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34"/>
          <p:cNvSpPr txBox="1"/>
          <p:nvPr>
            <p:ph idx="1" type="body"/>
          </p:nvPr>
        </p:nvSpPr>
        <p:spPr>
          <a:xfrm>
            <a:off x="628560" y="1369080"/>
            <a:ext cx="3848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34"/>
          <p:cNvSpPr txBox="1"/>
          <p:nvPr>
            <p:ph idx="2" type="body"/>
          </p:nvPr>
        </p:nvSpPr>
        <p:spPr>
          <a:xfrm>
            <a:off x="4669920" y="1369080"/>
            <a:ext cx="3848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34"/>
          <p:cNvSpPr txBox="1"/>
          <p:nvPr>
            <p:ph idx="3" type="body"/>
          </p:nvPr>
        </p:nvSpPr>
        <p:spPr>
          <a:xfrm>
            <a:off x="628560" y="3073680"/>
            <a:ext cx="3848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5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35"/>
          <p:cNvSpPr txBox="1"/>
          <p:nvPr>
            <p:ph idx="1" type="body"/>
          </p:nvPr>
        </p:nvSpPr>
        <p:spPr>
          <a:xfrm>
            <a:off x="628560" y="1369080"/>
            <a:ext cx="3848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35"/>
          <p:cNvSpPr txBox="1"/>
          <p:nvPr>
            <p:ph idx="2" type="body"/>
          </p:nvPr>
        </p:nvSpPr>
        <p:spPr>
          <a:xfrm>
            <a:off x="4669920" y="1369080"/>
            <a:ext cx="3848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35"/>
          <p:cNvSpPr txBox="1"/>
          <p:nvPr>
            <p:ph idx="3" type="body"/>
          </p:nvPr>
        </p:nvSpPr>
        <p:spPr>
          <a:xfrm>
            <a:off x="4669920" y="3073680"/>
            <a:ext cx="3848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36"/>
          <p:cNvSpPr txBox="1"/>
          <p:nvPr>
            <p:ph idx="1" type="body"/>
          </p:nvPr>
        </p:nvSpPr>
        <p:spPr>
          <a:xfrm>
            <a:off x="628560" y="1369080"/>
            <a:ext cx="3848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36"/>
          <p:cNvSpPr txBox="1"/>
          <p:nvPr>
            <p:ph idx="2" type="body"/>
          </p:nvPr>
        </p:nvSpPr>
        <p:spPr>
          <a:xfrm>
            <a:off x="4669920" y="1369080"/>
            <a:ext cx="3848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36"/>
          <p:cNvSpPr txBox="1"/>
          <p:nvPr>
            <p:ph idx="3" type="body"/>
          </p:nvPr>
        </p:nvSpPr>
        <p:spPr>
          <a:xfrm>
            <a:off x="628560" y="3073680"/>
            <a:ext cx="7886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7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37"/>
          <p:cNvSpPr txBox="1"/>
          <p:nvPr>
            <p:ph idx="1" type="body"/>
          </p:nvPr>
        </p:nvSpPr>
        <p:spPr>
          <a:xfrm>
            <a:off x="628560" y="1369080"/>
            <a:ext cx="7886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37"/>
          <p:cNvSpPr txBox="1"/>
          <p:nvPr>
            <p:ph idx="2" type="body"/>
          </p:nvPr>
        </p:nvSpPr>
        <p:spPr>
          <a:xfrm>
            <a:off x="628560" y="3073680"/>
            <a:ext cx="7886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38"/>
          <p:cNvSpPr txBox="1"/>
          <p:nvPr>
            <p:ph idx="1" type="body"/>
          </p:nvPr>
        </p:nvSpPr>
        <p:spPr>
          <a:xfrm>
            <a:off x="628560" y="1369080"/>
            <a:ext cx="3848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38"/>
          <p:cNvSpPr txBox="1"/>
          <p:nvPr>
            <p:ph idx="2" type="body"/>
          </p:nvPr>
        </p:nvSpPr>
        <p:spPr>
          <a:xfrm>
            <a:off x="4669920" y="1369080"/>
            <a:ext cx="3848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38"/>
          <p:cNvSpPr txBox="1"/>
          <p:nvPr>
            <p:ph idx="3" type="body"/>
          </p:nvPr>
        </p:nvSpPr>
        <p:spPr>
          <a:xfrm>
            <a:off x="628560" y="3073680"/>
            <a:ext cx="3848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38"/>
          <p:cNvSpPr txBox="1"/>
          <p:nvPr>
            <p:ph idx="4" type="body"/>
          </p:nvPr>
        </p:nvSpPr>
        <p:spPr>
          <a:xfrm>
            <a:off x="4669920" y="3073680"/>
            <a:ext cx="38484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9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39"/>
          <p:cNvSpPr txBox="1"/>
          <p:nvPr>
            <p:ph idx="1" type="body"/>
          </p:nvPr>
        </p:nvSpPr>
        <p:spPr>
          <a:xfrm>
            <a:off x="628560" y="1369080"/>
            <a:ext cx="25392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39"/>
          <p:cNvSpPr txBox="1"/>
          <p:nvPr>
            <p:ph idx="2" type="body"/>
          </p:nvPr>
        </p:nvSpPr>
        <p:spPr>
          <a:xfrm>
            <a:off x="3295080" y="1369080"/>
            <a:ext cx="25392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39"/>
          <p:cNvSpPr txBox="1"/>
          <p:nvPr>
            <p:ph idx="3" type="body"/>
          </p:nvPr>
        </p:nvSpPr>
        <p:spPr>
          <a:xfrm>
            <a:off x="5961240" y="1369080"/>
            <a:ext cx="25392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39"/>
          <p:cNvSpPr txBox="1"/>
          <p:nvPr>
            <p:ph idx="4" type="body"/>
          </p:nvPr>
        </p:nvSpPr>
        <p:spPr>
          <a:xfrm>
            <a:off x="628560" y="3073680"/>
            <a:ext cx="25392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39"/>
          <p:cNvSpPr txBox="1"/>
          <p:nvPr>
            <p:ph idx="5" type="body"/>
          </p:nvPr>
        </p:nvSpPr>
        <p:spPr>
          <a:xfrm>
            <a:off x="3295080" y="3073680"/>
            <a:ext cx="25392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39"/>
          <p:cNvSpPr txBox="1"/>
          <p:nvPr>
            <p:ph idx="6" type="body"/>
          </p:nvPr>
        </p:nvSpPr>
        <p:spPr>
          <a:xfrm>
            <a:off x="5961240" y="3073680"/>
            <a:ext cx="25392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idx="1" type="subTitle"/>
          </p:nvPr>
        </p:nvSpPr>
        <p:spPr>
          <a:xfrm>
            <a:off x="628560" y="273960"/>
            <a:ext cx="7886520" cy="460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2"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3"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3"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3"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08480" y="4593960"/>
            <a:ext cx="873000" cy="34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 rot="5400000">
            <a:off x="0" y="0"/>
            <a:ext cx="726120" cy="726120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08480" y="4593960"/>
            <a:ext cx="873000" cy="3459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450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450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371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371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386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386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3308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3308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4230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4230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5148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5148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6166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166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7084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7084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8071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8071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8992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8992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10008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10008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10929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10929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11847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11847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12769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12769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13784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13784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14706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14706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15688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15688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6610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6610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7625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7625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8547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8547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19468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19468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20390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20390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21405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21405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22327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22327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23310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23310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24231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24231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25246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25246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26168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26168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27090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27090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28008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28008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29026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29026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29998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29998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30952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30952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31874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31874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32889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32889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33811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33811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34732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34732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/>
          <p:nvPr/>
        </p:nvSpPr>
        <p:spPr>
          <a:xfrm>
            <a:off x="35650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35650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4"/>
          <p:cNvSpPr/>
          <p:nvPr/>
        </p:nvSpPr>
        <p:spPr>
          <a:xfrm>
            <a:off x="36669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36669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37587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37587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38574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/>
          <p:nvPr/>
        </p:nvSpPr>
        <p:spPr>
          <a:xfrm>
            <a:off x="38574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39492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39492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40510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"/>
          <p:cNvSpPr/>
          <p:nvPr/>
        </p:nvSpPr>
        <p:spPr>
          <a:xfrm>
            <a:off x="40510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41428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>
            <a:off x="41428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42350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42350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43272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43272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44287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"/>
          <p:cNvSpPr/>
          <p:nvPr/>
        </p:nvSpPr>
        <p:spPr>
          <a:xfrm>
            <a:off x="44287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45208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45208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46191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"/>
          <p:cNvSpPr/>
          <p:nvPr/>
        </p:nvSpPr>
        <p:spPr>
          <a:xfrm>
            <a:off x="46191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47113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47113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"/>
          <p:cNvSpPr/>
          <p:nvPr/>
        </p:nvSpPr>
        <p:spPr>
          <a:xfrm>
            <a:off x="48128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48128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49050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49050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9971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"/>
          <p:cNvSpPr/>
          <p:nvPr/>
        </p:nvSpPr>
        <p:spPr>
          <a:xfrm>
            <a:off x="49971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50893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50893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51908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51908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4"/>
          <p:cNvSpPr/>
          <p:nvPr/>
        </p:nvSpPr>
        <p:spPr>
          <a:xfrm>
            <a:off x="52830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52830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53812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53812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54734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54734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55749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55749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"/>
          <p:cNvSpPr/>
          <p:nvPr/>
        </p:nvSpPr>
        <p:spPr>
          <a:xfrm>
            <a:off x="56671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56671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57646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"/>
          <p:cNvSpPr/>
          <p:nvPr/>
        </p:nvSpPr>
        <p:spPr>
          <a:xfrm>
            <a:off x="57646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58564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58564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59583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59583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60501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60501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61520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61520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62442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62442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63363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63363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64285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64285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65300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65300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66222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662220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67204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67204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68126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"/>
          <p:cNvSpPr/>
          <p:nvPr/>
        </p:nvSpPr>
        <p:spPr>
          <a:xfrm>
            <a:off x="681264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69141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69141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700632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700632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70984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70984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719028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719028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72921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7292160" y="4779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"/>
          <p:cNvSpPr/>
          <p:nvPr/>
        </p:nvSpPr>
        <p:spPr>
          <a:xfrm>
            <a:off x="738396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"/>
          <p:cNvSpPr/>
          <p:nvPr/>
        </p:nvSpPr>
        <p:spPr>
          <a:xfrm>
            <a:off x="748224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7574400" y="4671000"/>
            <a:ext cx="49320" cy="4932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9" name="Google Shape;219;p14"/>
          <p:cNvSpPr txBox="1"/>
          <p:nvPr>
            <p:ph idx="1"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/>
          <p:nvPr/>
        </p:nvSpPr>
        <p:spPr>
          <a:xfrm rot="5400000">
            <a:off x="120" y="0"/>
            <a:ext cx="726000" cy="726000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08480" y="4593960"/>
            <a:ext cx="873000" cy="34596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7"/>
          <p:cNvSpPr/>
          <p:nvPr/>
        </p:nvSpPr>
        <p:spPr>
          <a:xfrm>
            <a:off x="450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7"/>
          <p:cNvSpPr/>
          <p:nvPr/>
        </p:nvSpPr>
        <p:spPr>
          <a:xfrm>
            <a:off x="450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7"/>
          <p:cNvSpPr/>
          <p:nvPr/>
        </p:nvSpPr>
        <p:spPr>
          <a:xfrm>
            <a:off x="1371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7"/>
          <p:cNvSpPr/>
          <p:nvPr/>
        </p:nvSpPr>
        <p:spPr>
          <a:xfrm>
            <a:off x="1371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7"/>
          <p:cNvSpPr/>
          <p:nvPr/>
        </p:nvSpPr>
        <p:spPr>
          <a:xfrm>
            <a:off x="2386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7"/>
          <p:cNvSpPr/>
          <p:nvPr/>
        </p:nvSpPr>
        <p:spPr>
          <a:xfrm>
            <a:off x="2386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"/>
          <p:cNvSpPr/>
          <p:nvPr/>
        </p:nvSpPr>
        <p:spPr>
          <a:xfrm>
            <a:off x="3308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7"/>
          <p:cNvSpPr/>
          <p:nvPr/>
        </p:nvSpPr>
        <p:spPr>
          <a:xfrm>
            <a:off x="3308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4230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7"/>
          <p:cNvSpPr/>
          <p:nvPr/>
        </p:nvSpPr>
        <p:spPr>
          <a:xfrm>
            <a:off x="4230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5148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7"/>
          <p:cNvSpPr/>
          <p:nvPr/>
        </p:nvSpPr>
        <p:spPr>
          <a:xfrm>
            <a:off x="5148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6166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7"/>
          <p:cNvSpPr/>
          <p:nvPr/>
        </p:nvSpPr>
        <p:spPr>
          <a:xfrm>
            <a:off x="6166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"/>
          <p:cNvSpPr/>
          <p:nvPr/>
        </p:nvSpPr>
        <p:spPr>
          <a:xfrm>
            <a:off x="7084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7"/>
          <p:cNvSpPr/>
          <p:nvPr/>
        </p:nvSpPr>
        <p:spPr>
          <a:xfrm>
            <a:off x="7084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8071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7"/>
          <p:cNvSpPr/>
          <p:nvPr/>
        </p:nvSpPr>
        <p:spPr>
          <a:xfrm>
            <a:off x="8071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7"/>
          <p:cNvSpPr/>
          <p:nvPr/>
        </p:nvSpPr>
        <p:spPr>
          <a:xfrm>
            <a:off x="8992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7"/>
          <p:cNvSpPr/>
          <p:nvPr/>
        </p:nvSpPr>
        <p:spPr>
          <a:xfrm>
            <a:off x="8992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7"/>
          <p:cNvSpPr/>
          <p:nvPr/>
        </p:nvSpPr>
        <p:spPr>
          <a:xfrm>
            <a:off x="10008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7"/>
          <p:cNvSpPr/>
          <p:nvPr/>
        </p:nvSpPr>
        <p:spPr>
          <a:xfrm>
            <a:off x="10008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7"/>
          <p:cNvSpPr/>
          <p:nvPr/>
        </p:nvSpPr>
        <p:spPr>
          <a:xfrm>
            <a:off x="10929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10929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7"/>
          <p:cNvSpPr/>
          <p:nvPr/>
        </p:nvSpPr>
        <p:spPr>
          <a:xfrm>
            <a:off x="11847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11847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12769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7"/>
          <p:cNvSpPr/>
          <p:nvPr/>
        </p:nvSpPr>
        <p:spPr>
          <a:xfrm>
            <a:off x="12769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13784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13784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14706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7"/>
          <p:cNvSpPr/>
          <p:nvPr/>
        </p:nvSpPr>
        <p:spPr>
          <a:xfrm>
            <a:off x="14706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15688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15688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16610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16610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7"/>
          <p:cNvSpPr/>
          <p:nvPr/>
        </p:nvSpPr>
        <p:spPr>
          <a:xfrm>
            <a:off x="17625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7"/>
          <p:cNvSpPr/>
          <p:nvPr/>
        </p:nvSpPr>
        <p:spPr>
          <a:xfrm>
            <a:off x="17625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7"/>
          <p:cNvSpPr/>
          <p:nvPr/>
        </p:nvSpPr>
        <p:spPr>
          <a:xfrm>
            <a:off x="18547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7"/>
          <p:cNvSpPr/>
          <p:nvPr/>
        </p:nvSpPr>
        <p:spPr>
          <a:xfrm>
            <a:off x="18547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7"/>
          <p:cNvSpPr/>
          <p:nvPr/>
        </p:nvSpPr>
        <p:spPr>
          <a:xfrm>
            <a:off x="19468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19468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7"/>
          <p:cNvSpPr/>
          <p:nvPr/>
        </p:nvSpPr>
        <p:spPr>
          <a:xfrm>
            <a:off x="20390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7"/>
          <p:cNvSpPr/>
          <p:nvPr/>
        </p:nvSpPr>
        <p:spPr>
          <a:xfrm>
            <a:off x="20390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7"/>
          <p:cNvSpPr/>
          <p:nvPr/>
        </p:nvSpPr>
        <p:spPr>
          <a:xfrm>
            <a:off x="21405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>
            <a:off x="21405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7"/>
          <p:cNvSpPr/>
          <p:nvPr/>
        </p:nvSpPr>
        <p:spPr>
          <a:xfrm>
            <a:off x="22327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7"/>
          <p:cNvSpPr/>
          <p:nvPr/>
        </p:nvSpPr>
        <p:spPr>
          <a:xfrm>
            <a:off x="22327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7"/>
          <p:cNvSpPr/>
          <p:nvPr/>
        </p:nvSpPr>
        <p:spPr>
          <a:xfrm>
            <a:off x="23310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7"/>
          <p:cNvSpPr/>
          <p:nvPr/>
        </p:nvSpPr>
        <p:spPr>
          <a:xfrm>
            <a:off x="23310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24231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/>
          <p:nvPr/>
        </p:nvSpPr>
        <p:spPr>
          <a:xfrm>
            <a:off x="24231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7"/>
          <p:cNvSpPr/>
          <p:nvPr/>
        </p:nvSpPr>
        <p:spPr>
          <a:xfrm>
            <a:off x="25246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7"/>
          <p:cNvSpPr/>
          <p:nvPr/>
        </p:nvSpPr>
        <p:spPr>
          <a:xfrm>
            <a:off x="25246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7"/>
          <p:cNvSpPr/>
          <p:nvPr/>
        </p:nvSpPr>
        <p:spPr>
          <a:xfrm>
            <a:off x="26168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7"/>
          <p:cNvSpPr/>
          <p:nvPr/>
        </p:nvSpPr>
        <p:spPr>
          <a:xfrm>
            <a:off x="26168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7"/>
          <p:cNvSpPr/>
          <p:nvPr/>
        </p:nvSpPr>
        <p:spPr>
          <a:xfrm>
            <a:off x="27090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7"/>
          <p:cNvSpPr/>
          <p:nvPr/>
        </p:nvSpPr>
        <p:spPr>
          <a:xfrm>
            <a:off x="27090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7"/>
          <p:cNvSpPr/>
          <p:nvPr/>
        </p:nvSpPr>
        <p:spPr>
          <a:xfrm>
            <a:off x="28008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28008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7"/>
          <p:cNvSpPr/>
          <p:nvPr/>
        </p:nvSpPr>
        <p:spPr>
          <a:xfrm>
            <a:off x="29026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29026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29998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>
            <a:off x="29998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"/>
          <p:cNvSpPr/>
          <p:nvPr/>
        </p:nvSpPr>
        <p:spPr>
          <a:xfrm>
            <a:off x="30952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7"/>
          <p:cNvSpPr/>
          <p:nvPr/>
        </p:nvSpPr>
        <p:spPr>
          <a:xfrm>
            <a:off x="30952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"/>
          <p:cNvSpPr/>
          <p:nvPr/>
        </p:nvSpPr>
        <p:spPr>
          <a:xfrm>
            <a:off x="31874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7"/>
          <p:cNvSpPr/>
          <p:nvPr/>
        </p:nvSpPr>
        <p:spPr>
          <a:xfrm>
            <a:off x="31874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7"/>
          <p:cNvSpPr/>
          <p:nvPr/>
        </p:nvSpPr>
        <p:spPr>
          <a:xfrm>
            <a:off x="32889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7"/>
          <p:cNvSpPr/>
          <p:nvPr/>
        </p:nvSpPr>
        <p:spPr>
          <a:xfrm>
            <a:off x="32889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"/>
          <p:cNvSpPr/>
          <p:nvPr/>
        </p:nvSpPr>
        <p:spPr>
          <a:xfrm>
            <a:off x="33811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7"/>
          <p:cNvSpPr/>
          <p:nvPr/>
        </p:nvSpPr>
        <p:spPr>
          <a:xfrm>
            <a:off x="33811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7"/>
          <p:cNvSpPr/>
          <p:nvPr/>
        </p:nvSpPr>
        <p:spPr>
          <a:xfrm>
            <a:off x="34732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7"/>
          <p:cNvSpPr/>
          <p:nvPr/>
        </p:nvSpPr>
        <p:spPr>
          <a:xfrm>
            <a:off x="34732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7"/>
          <p:cNvSpPr/>
          <p:nvPr/>
        </p:nvSpPr>
        <p:spPr>
          <a:xfrm>
            <a:off x="35650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7"/>
          <p:cNvSpPr/>
          <p:nvPr/>
        </p:nvSpPr>
        <p:spPr>
          <a:xfrm>
            <a:off x="35650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7"/>
          <p:cNvSpPr/>
          <p:nvPr/>
        </p:nvSpPr>
        <p:spPr>
          <a:xfrm>
            <a:off x="36669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7"/>
          <p:cNvSpPr/>
          <p:nvPr/>
        </p:nvSpPr>
        <p:spPr>
          <a:xfrm>
            <a:off x="36669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7"/>
          <p:cNvSpPr/>
          <p:nvPr/>
        </p:nvSpPr>
        <p:spPr>
          <a:xfrm>
            <a:off x="37587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7"/>
          <p:cNvSpPr/>
          <p:nvPr/>
        </p:nvSpPr>
        <p:spPr>
          <a:xfrm>
            <a:off x="37587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>
            <a:off x="38574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7"/>
          <p:cNvSpPr/>
          <p:nvPr/>
        </p:nvSpPr>
        <p:spPr>
          <a:xfrm>
            <a:off x="38574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7"/>
          <p:cNvSpPr/>
          <p:nvPr/>
        </p:nvSpPr>
        <p:spPr>
          <a:xfrm>
            <a:off x="39492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"/>
          <p:cNvSpPr/>
          <p:nvPr/>
        </p:nvSpPr>
        <p:spPr>
          <a:xfrm>
            <a:off x="39492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7"/>
          <p:cNvSpPr/>
          <p:nvPr/>
        </p:nvSpPr>
        <p:spPr>
          <a:xfrm>
            <a:off x="40510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7"/>
          <p:cNvSpPr/>
          <p:nvPr/>
        </p:nvSpPr>
        <p:spPr>
          <a:xfrm>
            <a:off x="40510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7"/>
          <p:cNvSpPr/>
          <p:nvPr/>
        </p:nvSpPr>
        <p:spPr>
          <a:xfrm>
            <a:off x="41428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7"/>
          <p:cNvSpPr/>
          <p:nvPr/>
        </p:nvSpPr>
        <p:spPr>
          <a:xfrm>
            <a:off x="41428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7"/>
          <p:cNvSpPr/>
          <p:nvPr/>
        </p:nvSpPr>
        <p:spPr>
          <a:xfrm>
            <a:off x="42350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7"/>
          <p:cNvSpPr/>
          <p:nvPr/>
        </p:nvSpPr>
        <p:spPr>
          <a:xfrm>
            <a:off x="42350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7"/>
          <p:cNvSpPr/>
          <p:nvPr/>
        </p:nvSpPr>
        <p:spPr>
          <a:xfrm>
            <a:off x="43272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7"/>
          <p:cNvSpPr/>
          <p:nvPr/>
        </p:nvSpPr>
        <p:spPr>
          <a:xfrm>
            <a:off x="43272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7"/>
          <p:cNvSpPr/>
          <p:nvPr/>
        </p:nvSpPr>
        <p:spPr>
          <a:xfrm>
            <a:off x="44287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7"/>
          <p:cNvSpPr/>
          <p:nvPr/>
        </p:nvSpPr>
        <p:spPr>
          <a:xfrm>
            <a:off x="44287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7"/>
          <p:cNvSpPr/>
          <p:nvPr/>
        </p:nvSpPr>
        <p:spPr>
          <a:xfrm>
            <a:off x="45208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7"/>
          <p:cNvSpPr/>
          <p:nvPr/>
        </p:nvSpPr>
        <p:spPr>
          <a:xfrm>
            <a:off x="45208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7"/>
          <p:cNvSpPr/>
          <p:nvPr/>
        </p:nvSpPr>
        <p:spPr>
          <a:xfrm>
            <a:off x="46191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7"/>
          <p:cNvSpPr/>
          <p:nvPr/>
        </p:nvSpPr>
        <p:spPr>
          <a:xfrm>
            <a:off x="46191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7"/>
          <p:cNvSpPr/>
          <p:nvPr/>
        </p:nvSpPr>
        <p:spPr>
          <a:xfrm>
            <a:off x="47113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7"/>
          <p:cNvSpPr/>
          <p:nvPr/>
        </p:nvSpPr>
        <p:spPr>
          <a:xfrm>
            <a:off x="47113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7"/>
          <p:cNvSpPr/>
          <p:nvPr/>
        </p:nvSpPr>
        <p:spPr>
          <a:xfrm>
            <a:off x="48128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7"/>
          <p:cNvSpPr/>
          <p:nvPr/>
        </p:nvSpPr>
        <p:spPr>
          <a:xfrm>
            <a:off x="48128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7"/>
          <p:cNvSpPr/>
          <p:nvPr/>
        </p:nvSpPr>
        <p:spPr>
          <a:xfrm>
            <a:off x="49050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7"/>
          <p:cNvSpPr/>
          <p:nvPr/>
        </p:nvSpPr>
        <p:spPr>
          <a:xfrm>
            <a:off x="49050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7"/>
          <p:cNvSpPr/>
          <p:nvPr/>
        </p:nvSpPr>
        <p:spPr>
          <a:xfrm>
            <a:off x="49971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7"/>
          <p:cNvSpPr/>
          <p:nvPr/>
        </p:nvSpPr>
        <p:spPr>
          <a:xfrm>
            <a:off x="49971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7"/>
          <p:cNvSpPr/>
          <p:nvPr/>
        </p:nvSpPr>
        <p:spPr>
          <a:xfrm>
            <a:off x="50893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7"/>
          <p:cNvSpPr/>
          <p:nvPr/>
        </p:nvSpPr>
        <p:spPr>
          <a:xfrm>
            <a:off x="50893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7"/>
          <p:cNvSpPr/>
          <p:nvPr/>
        </p:nvSpPr>
        <p:spPr>
          <a:xfrm>
            <a:off x="51908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7"/>
          <p:cNvSpPr/>
          <p:nvPr/>
        </p:nvSpPr>
        <p:spPr>
          <a:xfrm>
            <a:off x="51908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7"/>
          <p:cNvSpPr/>
          <p:nvPr/>
        </p:nvSpPr>
        <p:spPr>
          <a:xfrm>
            <a:off x="52830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7"/>
          <p:cNvSpPr/>
          <p:nvPr/>
        </p:nvSpPr>
        <p:spPr>
          <a:xfrm>
            <a:off x="52830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7"/>
          <p:cNvSpPr/>
          <p:nvPr/>
        </p:nvSpPr>
        <p:spPr>
          <a:xfrm>
            <a:off x="53812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7"/>
          <p:cNvSpPr/>
          <p:nvPr/>
        </p:nvSpPr>
        <p:spPr>
          <a:xfrm>
            <a:off x="53812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7"/>
          <p:cNvSpPr/>
          <p:nvPr/>
        </p:nvSpPr>
        <p:spPr>
          <a:xfrm>
            <a:off x="54734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7"/>
          <p:cNvSpPr/>
          <p:nvPr/>
        </p:nvSpPr>
        <p:spPr>
          <a:xfrm>
            <a:off x="54734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7"/>
          <p:cNvSpPr/>
          <p:nvPr/>
        </p:nvSpPr>
        <p:spPr>
          <a:xfrm>
            <a:off x="55749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7"/>
          <p:cNvSpPr/>
          <p:nvPr/>
        </p:nvSpPr>
        <p:spPr>
          <a:xfrm>
            <a:off x="55749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7"/>
          <p:cNvSpPr/>
          <p:nvPr/>
        </p:nvSpPr>
        <p:spPr>
          <a:xfrm>
            <a:off x="56671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7"/>
          <p:cNvSpPr/>
          <p:nvPr/>
        </p:nvSpPr>
        <p:spPr>
          <a:xfrm>
            <a:off x="56671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7"/>
          <p:cNvSpPr/>
          <p:nvPr/>
        </p:nvSpPr>
        <p:spPr>
          <a:xfrm>
            <a:off x="57646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7"/>
          <p:cNvSpPr/>
          <p:nvPr/>
        </p:nvSpPr>
        <p:spPr>
          <a:xfrm>
            <a:off x="57646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7"/>
          <p:cNvSpPr/>
          <p:nvPr/>
        </p:nvSpPr>
        <p:spPr>
          <a:xfrm>
            <a:off x="58564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7"/>
          <p:cNvSpPr/>
          <p:nvPr/>
        </p:nvSpPr>
        <p:spPr>
          <a:xfrm>
            <a:off x="58564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7"/>
          <p:cNvSpPr/>
          <p:nvPr/>
        </p:nvSpPr>
        <p:spPr>
          <a:xfrm>
            <a:off x="59583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7"/>
          <p:cNvSpPr/>
          <p:nvPr/>
        </p:nvSpPr>
        <p:spPr>
          <a:xfrm>
            <a:off x="59583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7"/>
          <p:cNvSpPr/>
          <p:nvPr/>
        </p:nvSpPr>
        <p:spPr>
          <a:xfrm>
            <a:off x="60501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7"/>
          <p:cNvSpPr/>
          <p:nvPr/>
        </p:nvSpPr>
        <p:spPr>
          <a:xfrm>
            <a:off x="60501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7"/>
          <p:cNvSpPr/>
          <p:nvPr/>
        </p:nvSpPr>
        <p:spPr>
          <a:xfrm>
            <a:off x="61520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7"/>
          <p:cNvSpPr/>
          <p:nvPr/>
        </p:nvSpPr>
        <p:spPr>
          <a:xfrm>
            <a:off x="61520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7"/>
          <p:cNvSpPr/>
          <p:nvPr/>
        </p:nvSpPr>
        <p:spPr>
          <a:xfrm>
            <a:off x="62442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7"/>
          <p:cNvSpPr/>
          <p:nvPr/>
        </p:nvSpPr>
        <p:spPr>
          <a:xfrm>
            <a:off x="62442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7"/>
          <p:cNvSpPr/>
          <p:nvPr/>
        </p:nvSpPr>
        <p:spPr>
          <a:xfrm>
            <a:off x="63363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7"/>
          <p:cNvSpPr/>
          <p:nvPr/>
        </p:nvSpPr>
        <p:spPr>
          <a:xfrm>
            <a:off x="63363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7"/>
          <p:cNvSpPr/>
          <p:nvPr/>
        </p:nvSpPr>
        <p:spPr>
          <a:xfrm>
            <a:off x="64285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7"/>
          <p:cNvSpPr/>
          <p:nvPr/>
        </p:nvSpPr>
        <p:spPr>
          <a:xfrm>
            <a:off x="64285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7"/>
          <p:cNvSpPr/>
          <p:nvPr/>
        </p:nvSpPr>
        <p:spPr>
          <a:xfrm>
            <a:off x="65300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7"/>
          <p:cNvSpPr/>
          <p:nvPr/>
        </p:nvSpPr>
        <p:spPr>
          <a:xfrm>
            <a:off x="65300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7"/>
          <p:cNvSpPr/>
          <p:nvPr/>
        </p:nvSpPr>
        <p:spPr>
          <a:xfrm>
            <a:off x="66222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7"/>
          <p:cNvSpPr/>
          <p:nvPr/>
        </p:nvSpPr>
        <p:spPr>
          <a:xfrm>
            <a:off x="662220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7"/>
          <p:cNvSpPr/>
          <p:nvPr/>
        </p:nvSpPr>
        <p:spPr>
          <a:xfrm>
            <a:off x="67204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7"/>
          <p:cNvSpPr/>
          <p:nvPr/>
        </p:nvSpPr>
        <p:spPr>
          <a:xfrm>
            <a:off x="67204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7"/>
          <p:cNvSpPr/>
          <p:nvPr/>
        </p:nvSpPr>
        <p:spPr>
          <a:xfrm>
            <a:off x="68126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7"/>
          <p:cNvSpPr/>
          <p:nvPr/>
        </p:nvSpPr>
        <p:spPr>
          <a:xfrm>
            <a:off x="681264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7"/>
          <p:cNvSpPr/>
          <p:nvPr/>
        </p:nvSpPr>
        <p:spPr>
          <a:xfrm>
            <a:off x="69141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7"/>
          <p:cNvSpPr/>
          <p:nvPr/>
        </p:nvSpPr>
        <p:spPr>
          <a:xfrm>
            <a:off x="69141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7"/>
          <p:cNvSpPr/>
          <p:nvPr/>
        </p:nvSpPr>
        <p:spPr>
          <a:xfrm>
            <a:off x="700632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7"/>
          <p:cNvSpPr/>
          <p:nvPr/>
        </p:nvSpPr>
        <p:spPr>
          <a:xfrm>
            <a:off x="700632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7"/>
          <p:cNvSpPr/>
          <p:nvPr/>
        </p:nvSpPr>
        <p:spPr>
          <a:xfrm>
            <a:off x="70984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7"/>
          <p:cNvSpPr/>
          <p:nvPr/>
        </p:nvSpPr>
        <p:spPr>
          <a:xfrm>
            <a:off x="70984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7"/>
          <p:cNvSpPr/>
          <p:nvPr/>
        </p:nvSpPr>
        <p:spPr>
          <a:xfrm>
            <a:off x="719028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7"/>
          <p:cNvSpPr/>
          <p:nvPr/>
        </p:nvSpPr>
        <p:spPr>
          <a:xfrm>
            <a:off x="719028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7"/>
          <p:cNvSpPr/>
          <p:nvPr/>
        </p:nvSpPr>
        <p:spPr>
          <a:xfrm>
            <a:off x="72921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7"/>
          <p:cNvSpPr/>
          <p:nvPr/>
        </p:nvSpPr>
        <p:spPr>
          <a:xfrm>
            <a:off x="7292160" y="4779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7"/>
          <p:cNvSpPr/>
          <p:nvPr/>
        </p:nvSpPr>
        <p:spPr>
          <a:xfrm>
            <a:off x="738396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7"/>
          <p:cNvSpPr/>
          <p:nvPr/>
        </p:nvSpPr>
        <p:spPr>
          <a:xfrm>
            <a:off x="748224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7"/>
          <p:cNvSpPr/>
          <p:nvPr/>
        </p:nvSpPr>
        <p:spPr>
          <a:xfrm>
            <a:off x="7574400" y="4671000"/>
            <a:ext cx="49200" cy="49200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7"/>
          <p:cNvSpPr txBox="1"/>
          <p:nvPr>
            <p:ph type="title"/>
          </p:nvPr>
        </p:nvSpPr>
        <p:spPr>
          <a:xfrm>
            <a:off x="628560" y="27396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9" name="Google Shape;429;p27"/>
          <p:cNvSpPr txBox="1"/>
          <p:nvPr>
            <p:ph idx="1" type="body"/>
          </p:nvPr>
        </p:nvSpPr>
        <p:spPr>
          <a:xfrm>
            <a:off x="628560" y="1369080"/>
            <a:ext cx="7886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hyperlink" Target="http://drive.google.com/file/d/1JpDrhfDld4D-8HYmkFYHMmYZDAIfl2KT/view" TargetMode="External"/><Relationship Id="rId5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0"/>
          <p:cNvSpPr/>
          <p:nvPr/>
        </p:nvSpPr>
        <p:spPr>
          <a:xfrm>
            <a:off x="502560" y="879480"/>
            <a:ext cx="6806160" cy="91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8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ASSOCIATIVE LEARNING IN ASD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0"/>
          <p:cNvSpPr/>
          <p:nvPr/>
        </p:nvSpPr>
        <p:spPr>
          <a:xfrm>
            <a:off x="521280" y="613080"/>
            <a:ext cx="757728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0"/>
          <p:cNvSpPr/>
          <p:nvPr/>
        </p:nvSpPr>
        <p:spPr>
          <a:xfrm>
            <a:off x="529920" y="3364200"/>
            <a:ext cx="3539520" cy="51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1400" u="none" cap="none" strike="noStrike">
                <a:solidFill>
                  <a:srgbClr val="86D2EE"/>
                </a:solidFill>
                <a:latin typeface="Arial"/>
                <a:ea typeface="Arial"/>
                <a:cs typeface="Arial"/>
                <a:sym typeface="Arial"/>
              </a:rPr>
              <a:t>Mick de Koning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86D2EE"/>
                </a:solidFill>
                <a:latin typeface="Arial"/>
                <a:ea typeface="Arial"/>
                <a:cs typeface="Arial"/>
                <a:sym typeface="Arial"/>
              </a:rPr>
              <a:t>Badura Lab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9"/>
          <p:cNvSpPr txBox="1"/>
          <p:nvPr/>
        </p:nvSpPr>
        <p:spPr>
          <a:xfrm>
            <a:off x="571680" y="22860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/>
            </a:br>
            <a:r>
              <a:rPr b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Ironclust spike sorting pipeline</a:t>
            </a:r>
            <a:br>
              <a:rPr lang="nl-NL" sz="1800"/>
            </a:br>
            <a:endParaRPr b="0" sz="3200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9"/>
          <p:cNvSpPr txBox="1"/>
          <p:nvPr/>
        </p:nvSpPr>
        <p:spPr>
          <a:xfrm>
            <a:off x="443825" y="1222550"/>
            <a:ext cx="28572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Filter out noise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Spike detection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Manual curation: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60µv peak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Single unit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Stability trough recording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No complex spikes in recording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9"/>
          <p:cNvSpPr/>
          <p:nvPr/>
        </p:nvSpPr>
        <p:spPr>
          <a:xfrm>
            <a:off x="4114800" y="3419640"/>
            <a:ext cx="4571280" cy="23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0" name="Google Shape;55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7850" y="1430120"/>
            <a:ext cx="5198761" cy="138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800" y="37000"/>
            <a:ext cx="5363925" cy="20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5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7" name="Google Shape;55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25" y="3363725"/>
            <a:ext cx="8839204" cy="10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375" y="2114850"/>
            <a:ext cx="6918999" cy="11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51"/>
          <p:cNvPicPr preferRelativeResize="0"/>
          <p:nvPr/>
        </p:nvPicPr>
        <p:blipFill rotWithShape="1">
          <a:blip r:embed="rId3">
            <a:alphaModFix/>
          </a:blip>
          <a:srcRect b="51723" l="6514" r="50714" t="0"/>
          <a:stretch/>
        </p:blipFill>
        <p:spPr>
          <a:xfrm>
            <a:off x="193725" y="1234450"/>
            <a:ext cx="3780801" cy="22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500" y="1234450"/>
            <a:ext cx="3681126" cy="21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52"/>
          <p:cNvSpPr txBox="1"/>
          <p:nvPr/>
        </p:nvSpPr>
        <p:spPr>
          <a:xfrm>
            <a:off x="746525" y="362975"/>
            <a:ext cx="6794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Recording quality </a:t>
            </a:r>
            <a:endParaRPr/>
          </a:p>
        </p:txBody>
      </p:sp>
      <p:pic>
        <p:nvPicPr>
          <p:cNvPr id="571" name="Google Shape;57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00" y="2813185"/>
            <a:ext cx="8839200" cy="121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25" y="1581600"/>
            <a:ext cx="8839203" cy="72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3"/>
          <p:cNvSpPr txBox="1"/>
          <p:nvPr/>
        </p:nvSpPr>
        <p:spPr>
          <a:xfrm>
            <a:off x="571680" y="37764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Conf</a:t>
            </a:r>
            <a:r>
              <a:rPr b="1" lang="nl-NL" sz="3200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i</a:t>
            </a:r>
            <a:r>
              <a:rPr b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rmation of electrode location</a:t>
            </a:r>
            <a:br>
              <a:rPr lang="nl-NL" sz="1800"/>
            </a:br>
            <a:endParaRPr b="0" sz="3200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757396">
            <a:off x="4799211" y="959970"/>
            <a:ext cx="2727902" cy="268593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53"/>
          <p:cNvSpPr txBox="1"/>
          <p:nvPr/>
        </p:nvSpPr>
        <p:spPr>
          <a:xfrm>
            <a:off x="457560" y="1371600"/>
            <a:ext cx="28573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Coat probe with fluoresc</a:t>
            </a:r>
            <a:r>
              <a:rPr lang="nl-NL">
                <a:solidFill>
                  <a:srgbClr val="0C2074"/>
                </a:solidFill>
              </a:rPr>
              <a:t>ent-</a:t>
            </a: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dye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Fluorescence microscopy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53"/>
          <p:cNvSpPr txBox="1"/>
          <p:nvPr/>
        </p:nvSpPr>
        <p:spPr>
          <a:xfrm>
            <a:off x="5257800" y="3868560"/>
            <a:ext cx="2743200" cy="47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sz="900" strike="noStrik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Figure 11: Conformation of probe location using CM-DIL with DAPI as counterstain 50x</a:t>
            </a:r>
            <a:endParaRPr b="0" sz="9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4"/>
          <p:cNvSpPr txBox="1"/>
          <p:nvPr/>
        </p:nvSpPr>
        <p:spPr>
          <a:xfrm>
            <a:off x="571680" y="37764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Hypothesis </a:t>
            </a:r>
            <a:br>
              <a:rPr lang="nl-NL" sz="1800"/>
            </a:br>
            <a:endParaRPr b="0" sz="3200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54"/>
          <p:cNvSpPr txBox="1"/>
          <p:nvPr/>
        </p:nvSpPr>
        <p:spPr>
          <a:xfrm>
            <a:off x="228600" y="1371600"/>
            <a:ext cx="982944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0C2074"/>
                </a:solidFill>
              </a:rPr>
              <a:t>- </a:t>
            </a: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Wt-type mice show a neuronal response to the CS in anticipation of the US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0C2074"/>
                </a:solidFill>
              </a:rPr>
              <a:t>- The DCN </a:t>
            </a:r>
            <a:r>
              <a:rPr lang="nl-NL">
                <a:solidFill>
                  <a:srgbClr val="0C2074"/>
                </a:solidFill>
              </a:rPr>
              <a:t>contains</a:t>
            </a:r>
            <a:r>
              <a:rPr lang="nl-NL">
                <a:solidFill>
                  <a:srgbClr val="0C2074"/>
                </a:solidFill>
              </a:rPr>
              <a:t> </a:t>
            </a:r>
            <a:endParaRPr>
              <a:solidFill>
                <a:srgbClr val="0C207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Neurons in the DCN in Shank2-/- show </a:t>
            </a:r>
            <a:r>
              <a:rPr lang="nl-NL">
                <a:solidFill>
                  <a:srgbClr val="0C2074"/>
                </a:solidFill>
              </a:rPr>
              <a:t>impaired</a:t>
            </a: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response to the CS in anticipation of the US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07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5"/>
          <p:cNvSpPr txBox="1"/>
          <p:nvPr/>
        </p:nvSpPr>
        <p:spPr>
          <a:xfrm>
            <a:off x="628920" y="27432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Shank2</a:t>
            </a:r>
            <a:r>
              <a:rPr b="1" baseline="30000" i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-/-</a:t>
            </a:r>
            <a:r>
              <a:rPr b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 mice show a clear learning deficit in eyeblink conditioning</a:t>
            </a:r>
            <a:endParaRPr b="0" sz="3200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000">
            <a:off x="3775170" y="1066925"/>
            <a:ext cx="4337641" cy="323244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5"/>
          <p:cNvSpPr txBox="1"/>
          <p:nvPr/>
        </p:nvSpPr>
        <p:spPr>
          <a:xfrm>
            <a:off x="1638360" y="4343400"/>
            <a:ext cx="5905440" cy="232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5: </a:t>
            </a:r>
            <a:r>
              <a:rPr b="0" i="1" lang="nl-NL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Shank2</a:t>
            </a:r>
            <a:r>
              <a:rPr b="0" baseline="30000" i="1" lang="nl-NL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-/-</a:t>
            </a:r>
            <a:r>
              <a:rPr b="0" lang="nl-NL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(n=8) show a learning deficit compared to wild-type mice(n=8) in eye blink condition 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100" y="489400"/>
            <a:ext cx="3871850" cy="237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25" y="696962"/>
            <a:ext cx="3195944" cy="196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0175" y="2659837"/>
            <a:ext cx="3209703" cy="19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325" y="2719212"/>
            <a:ext cx="3209703" cy="1971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58"/>
          <p:cNvPicPr preferRelativeResize="0"/>
          <p:nvPr/>
        </p:nvPicPr>
        <p:blipFill rotWithShape="1">
          <a:blip r:embed="rId3">
            <a:alphaModFix/>
          </a:blip>
          <a:srcRect b="13891" l="15358" r="20029" t="15556"/>
          <a:stretch/>
        </p:blipFill>
        <p:spPr>
          <a:xfrm>
            <a:off x="1778325" y="0"/>
            <a:ext cx="5711298" cy="324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8"/>
          <p:cNvPicPr preferRelativeResize="0"/>
          <p:nvPr/>
        </p:nvPicPr>
        <p:blipFill rotWithShape="1">
          <a:blip r:embed="rId4">
            <a:alphaModFix/>
          </a:blip>
          <a:srcRect b="31598" l="19661" r="15726" t="26302"/>
          <a:stretch/>
        </p:blipFill>
        <p:spPr>
          <a:xfrm>
            <a:off x="1778326" y="2765500"/>
            <a:ext cx="5711298" cy="19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3200" u="none" cap="none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Backgroun</a:t>
            </a:r>
            <a:r>
              <a:rPr b="1" i="0" lang="nl-NL" sz="3200" u="none" cap="none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d </a:t>
            </a:r>
            <a:r>
              <a:rPr b="1" i="0" lang="nl-NL" sz="3200" u="none" cap="none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ASD</a:t>
            </a:r>
            <a:br>
              <a:rPr b="0" i="0" lang="nl-NL" sz="1800" u="none" cap="none" strike="noStrike"/>
            </a:br>
            <a:endParaRPr b="0" i="0" sz="3200" u="none" cap="none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1"/>
          <p:cNvSpPr txBox="1"/>
          <p:nvPr/>
        </p:nvSpPr>
        <p:spPr>
          <a:xfrm>
            <a:off x="571680" y="1369080"/>
            <a:ext cx="7886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07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07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0C2074"/>
                </a:solidFill>
              </a:rPr>
              <a:t>- </a:t>
            </a: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Neurodevelopmental disorder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Impaired social cognition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Repetitive behaviour 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Atypical information processing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- 1% prevalence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Genetic component 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Cerebellar involvement 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803" y="1267925"/>
            <a:ext cx="3702227" cy="231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75" y="886550"/>
            <a:ext cx="3607625" cy="28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9" title="MI1241001_221031_s01_00114-motif_8.avi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8950" y="1120800"/>
            <a:ext cx="2930674" cy="21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60"/>
          <p:cNvPicPr preferRelativeResize="0"/>
          <p:nvPr/>
        </p:nvPicPr>
        <p:blipFill rotWithShape="1">
          <a:blip r:embed="rId3">
            <a:alphaModFix/>
          </a:blip>
          <a:srcRect b="0" l="0" r="0" t="6279"/>
          <a:stretch/>
        </p:blipFill>
        <p:spPr>
          <a:xfrm>
            <a:off x="4546125" y="1413724"/>
            <a:ext cx="3023626" cy="2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0"/>
          <p:cNvPicPr preferRelativeResize="0"/>
          <p:nvPr/>
        </p:nvPicPr>
        <p:blipFill rotWithShape="1">
          <a:blip r:embed="rId4">
            <a:alphaModFix/>
          </a:blip>
          <a:srcRect b="0" l="0" r="0" t="6419"/>
          <a:stretch/>
        </p:blipFill>
        <p:spPr>
          <a:xfrm>
            <a:off x="915963" y="1551911"/>
            <a:ext cx="3023625" cy="20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0"/>
          <p:cNvSpPr txBox="1"/>
          <p:nvPr/>
        </p:nvSpPr>
        <p:spPr>
          <a:xfrm>
            <a:off x="773925" y="287650"/>
            <a:ext cx="8129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Behaviour eyeblink conditioning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3200" u="none" cap="none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Shank2 protein in ASD </a:t>
            </a:r>
            <a:endParaRPr b="0" i="0" sz="3200" u="none" cap="none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2"/>
          <p:cNvSpPr txBox="1"/>
          <p:nvPr/>
        </p:nvSpPr>
        <p:spPr>
          <a:xfrm>
            <a:off x="571680" y="1369080"/>
            <a:ext cx="78865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Risk gene in ASD</a:t>
            </a:r>
            <a:br>
              <a:rPr lang="nl-NL">
                <a:solidFill>
                  <a:srgbClr val="0C2074"/>
                </a:solidFill>
              </a:rPr>
            </a:br>
            <a:endParaRPr>
              <a:solidFill>
                <a:srgbClr val="0C207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0C2074"/>
                </a:solidFill>
              </a:rPr>
              <a:t>- Autism like phenotype in mice</a:t>
            </a:r>
            <a:endParaRPr>
              <a:solidFill>
                <a:srgbClr val="0C207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Hyperactivity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Abnormal social behaviour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Impaired learning Saša Peter et al.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i="0" lang="nl-NL" sz="1400" u="none" cap="none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3"/>
          <p:cNvSpPr txBox="1"/>
          <p:nvPr/>
        </p:nvSpPr>
        <p:spPr>
          <a:xfrm>
            <a:off x="685800" y="1371600"/>
            <a:ext cx="2971800" cy="108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Associative learning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- Pavlovian conditioning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- </a:t>
            </a:r>
            <a:r>
              <a:rPr lang="nl-NL"/>
              <a:t>Conditioned</a:t>
            </a:r>
            <a:r>
              <a:rPr lang="nl-NL"/>
              <a:t> </a:t>
            </a:r>
            <a:r>
              <a:rPr lang="nl-NL"/>
              <a:t>stimulus(CS)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- Unconditioned stimulus (US)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Highly cerebellar dependent 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600" y="1251360"/>
            <a:ext cx="5838120" cy="203004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3"/>
          <p:cNvSpPr txBox="1"/>
          <p:nvPr/>
        </p:nvSpPr>
        <p:spPr>
          <a:xfrm>
            <a:off x="628920" y="27432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Eyeblink conditioning</a:t>
            </a:r>
            <a:endParaRPr b="0" sz="3200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4"/>
          <p:cNvSpPr txBox="1"/>
          <p:nvPr/>
        </p:nvSpPr>
        <p:spPr>
          <a:xfrm>
            <a:off x="628920" y="27432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Experimental setup  </a:t>
            </a:r>
            <a:endParaRPr b="0" sz="3200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4"/>
          <p:cNvSpPr txBox="1"/>
          <p:nvPr/>
        </p:nvSpPr>
        <p:spPr>
          <a:xfrm>
            <a:off x="571680" y="1371600"/>
            <a:ext cx="28573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Head fixed wheel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Video recording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nl-NL">
                <a:solidFill>
                  <a:srgbClr val="0C2074"/>
                </a:solidFill>
              </a:rPr>
              <a:t>Electrophysiology</a:t>
            </a:r>
            <a:r>
              <a:rPr lang="nl-NL">
                <a:solidFill>
                  <a:srgbClr val="0C2074"/>
                </a:solidFill>
              </a:rPr>
              <a:t> </a:t>
            </a: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setup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143000"/>
            <a:ext cx="4101840" cy="292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150" y="152400"/>
            <a:ext cx="633573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6"/>
          <p:cNvSpPr txBox="1"/>
          <p:nvPr/>
        </p:nvSpPr>
        <p:spPr>
          <a:xfrm>
            <a:off x="628920" y="27432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Extracellular electrophysiology</a:t>
            </a:r>
            <a:br>
              <a:rPr lang="nl-NL" sz="1800"/>
            </a:br>
            <a:endParaRPr b="0" sz="3200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46"/>
          <p:cNvSpPr txBox="1"/>
          <p:nvPr/>
        </p:nvSpPr>
        <p:spPr>
          <a:xfrm>
            <a:off x="571680" y="1371600"/>
            <a:ext cx="28573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Record Action potential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Single unit activity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07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525" y="834300"/>
            <a:ext cx="3736225" cy="34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7"/>
          <p:cNvSpPr txBox="1"/>
          <p:nvPr/>
        </p:nvSpPr>
        <p:spPr>
          <a:xfrm>
            <a:off x="628920" y="27432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Extracellular electrophysiology</a:t>
            </a:r>
            <a:br>
              <a:rPr lang="nl-NL" sz="1800"/>
            </a:br>
            <a:endParaRPr b="0" sz="3200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7"/>
          <p:cNvSpPr txBox="1"/>
          <p:nvPr/>
        </p:nvSpPr>
        <p:spPr>
          <a:xfrm>
            <a:off x="457200" y="1371600"/>
            <a:ext cx="28573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Deep </a:t>
            </a:r>
            <a:r>
              <a:rPr lang="nl-NL">
                <a:solidFill>
                  <a:srgbClr val="0C2074"/>
                </a:solidFill>
              </a:rPr>
              <a:t>cerebellar</a:t>
            </a:r>
            <a:r>
              <a:rPr lang="nl-NL">
                <a:solidFill>
                  <a:srgbClr val="0C2074"/>
                </a:solidFill>
              </a:rPr>
              <a:t> nuclei (</a:t>
            </a: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DCN)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Complex spiking purkinje cells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>
                <a:solidFill>
                  <a:srgbClr val="0C2074"/>
                </a:solidFill>
              </a:rPr>
              <a:t>- Sole output of cerebellum</a:t>
            </a:r>
            <a:endParaRPr>
              <a:solidFill>
                <a:srgbClr val="0C207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07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47"/>
          <p:cNvPicPr preferRelativeResize="0"/>
          <p:nvPr/>
        </p:nvPicPr>
        <p:blipFill rotWithShape="1">
          <a:blip r:embed="rId3">
            <a:alphaModFix/>
          </a:blip>
          <a:srcRect b="35934" l="13740" r="24039" t="55146"/>
          <a:stretch/>
        </p:blipFill>
        <p:spPr>
          <a:xfrm>
            <a:off x="3657240" y="1600200"/>
            <a:ext cx="479952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7"/>
          <p:cNvPicPr preferRelativeResize="0"/>
          <p:nvPr/>
        </p:nvPicPr>
        <p:blipFill rotWithShape="1">
          <a:blip r:embed="rId4">
            <a:alphaModFix/>
          </a:blip>
          <a:srcRect b="45407" l="0" r="0" t="31254"/>
          <a:stretch/>
        </p:blipFill>
        <p:spPr>
          <a:xfrm>
            <a:off x="3657240" y="2514960"/>
            <a:ext cx="4799878" cy="91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500" y="2514600"/>
            <a:ext cx="2466720" cy="1706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47"/>
          <p:cNvCxnSpPr/>
          <p:nvPr/>
        </p:nvCxnSpPr>
        <p:spPr>
          <a:xfrm>
            <a:off x="4662550" y="2671950"/>
            <a:ext cx="414300" cy="10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4" name="Google Shape;534;p47"/>
          <p:cNvCxnSpPr/>
          <p:nvPr/>
        </p:nvCxnSpPr>
        <p:spPr>
          <a:xfrm>
            <a:off x="6277850" y="2565150"/>
            <a:ext cx="414300" cy="10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8"/>
          <p:cNvSpPr txBox="1"/>
          <p:nvPr/>
        </p:nvSpPr>
        <p:spPr>
          <a:xfrm>
            <a:off x="628920" y="37764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 strike="noStrike">
                <a:solidFill>
                  <a:srgbClr val="0C2074"/>
                </a:solidFill>
                <a:latin typeface="Arial Black"/>
                <a:ea typeface="Arial Black"/>
                <a:cs typeface="Arial Black"/>
                <a:sym typeface="Arial Black"/>
              </a:rPr>
              <a:t>Spike sorting </a:t>
            </a:r>
            <a:br>
              <a:rPr lang="nl-NL" sz="1800"/>
            </a:br>
            <a:br>
              <a:rPr lang="nl-NL" sz="1800"/>
            </a:br>
            <a:endParaRPr b="0" sz="3200" strike="noStrike">
              <a:solidFill>
                <a:srgbClr val="0D1F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8"/>
          <p:cNvSpPr txBox="1"/>
          <p:nvPr/>
        </p:nvSpPr>
        <p:spPr>
          <a:xfrm>
            <a:off x="457200" y="1371600"/>
            <a:ext cx="28573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Separate </a:t>
            </a:r>
            <a:r>
              <a:rPr lang="nl-NL">
                <a:solidFill>
                  <a:srgbClr val="0C2074"/>
                </a:solidFill>
              </a:rPr>
              <a:t>into</a:t>
            </a: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single cell data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nl-NL">
                <a:solidFill>
                  <a:srgbClr val="0C2074"/>
                </a:solidFill>
              </a:rPr>
              <a:t>Large</a:t>
            </a: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amount of data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nl-NL">
                <a:solidFill>
                  <a:srgbClr val="0C2074"/>
                </a:solidFill>
              </a:rPr>
              <a:t>Choice</a:t>
            </a: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spike-sorter 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b="0" lang="nl-NL" sz="1400" strike="noStrike">
                <a:solidFill>
                  <a:srgbClr val="0C20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C20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6080" y="457200"/>
            <a:ext cx="2790000" cy="298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8"/>
          <p:cNvPicPr preferRelativeResize="0"/>
          <p:nvPr/>
        </p:nvPicPr>
        <p:blipFill rotWithShape="1">
          <a:blip r:embed="rId4">
            <a:alphaModFix/>
          </a:blip>
          <a:srcRect b="0" l="0" r="69701" t="4338"/>
          <a:stretch/>
        </p:blipFill>
        <p:spPr>
          <a:xfrm>
            <a:off x="4461176" y="914400"/>
            <a:ext cx="1456875" cy="24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