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4" r:id="rId14"/>
    <p:sldId id="271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544DFA-2347-48EF-AE64-5EB426F9D740}" v="3" dt="2023-03-14T14:20:56.1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oms, Hugo" userId="cc730f79-31bb-43f2-88d6-d0338d75d399" providerId="ADAL" clId="{70544DFA-2347-48EF-AE64-5EB426F9D740}"/>
    <pc:docChg chg="undo custSel delSld modSld">
      <pc:chgData name="Booms, Hugo" userId="cc730f79-31bb-43f2-88d6-d0338d75d399" providerId="ADAL" clId="{70544DFA-2347-48EF-AE64-5EB426F9D740}" dt="2023-03-14T14:20:56.193" v="13" actId="1076"/>
      <pc:docMkLst>
        <pc:docMk/>
      </pc:docMkLst>
      <pc:sldChg chg="del">
        <pc:chgData name="Booms, Hugo" userId="cc730f79-31bb-43f2-88d6-d0338d75d399" providerId="ADAL" clId="{70544DFA-2347-48EF-AE64-5EB426F9D740}" dt="2023-03-07T10:13:55.756" v="0" actId="47"/>
        <pc:sldMkLst>
          <pc:docMk/>
          <pc:sldMk cId="922820595" sldId="275"/>
        </pc:sldMkLst>
      </pc:sldChg>
      <pc:sldChg chg="addSp delSp modSp mod">
        <pc:chgData name="Booms, Hugo" userId="cc730f79-31bb-43f2-88d6-d0338d75d399" providerId="ADAL" clId="{70544DFA-2347-48EF-AE64-5EB426F9D740}" dt="2023-03-14T14:20:56.193" v="13" actId="1076"/>
        <pc:sldMkLst>
          <pc:docMk/>
          <pc:sldMk cId="2574529015" sldId="276"/>
        </pc:sldMkLst>
        <pc:spChg chg="mod">
          <ac:chgData name="Booms, Hugo" userId="cc730f79-31bb-43f2-88d6-d0338d75d399" providerId="ADAL" clId="{70544DFA-2347-48EF-AE64-5EB426F9D740}" dt="2023-03-07T10:15:29.074" v="10" actId="20577"/>
          <ac:spMkLst>
            <pc:docMk/>
            <pc:sldMk cId="2574529015" sldId="276"/>
            <ac:spMk id="2" creationId="{9FD859E2-E9A0-D834-3176-CD956C347B38}"/>
          </ac:spMkLst>
        </pc:spChg>
        <pc:spChg chg="del mod">
          <ac:chgData name="Booms, Hugo" userId="cc730f79-31bb-43f2-88d6-d0338d75d399" providerId="ADAL" clId="{70544DFA-2347-48EF-AE64-5EB426F9D740}" dt="2023-03-07T10:14:08.306" v="2" actId="478"/>
          <ac:spMkLst>
            <pc:docMk/>
            <pc:sldMk cId="2574529015" sldId="276"/>
            <ac:spMk id="3" creationId="{54C31CEA-F514-90DD-8DC2-A7525B740206}"/>
          </ac:spMkLst>
        </pc:spChg>
        <pc:picChg chg="add mod">
          <ac:chgData name="Booms, Hugo" userId="cc730f79-31bb-43f2-88d6-d0338d75d399" providerId="ADAL" clId="{70544DFA-2347-48EF-AE64-5EB426F9D740}" dt="2023-03-14T14:20:56.193" v="13" actId="1076"/>
          <ac:picMkLst>
            <pc:docMk/>
            <pc:sldMk cId="2574529015" sldId="276"/>
            <ac:picMk id="1026" creationId="{F351A382-AE59-0A73-50E9-4B989D6D7024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762582-42AD-4C2D-A215-0435815AB7A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FF24CE9-5A93-40B3-AF31-EFC31FD32930}">
      <dgm:prSet/>
      <dgm:spPr/>
      <dgm:t>
        <a:bodyPr/>
        <a:lstStyle/>
        <a:p>
          <a:pPr>
            <a:defRPr cap="all"/>
          </a:pPr>
          <a:r>
            <a:rPr lang="nl-NL"/>
            <a:t>Samenwerking lokale partners</a:t>
          </a:r>
          <a:endParaRPr lang="en-US"/>
        </a:p>
      </dgm:t>
    </dgm:pt>
    <dgm:pt modelId="{D13B1574-65AB-491C-A1A6-FEE89A30C07F}" type="parTrans" cxnId="{6CA75296-D6A4-4336-9DC5-1478326D45FE}">
      <dgm:prSet/>
      <dgm:spPr/>
      <dgm:t>
        <a:bodyPr/>
        <a:lstStyle/>
        <a:p>
          <a:endParaRPr lang="en-US"/>
        </a:p>
      </dgm:t>
    </dgm:pt>
    <dgm:pt modelId="{E3F03708-B3C6-4573-A089-5CA5BB1C93CC}" type="sibTrans" cxnId="{6CA75296-D6A4-4336-9DC5-1478326D45FE}">
      <dgm:prSet/>
      <dgm:spPr/>
      <dgm:t>
        <a:bodyPr/>
        <a:lstStyle/>
        <a:p>
          <a:endParaRPr lang="en-US"/>
        </a:p>
      </dgm:t>
    </dgm:pt>
    <dgm:pt modelId="{CB39403E-6293-442D-B8D1-19357D6E57F5}">
      <dgm:prSet/>
      <dgm:spPr/>
      <dgm:t>
        <a:bodyPr/>
        <a:lstStyle/>
        <a:p>
          <a:pPr>
            <a:defRPr cap="all"/>
          </a:pPr>
          <a:r>
            <a:rPr lang="nl-NL"/>
            <a:t>Praktijkgericht onderzoek</a:t>
          </a:r>
          <a:endParaRPr lang="en-US"/>
        </a:p>
      </dgm:t>
    </dgm:pt>
    <dgm:pt modelId="{8CADFDF9-D5C5-4FA9-B324-35397356C286}" type="parTrans" cxnId="{DA8F7D27-2209-4343-89F8-346A5627AE21}">
      <dgm:prSet/>
      <dgm:spPr/>
      <dgm:t>
        <a:bodyPr/>
        <a:lstStyle/>
        <a:p>
          <a:endParaRPr lang="en-US"/>
        </a:p>
      </dgm:t>
    </dgm:pt>
    <dgm:pt modelId="{65B75524-0738-4B49-8B91-2EF7C6A0E258}" type="sibTrans" cxnId="{DA8F7D27-2209-4343-89F8-346A5627AE21}">
      <dgm:prSet/>
      <dgm:spPr/>
      <dgm:t>
        <a:bodyPr/>
        <a:lstStyle/>
        <a:p>
          <a:endParaRPr lang="en-US"/>
        </a:p>
      </dgm:t>
    </dgm:pt>
    <dgm:pt modelId="{DB7B573E-B464-4749-94E9-B34C05D6328A}">
      <dgm:prSet/>
      <dgm:spPr/>
      <dgm:t>
        <a:bodyPr/>
        <a:lstStyle/>
        <a:p>
          <a:pPr>
            <a:defRPr cap="all"/>
          </a:pPr>
          <a:r>
            <a:rPr lang="nl-NL"/>
            <a:t>Rapportage aan opdrachtgevers en lectoraat</a:t>
          </a:r>
          <a:endParaRPr lang="en-US"/>
        </a:p>
      </dgm:t>
    </dgm:pt>
    <dgm:pt modelId="{5B0E260B-EE34-4432-8C4B-741B974AC1F4}" type="parTrans" cxnId="{50282761-9EC9-475D-8E43-7D90888DE85D}">
      <dgm:prSet/>
      <dgm:spPr/>
      <dgm:t>
        <a:bodyPr/>
        <a:lstStyle/>
        <a:p>
          <a:endParaRPr lang="en-US"/>
        </a:p>
      </dgm:t>
    </dgm:pt>
    <dgm:pt modelId="{A81AFDAE-CDA9-490F-972C-541DF66AEF5E}" type="sibTrans" cxnId="{50282761-9EC9-475D-8E43-7D90888DE85D}">
      <dgm:prSet/>
      <dgm:spPr/>
      <dgm:t>
        <a:bodyPr/>
        <a:lstStyle/>
        <a:p>
          <a:endParaRPr lang="en-US"/>
        </a:p>
      </dgm:t>
    </dgm:pt>
    <dgm:pt modelId="{95215054-EF9D-4E00-A29B-C99F223F13F1}" type="pres">
      <dgm:prSet presAssocID="{F7762582-42AD-4C2D-A215-0435815AB7A1}" presName="root" presStyleCnt="0">
        <dgm:presLayoutVars>
          <dgm:dir/>
          <dgm:resizeHandles val="exact"/>
        </dgm:presLayoutVars>
      </dgm:prSet>
      <dgm:spPr/>
    </dgm:pt>
    <dgm:pt modelId="{4FD2C115-AAAD-420A-AE35-097ED4B450AE}" type="pres">
      <dgm:prSet presAssocID="{FFF24CE9-5A93-40B3-AF31-EFC31FD32930}" presName="compNode" presStyleCnt="0"/>
      <dgm:spPr/>
    </dgm:pt>
    <dgm:pt modelId="{CF46FE61-16D8-4E68-92A8-903EC8C204CF}" type="pres">
      <dgm:prSet presAssocID="{FFF24CE9-5A93-40B3-AF31-EFC31FD32930}" presName="iconBgRect" presStyleLbl="bgShp" presStyleIdx="0" presStyleCnt="3"/>
      <dgm:spPr/>
    </dgm:pt>
    <dgm:pt modelId="{C79B6286-89C2-4BCF-9EEB-59B8753323C5}" type="pres">
      <dgm:prSet presAssocID="{FFF24CE9-5A93-40B3-AF31-EFC31FD3293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druk"/>
        </a:ext>
      </dgm:extLst>
    </dgm:pt>
    <dgm:pt modelId="{C30B2EFF-D274-493F-A2B6-72CC8D218A6A}" type="pres">
      <dgm:prSet presAssocID="{FFF24CE9-5A93-40B3-AF31-EFC31FD32930}" presName="spaceRect" presStyleCnt="0"/>
      <dgm:spPr/>
    </dgm:pt>
    <dgm:pt modelId="{F596A1F1-5F8F-49FA-A3AB-DD6AEC2D340F}" type="pres">
      <dgm:prSet presAssocID="{FFF24CE9-5A93-40B3-AF31-EFC31FD32930}" presName="textRect" presStyleLbl="revTx" presStyleIdx="0" presStyleCnt="3">
        <dgm:presLayoutVars>
          <dgm:chMax val="1"/>
          <dgm:chPref val="1"/>
        </dgm:presLayoutVars>
      </dgm:prSet>
      <dgm:spPr/>
    </dgm:pt>
    <dgm:pt modelId="{ECF4E0A1-ED89-45ED-97DC-7FA478A7F852}" type="pres">
      <dgm:prSet presAssocID="{E3F03708-B3C6-4573-A089-5CA5BB1C93CC}" presName="sibTrans" presStyleCnt="0"/>
      <dgm:spPr/>
    </dgm:pt>
    <dgm:pt modelId="{F53A9153-0DB5-44CD-8DA1-ACE194D5975A}" type="pres">
      <dgm:prSet presAssocID="{CB39403E-6293-442D-B8D1-19357D6E57F5}" presName="compNode" presStyleCnt="0"/>
      <dgm:spPr/>
    </dgm:pt>
    <dgm:pt modelId="{995679C8-764E-4E02-AE7C-7A4E2D90F8B6}" type="pres">
      <dgm:prSet presAssocID="{CB39403E-6293-442D-B8D1-19357D6E57F5}" presName="iconBgRect" presStyleLbl="bgShp" presStyleIdx="1" presStyleCnt="3"/>
      <dgm:spPr/>
    </dgm:pt>
    <dgm:pt modelId="{90A8B92C-108E-462C-AE6C-BC78E84B5964}" type="pres">
      <dgm:prSet presAssocID="{CB39403E-6293-442D-B8D1-19357D6E57F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2DB12478-82E0-45EC-9103-446B11C7C686}" type="pres">
      <dgm:prSet presAssocID="{CB39403E-6293-442D-B8D1-19357D6E57F5}" presName="spaceRect" presStyleCnt="0"/>
      <dgm:spPr/>
    </dgm:pt>
    <dgm:pt modelId="{54FD3E84-F990-40A6-9FB5-38C1255BB568}" type="pres">
      <dgm:prSet presAssocID="{CB39403E-6293-442D-B8D1-19357D6E57F5}" presName="textRect" presStyleLbl="revTx" presStyleIdx="1" presStyleCnt="3">
        <dgm:presLayoutVars>
          <dgm:chMax val="1"/>
          <dgm:chPref val="1"/>
        </dgm:presLayoutVars>
      </dgm:prSet>
      <dgm:spPr/>
    </dgm:pt>
    <dgm:pt modelId="{6AD4E101-EA08-42B3-8422-FEE0DD6CA5F9}" type="pres">
      <dgm:prSet presAssocID="{65B75524-0738-4B49-8B91-2EF7C6A0E258}" presName="sibTrans" presStyleCnt="0"/>
      <dgm:spPr/>
    </dgm:pt>
    <dgm:pt modelId="{2EA13730-18DF-46DD-839F-4C5811C83F0E}" type="pres">
      <dgm:prSet presAssocID="{DB7B573E-B464-4749-94E9-B34C05D6328A}" presName="compNode" presStyleCnt="0"/>
      <dgm:spPr/>
    </dgm:pt>
    <dgm:pt modelId="{3D7CF384-1606-401B-98AB-C2F6F7317CE0}" type="pres">
      <dgm:prSet presAssocID="{DB7B573E-B464-4749-94E9-B34C05D6328A}" presName="iconBgRect" presStyleLbl="bgShp" presStyleIdx="2" presStyleCnt="3"/>
      <dgm:spPr/>
    </dgm:pt>
    <dgm:pt modelId="{467DC09B-5F7C-45AA-A46E-2CF6DE82CC8A}" type="pres">
      <dgm:prSet presAssocID="{DB7B573E-B464-4749-94E9-B34C05D6328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ent"/>
        </a:ext>
      </dgm:extLst>
    </dgm:pt>
    <dgm:pt modelId="{E15DD9D9-BCA7-4B87-A2C9-C2C2761E96E6}" type="pres">
      <dgm:prSet presAssocID="{DB7B573E-B464-4749-94E9-B34C05D6328A}" presName="spaceRect" presStyleCnt="0"/>
      <dgm:spPr/>
    </dgm:pt>
    <dgm:pt modelId="{53706226-6123-4F3C-B73A-7F730BE6D426}" type="pres">
      <dgm:prSet presAssocID="{DB7B573E-B464-4749-94E9-B34C05D6328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861B419-DCFD-49F4-95AE-96791C5E6C38}" type="presOf" srcId="{FFF24CE9-5A93-40B3-AF31-EFC31FD32930}" destId="{F596A1F1-5F8F-49FA-A3AB-DD6AEC2D340F}" srcOrd="0" destOrd="0" presId="urn:microsoft.com/office/officeart/2018/5/layout/IconCircleLabelList"/>
    <dgm:cxn modelId="{77B4A41E-80E8-48A1-A671-1B9D60C27869}" type="presOf" srcId="{F7762582-42AD-4C2D-A215-0435815AB7A1}" destId="{95215054-EF9D-4E00-A29B-C99F223F13F1}" srcOrd="0" destOrd="0" presId="urn:microsoft.com/office/officeart/2018/5/layout/IconCircleLabelList"/>
    <dgm:cxn modelId="{DA8F7D27-2209-4343-89F8-346A5627AE21}" srcId="{F7762582-42AD-4C2D-A215-0435815AB7A1}" destId="{CB39403E-6293-442D-B8D1-19357D6E57F5}" srcOrd="1" destOrd="0" parTransId="{8CADFDF9-D5C5-4FA9-B324-35397356C286}" sibTransId="{65B75524-0738-4B49-8B91-2EF7C6A0E258}"/>
    <dgm:cxn modelId="{50282761-9EC9-475D-8E43-7D90888DE85D}" srcId="{F7762582-42AD-4C2D-A215-0435815AB7A1}" destId="{DB7B573E-B464-4749-94E9-B34C05D6328A}" srcOrd="2" destOrd="0" parTransId="{5B0E260B-EE34-4432-8C4B-741B974AC1F4}" sibTransId="{A81AFDAE-CDA9-490F-972C-541DF66AEF5E}"/>
    <dgm:cxn modelId="{E066B753-151B-4DBE-BFDA-501DA585C7A6}" type="presOf" srcId="{DB7B573E-B464-4749-94E9-B34C05D6328A}" destId="{53706226-6123-4F3C-B73A-7F730BE6D426}" srcOrd="0" destOrd="0" presId="urn:microsoft.com/office/officeart/2018/5/layout/IconCircleLabelList"/>
    <dgm:cxn modelId="{6CA75296-D6A4-4336-9DC5-1478326D45FE}" srcId="{F7762582-42AD-4C2D-A215-0435815AB7A1}" destId="{FFF24CE9-5A93-40B3-AF31-EFC31FD32930}" srcOrd="0" destOrd="0" parTransId="{D13B1574-65AB-491C-A1A6-FEE89A30C07F}" sibTransId="{E3F03708-B3C6-4573-A089-5CA5BB1C93CC}"/>
    <dgm:cxn modelId="{A5F2E3BE-EB46-4183-96D9-99269528195F}" type="presOf" srcId="{CB39403E-6293-442D-B8D1-19357D6E57F5}" destId="{54FD3E84-F990-40A6-9FB5-38C1255BB568}" srcOrd="0" destOrd="0" presId="urn:microsoft.com/office/officeart/2018/5/layout/IconCircleLabelList"/>
    <dgm:cxn modelId="{F76F36E9-B05D-49FA-9415-D898C8938890}" type="presParOf" srcId="{95215054-EF9D-4E00-A29B-C99F223F13F1}" destId="{4FD2C115-AAAD-420A-AE35-097ED4B450AE}" srcOrd="0" destOrd="0" presId="urn:microsoft.com/office/officeart/2018/5/layout/IconCircleLabelList"/>
    <dgm:cxn modelId="{D93349B0-39EE-4A55-A2C5-A757BEDD9E62}" type="presParOf" srcId="{4FD2C115-AAAD-420A-AE35-097ED4B450AE}" destId="{CF46FE61-16D8-4E68-92A8-903EC8C204CF}" srcOrd="0" destOrd="0" presId="urn:microsoft.com/office/officeart/2018/5/layout/IconCircleLabelList"/>
    <dgm:cxn modelId="{51A64401-04FB-4084-8426-EA8022878CB9}" type="presParOf" srcId="{4FD2C115-AAAD-420A-AE35-097ED4B450AE}" destId="{C79B6286-89C2-4BCF-9EEB-59B8753323C5}" srcOrd="1" destOrd="0" presId="urn:microsoft.com/office/officeart/2018/5/layout/IconCircleLabelList"/>
    <dgm:cxn modelId="{D51480B7-A72D-4A80-BF4F-891E5456EC14}" type="presParOf" srcId="{4FD2C115-AAAD-420A-AE35-097ED4B450AE}" destId="{C30B2EFF-D274-493F-A2B6-72CC8D218A6A}" srcOrd="2" destOrd="0" presId="urn:microsoft.com/office/officeart/2018/5/layout/IconCircleLabelList"/>
    <dgm:cxn modelId="{D9578811-3867-43C6-89E5-638CCB13D128}" type="presParOf" srcId="{4FD2C115-AAAD-420A-AE35-097ED4B450AE}" destId="{F596A1F1-5F8F-49FA-A3AB-DD6AEC2D340F}" srcOrd="3" destOrd="0" presId="urn:microsoft.com/office/officeart/2018/5/layout/IconCircleLabelList"/>
    <dgm:cxn modelId="{12A03C79-8E62-47BD-AC41-3FAE96A3BF6F}" type="presParOf" srcId="{95215054-EF9D-4E00-A29B-C99F223F13F1}" destId="{ECF4E0A1-ED89-45ED-97DC-7FA478A7F852}" srcOrd="1" destOrd="0" presId="urn:microsoft.com/office/officeart/2018/5/layout/IconCircleLabelList"/>
    <dgm:cxn modelId="{1DE1354B-3FE1-48ED-9578-33A8E8A19044}" type="presParOf" srcId="{95215054-EF9D-4E00-A29B-C99F223F13F1}" destId="{F53A9153-0DB5-44CD-8DA1-ACE194D5975A}" srcOrd="2" destOrd="0" presId="urn:microsoft.com/office/officeart/2018/5/layout/IconCircleLabelList"/>
    <dgm:cxn modelId="{2FD35FE5-A575-470B-A29E-EEE5641A59F1}" type="presParOf" srcId="{F53A9153-0DB5-44CD-8DA1-ACE194D5975A}" destId="{995679C8-764E-4E02-AE7C-7A4E2D90F8B6}" srcOrd="0" destOrd="0" presId="urn:microsoft.com/office/officeart/2018/5/layout/IconCircleLabelList"/>
    <dgm:cxn modelId="{5982353D-41A8-4AD0-BEE0-EEFAF063BBD1}" type="presParOf" srcId="{F53A9153-0DB5-44CD-8DA1-ACE194D5975A}" destId="{90A8B92C-108E-462C-AE6C-BC78E84B5964}" srcOrd="1" destOrd="0" presId="urn:microsoft.com/office/officeart/2018/5/layout/IconCircleLabelList"/>
    <dgm:cxn modelId="{A647FB05-2308-42A1-AFE7-28511C2A6F4D}" type="presParOf" srcId="{F53A9153-0DB5-44CD-8DA1-ACE194D5975A}" destId="{2DB12478-82E0-45EC-9103-446B11C7C686}" srcOrd="2" destOrd="0" presId="urn:microsoft.com/office/officeart/2018/5/layout/IconCircleLabelList"/>
    <dgm:cxn modelId="{B079F8FB-68F6-4541-9A52-8C01DBD3899D}" type="presParOf" srcId="{F53A9153-0DB5-44CD-8DA1-ACE194D5975A}" destId="{54FD3E84-F990-40A6-9FB5-38C1255BB568}" srcOrd="3" destOrd="0" presId="urn:microsoft.com/office/officeart/2018/5/layout/IconCircleLabelList"/>
    <dgm:cxn modelId="{F7D25D43-B48E-4CCF-B25A-64CAC7121329}" type="presParOf" srcId="{95215054-EF9D-4E00-A29B-C99F223F13F1}" destId="{6AD4E101-EA08-42B3-8422-FEE0DD6CA5F9}" srcOrd="3" destOrd="0" presId="urn:microsoft.com/office/officeart/2018/5/layout/IconCircleLabelList"/>
    <dgm:cxn modelId="{20415FF7-F547-468B-BFC0-4F317AF61C81}" type="presParOf" srcId="{95215054-EF9D-4E00-A29B-C99F223F13F1}" destId="{2EA13730-18DF-46DD-839F-4C5811C83F0E}" srcOrd="4" destOrd="0" presId="urn:microsoft.com/office/officeart/2018/5/layout/IconCircleLabelList"/>
    <dgm:cxn modelId="{EEE1BBAF-4CB7-4429-8485-F10B770B157F}" type="presParOf" srcId="{2EA13730-18DF-46DD-839F-4C5811C83F0E}" destId="{3D7CF384-1606-401B-98AB-C2F6F7317CE0}" srcOrd="0" destOrd="0" presId="urn:microsoft.com/office/officeart/2018/5/layout/IconCircleLabelList"/>
    <dgm:cxn modelId="{9887BD89-DC4C-4511-B323-17F1AB9AF0F1}" type="presParOf" srcId="{2EA13730-18DF-46DD-839F-4C5811C83F0E}" destId="{467DC09B-5F7C-45AA-A46E-2CF6DE82CC8A}" srcOrd="1" destOrd="0" presId="urn:microsoft.com/office/officeart/2018/5/layout/IconCircleLabelList"/>
    <dgm:cxn modelId="{9513CABC-30E6-417F-8413-40D6BE3D3B5C}" type="presParOf" srcId="{2EA13730-18DF-46DD-839F-4C5811C83F0E}" destId="{E15DD9D9-BCA7-4B87-A2C9-C2C2761E96E6}" srcOrd="2" destOrd="0" presId="urn:microsoft.com/office/officeart/2018/5/layout/IconCircleLabelList"/>
    <dgm:cxn modelId="{79223F22-5D71-4C2B-BF25-2D8D771DBF27}" type="presParOf" srcId="{2EA13730-18DF-46DD-839F-4C5811C83F0E}" destId="{53706226-6123-4F3C-B73A-7F730BE6D42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6FE61-16D8-4E68-92A8-903EC8C204CF}">
      <dsp:nvSpPr>
        <dsp:cNvPr id="0" name=""/>
        <dsp:cNvSpPr/>
      </dsp:nvSpPr>
      <dsp:spPr>
        <a:xfrm>
          <a:off x="679050" y="578168"/>
          <a:ext cx="1887187" cy="1887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B6286-89C2-4BCF-9EEB-59B8753323C5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6A1F1-5F8F-49FA-A3AB-DD6AEC2D340F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700" kern="1200"/>
            <a:t>Samenwerking lokale partners</a:t>
          </a:r>
          <a:endParaRPr lang="en-US" sz="1700" kern="1200"/>
        </a:p>
      </dsp:txBody>
      <dsp:txXfrm>
        <a:off x="75768" y="3053169"/>
        <a:ext cx="3093750" cy="720000"/>
      </dsp:txXfrm>
    </dsp:sp>
    <dsp:sp modelId="{995679C8-764E-4E02-AE7C-7A4E2D90F8B6}">
      <dsp:nvSpPr>
        <dsp:cNvPr id="0" name=""/>
        <dsp:cNvSpPr/>
      </dsp:nvSpPr>
      <dsp:spPr>
        <a:xfrm>
          <a:off x="4314206" y="578168"/>
          <a:ext cx="1887187" cy="18871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A8B92C-108E-462C-AE6C-BC78E84B5964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FD3E84-F990-40A6-9FB5-38C1255BB568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700" kern="1200"/>
            <a:t>Praktijkgericht onderzoek</a:t>
          </a:r>
          <a:endParaRPr lang="en-US" sz="1700" kern="1200"/>
        </a:p>
      </dsp:txBody>
      <dsp:txXfrm>
        <a:off x="3710925" y="3053169"/>
        <a:ext cx="3093750" cy="720000"/>
      </dsp:txXfrm>
    </dsp:sp>
    <dsp:sp modelId="{3D7CF384-1606-401B-98AB-C2F6F7317CE0}">
      <dsp:nvSpPr>
        <dsp:cNvPr id="0" name=""/>
        <dsp:cNvSpPr/>
      </dsp:nvSpPr>
      <dsp:spPr>
        <a:xfrm>
          <a:off x="7949362" y="578168"/>
          <a:ext cx="1887187" cy="18871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7DC09B-5F7C-45AA-A46E-2CF6DE82CC8A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706226-6123-4F3C-B73A-7F730BE6D426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700" kern="1200"/>
            <a:t>Rapportage aan opdrachtgevers en lectoraat</a:t>
          </a:r>
          <a:endParaRPr lang="en-US" sz="1700" kern="1200"/>
        </a:p>
      </dsp:txBody>
      <dsp:txXfrm>
        <a:off x="7346081" y="3053169"/>
        <a:ext cx="30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290036-69F6-E202-FB44-8A9B82C88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F78716C-8186-F11D-B12F-E7E70B4620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E603DF-94B3-314B-3022-2C1907A22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E4B4-6E70-4DDA-A3F5-8D77148D7404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7D5E24-E082-25D3-856C-D2BA584C5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E7D52B-D1A8-F513-07C0-470BD843F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1578-D619-4B64-AD0B-BDEA31B5C4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14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EFF3D8-310E-AF72-D70B-65AC573DC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91EB220-5AA0-2038-5AAA-EC30FC5D06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2FB759-B449-2DBB-9453-E0E027FD6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E4B4-6E70-4DDA-A3F5-8D77148D7404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6415F0-568B-8E0D-2EC3-E548935B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0A0391-76A1-852C-D6DD-4DEFD5F63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1578-D619-4B64-AD0B-BDEA31B5C4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32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9BC51B0-70E7-51ED-F7D0-9336AA52E6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A1182AA-E1F4-BE7A-FFD8-4F6ECA3E0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A4904F-3847-62B4-6B69-F14D73833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E4B4-6E70-4DDA-A3F5-8D77148D7404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4641AB-23CC-9521-34F3-FE6BF71D9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25D36A-8E4E-F28A-8DBD-3284C166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1578-D619-4B64-AD0B-BDEA31B5C4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29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5CBC3-1C5D-8654-D428-43943A0A2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BABEDF-B908-89E4-4C50-C74228CEA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4E2AA3-C978-2562-A886-5F7100850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E4B4-6E70-4DDA-A3F5-8D77148D7404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B3CBDC-E8CB-E228-9C0E-8B520BCC3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EAF436-7BA7-68FC-E972-8E6B7CC9A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1578-D619-4B64-AD0B-BDEA31B5C4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26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2C295E-F08C-66EC-2A16-5208E346D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03B8FE-28C0-0F82-D0FD-E773AF090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5CC47E-4477-85D4-76E1-5C4330BEA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E4B4-6E70-4DDA-A3F5-8D77148D7404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566692-78E0-55D4-C145-C3B645853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FB1D32-C355-1900-1840-55883940A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1578-D619-4B64-AD0B-BDEA31B5C4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97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B7C14-F7AB-7498-86C9-E3B4AB808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D4F913-43B5-F917-E080-0E5455C440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7F36CC3-4FDE-B099-8E12-A6E3F15E8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7DA8ACE-62FA-78B0-9309-E98E7F3EC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E4B4-6E70-4DDA-A3F5-8D77148D7404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3AF3A7B-D1CB-6AA6-53DB-693ACA736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9B81EC7-C365-979B-DF22-B7C36655C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1578-D619-4B64-AD0B-BDEA31B5C4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63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0F9A00-C10F-A485-ED17-8ADF51403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6B1F252-FFB9-277F-BD96-28AE031A6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DE367DF-D833-805D-823D-460966CD7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BD9EE53-84A1-9ACC-A075-89F59A85B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3BC3A1-F850-5C00-8224-403DA6B60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E75CD3F-78CF-755E-173B-3AEA31E7F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E4B4-6E70-4DDA-A3F5-8D77148D7404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E4F611B-E306-839B-7E68-2F8DF91C4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2589228-4424-0C3D-4237-116903B17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1578-D619-4B64-AD0B-BDEA31B5C4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02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BBED0D-D9B7-1F94-B5AD-CB5687DDD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6A62D3C-BF5B-EF4F-3A0E-5B62C9E8E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E4B4-6E70-4DDA-A3F5-8D77148D7404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0F0B5C7-1728-3FA5-AF4B-9E01906DE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8404819-E4B9-41DA-A2AD-C217D2EBC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1578-D619-4B64-AD0B-BDEA31B5C4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1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618E23D-9B6C-FDCB-02A8-60A3B0648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E4B4-6E70-4DDA-A3F5-8D77148D7404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4FDFD67-86FD-EEA9-3173-0C50597D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36DA342-F560-AFAC-5B41-655AF7A3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1578-D619-4B64-AD0B-BDEA31B5C4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D0A437-EA2A-DD61-F83D-541A8BEE2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2105CB-E800-F56E-F235-8F0B9895B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DE94ECF-06BE-1AEC-D21A-3909BDCAF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50D3ACC-5F07-2160-FAD4-92669A8E5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E4B4-6E70-4DDA-A3F5-8D77148D7404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9C25A06-C7BC-F168-9867-D0AED92D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62FC8F1-A6AA-CCD0-D99A-5212361B0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1578-D619-4B64-AD0B-BDEA31B5C4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91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8FD9D1-DF3B-CA5F-CE93-10D4A5486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576B1D4-2BFD-5431-A27E-938C9F52D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7490EF8-E711-9ABE-5C7D-D667D8A64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2C3BB67-C20A-E960-4177-477471525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E4B4-6E70-4DDA-A3F5-8D77148D7404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101876D-538A-58A9-8E44-CBDE9575F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C45164-3A8A-0BE9-F457-6F38E44D0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1578-D619-4B64-AD0B-BDEA31B5C4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29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4C77DE7-B5C0-39E9-966E-DB2B24BC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39A358-D52B-94E1-A1C4-D9F415882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139F48-6A4C-AE27-8B52-08963B01D6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FE4B4-6E70-4DDA-A3F5-8D77148D7404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91939DB-9AEE-F7EE-601C-495FE6E276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838CFE0-519C-2FF2-F2E6-2A0A0AECD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81578-D619-4B64-AD0B-BDEA31B5C4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51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51829-354D-0D32-ECFF-DF45FE2074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Innovatief Beroepsproduct</a:t>
            </a:r>
            <a:endParaRPr lang="en-US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8559A62-46BC-BFC6-8D20-FA49AC640D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F&amp;C jaar 4 semester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696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618F7C-DF39-6D8E-EEB7-D77549E35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990127" cy="1622321"/>
          </a:xfrm>
        </p:spPr>
        <p:txBody>
          <a:bodyPr>
            <a:normAutofit/>
          </a:bodyPr>
          <a:lstStyle/>
          <a:p>
            <a:r>
              <a:rPr lang="nl-NL" sz="3100" dirty="0"/>
              <a:t>Gemeente Alkmaar, </a:t>
            </a:r>
            <a:r>
              <a:rPr lang="nl-NL" sz="3100" dirty="0" err="1"/>
              <a:t>Sunproject</a:t>
            </a:r>
            <a:r>
              <a:rPr lang="nl-NL" sz="3100" dirty="0"/>
              <a:t>, </a:t>
            </a:r>
            <a:r>
              <a:rPr lang="nl-NL" sz="3100" dirty="0" err="1"/>
              <a:t>Sunconnect</a:t>
            </a:r>
            <a:r>
              <a:rPr lang="nl-NL" sz="3100" dirty="0"/>
              <a:t> &amp; </a:t>
            </a:r>
            <a:r>
              <a:rPr lang="nl-NL" sz="3100" dirty="0" err="1"/>
              <a:t>K_Dekker</a:t>
            </a:r>
            <a:r>
              <a:rPr lang="nl-NL" sz="3100" dirty="0"/>
              <a:t> (EFRO)</a:t>
            </a:r>
            <a:endParaRPr lang="en-US" sz="31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02DF03-A886-7BA6-2C20-2731C6AF2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nl-NL" sz="2000" dirty="0"/>
              <a:t>Realisatie van een energieleverend geluidsscherm aan de </a:t>
            </a:r>
            <a:r>
              <a:rPr lang="nl-NL" sz="2000" dirty="0" err="1"/>
              <a:t>Huiswaarderweg</a:t>
            </a:r>
            <a:endParaRPr lang="nl-NL" sz="2000" dirty="0"/>
          </a:p>
          <a:p>
            <a:r>
              <a:rPr lang="nl-NL" sz="2000" dirty="0"/>
              <a:t>Afstemmen van vraag en aanbod op de energiemarkt met behulp van smart </a:t>
            </a:r>
            <a:r>
              <a:rPr lang="nl-NL" sz="2000" dirty="0" err="1"/>
              <a:t>grid</a:t>
            </a:r>
            <a:endParaRPr lang="nl-NL" sz="2000" dirty="0"/>
          </a:p>
          <a:p>
            <a:r>
              <a:rPr lang="nl-NL" sz="2000" dirty="0"/>
              <a:t>Kan je straks je auto opladen van de buurtbatterij?</a:t>
            </a:r>
            <a:endParaRPr lang="en-US" sz="2000" dirty="0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0E14903-F081-C6C7-D3CD-417801F6A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840557"/>
            <a:ext cx="6019331" cy="51736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86582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42CC4C-B5C7-303C-1821-4EB040A0B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l-NL" sz="5400" dirty="0" err="1"/>
              <a:t>Sustenso</a:t>
            </a:r>
            <a:endParaRPr lang="en-US" sz="5400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141C15-0926-6DD1-2A41-16A8218B0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nl-NL" sz="2200" dirty="0"/>
              <a:t>Algen als oplossing?</a:t>
            </a:r>
          </a:p>
          <a:p>
            <a:r>
              <a:rPr lang="nl-NL" sz="2200" dirty="0"/>
              <a:t>Business case / Prospectus</a:t>
            </a:r>
          </a:p>
          <a:p>
            <a:r>
              <a:rPr lang="nl-NL" sz="2200" dirty="0"/>
              <a:t>Samenwerking met Business Studies voor marktverkenning.</a:t>
            </a:r>
            <a:endParaRPr lang="en-US" sz="2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6E0CE9B-3E3D-5439-2308-DF16F67D34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52" r="26519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94193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0FCD55-0893-042E-CBE5-A22546F43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nl-NL" sz="5000" i="0" u="none" strike="noStrike" kern="1200">
                <a:effectLst/>
              </a:rPr>
              <a:t>Consortium Hogescholen</a:t>
            </a:r>
            <a:endParaRPr lang="en-US" sz="5000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210972-DDE0-243F-996C-C16758C12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nl-NL" sz="2200"/>
              <a:t>Onderzoeksproject ‘Van hebben naar huren’ (</a:t>
            </a:r>
            <a:r>
              <a:rPr lang="nl-NL" sz="2200" i="1"/>
              <a:t>product as a service)</a:t>
            </a:r>
          </a:p>
          <a:p>
            <a:r>
              <a:rPr lang="nl-NL" sz="2200"/>
              <a:t>Samenwerking met ondernemings in de scale-upfase</a:t>
            </a:r>
          </a:p>
          <a:p>
            <a:r>
              <a:rPr lang="en-US" sz="2200"/>
              <a:t>Onderzoek naar financieringsvormen</a:t>
            </a:r>
            <a:endParaRPr lang="nl-NL" sz="2200"/>
          </a:p>
        </p:txBody>
      </p:sp>
      <p:pic>
        <p:nvPicPr>
          <p:cNvPr id="4" name="Afbeelding 3" descr="Afbeelding met motor, grond, buiten, geparkeerd&#10;&#10;Automatisch gegenereerde beschrijving">
            <a:extLst>
              <a:ext uri="{FF2B5EF4-FFF2-40B4-BE49-F238E27FC236}">
                <a16:creationId xmlns:a16="http://schemas.microsoft.com/office/drawing/2014/main" id="{C87F14FA-9C52-B58F-8309-3A4BE1707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612652"/>
            <a:ext cx="5458968" cy="363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7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ED3175-CF23-ED5D-720E-59CBFC507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Oeps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 descr="Afbeelding met buiten, grond, gras, stof&#10;&#10;Automatisch gegenereerde beschrijving">
            <a:extLst>
              <a:ext uri="{FF2B5EF4-FFF2-40B4-BE49-F238E27FC236}">
                <a16:creationId xmlns:a16="http://schemas.microsoft.com/office/drawing/2014/main" id="{157C964E-90EB-8EB4-94D1-E1B854CD39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86400" y="1333881"/>
            <a:ext cx="5550408" cy="416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48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47B664-9643-63FB-9F5B-F8E92D0BD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nl-NL" sz="5400"/>
              <a:t>TNO</a:t>
            </a:r>
            <a:endParaRPr lang="en-US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FFFB97-4BD7-CFE4-C7D2-B06F8689E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nl-NL" sz="2200"/>
              <a:t>Zeewier als grondstof voor tal van producten</a:t>
            </a:r>
          </a:p>
          <a:p>
            <a:r>
              <a:rPr lang="nl-NL" sz="2200"/>
              <a:t>Haalbaarheidsonderzoek naar verschillende alternatieven</a:t>
            </a:r>
          </a:p>
          <a:p>
            <a:r>
              <a:rPr lang="nl-NL" sz="2200"/>
              <a:t>Model om verschillende alternatieven te evalueren</a:t>
            </a:r>
            <a:endParaRPr lang="en-US" sz="220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25D1BFA-2E0B-85F1-BFB0-DA240294C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651292"/>
            <a:ext cx="6903720" cy="355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62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anden die elkaars polsen vasthouden en met elkaar verweven zijn in de vorm van een cirkel">
            <a:extLst>
              <a:ext uri="{FF2B5EF4-FFF2-40B4-BE49-F238E27FC236}">
                <a16:creationId xmlns:a16="http://schemas.microsoft.com/office/drawing/2014/main" id="{3CDC9952-5227-14EE-DE75-0C2E9ED1F4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59" r="1123" b="-1"/>
          <a:stretch/>
        </p:blipFill>
        <p:spPr>
          <a:xfrm>
            <a:off x="6569476" y="10"/>
            <a:ext cx="562252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D859E2-E9A0-D834-3176-CD956C34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448" y="2099332"/>
            <a:ext cx="3822189" cy="1899912"/>
          </a:xfrm>
        </p:spPr>
        <p:txBody>
          <a:bodyPr>
            <a:normAutofit fontScale="90000"/>
          </a:bodyPr>
          <a:lstStyle/>
          <a:p>
            <a:r>
              <a:rPr lang="nl-NL" sz="4000" dirty="0"/>
              <a:t>Ervaren hoe je onderwijs, onderzoek en werkveld verbindt!</a:t>
            </a:r>
            <a:endParaRPr lang="en-US" sz="4000" dirty="0"/>
          </a:p>
        </p:txBody>
      </p:sp>
      <p:pic>
        <p:nvPicPr>
          <p:cNvPr id="1026" name="Afbeelding 2">
            <a:extLst>
              <a:ext uri="{FF2B5EF4-FFF2-40B4-BE49-F238E27FC236}">
                <a16:creationId xmlns:a16="http://schemas.microsoft.com/office/drawing/2014/main" id="{F351A382-AE59-0A73-50E9-4B989D6D7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11" y="6098576"/>
            <a:ext cx="12668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529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5C9EC9-726B-617C-9BCC-866BC2B0D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nl-NL" dirty="0"/>
              <a:t>Doel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23EE37-04B1-A12B-5F61-8228859CA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nl-NL" sz="2000"/>
              <a:t>Bijdrage aan onderzoek lectoraat Finance&amp;Accountancy</a:t>
            </a:r>
          </a:p>
          <a:p>
            <a:r>
              <a:rPr lang="nl-NL" sz="2000"/>
              <a:t>Financiering en business cases van innovaties op het gebied van duurzaamheid realiseren</a:t>
            </a:r>
            <a:endParaRPr lang="en-US" sz="2000"/>
          </a:p>
        </p:txBody>
      </p:sp>
      <p:pic>
        <p:nvPicPr>
          <p:cNvPr id="5" name="Picture 4" descr="Bureau met professionele hulpmiddelen">
            <a:extLst>
              <a:ext uri="{FF2B5EF4-FFF2-40B4-BE49-F238E27FC236}">
                <a16:creationId xmlns:a16="http://schemas.microsoft.com/office/drawing/2014/main" id="{3E5BD107-67F5-9684-B7AF-C0C188D4AB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65" r="19815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E8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489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FBBEE5-8D9E-A0C6-44FE-DEE27F6B5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nl-NL">
                <a:solidFill>
                  <a:srgbClr val="FFFFFF"/>
                </a:solidFill>
              </a:rPr>
              <a:t>Methode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29D1BACF-D8C4-A831-5D5D-BEE4F2E117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653139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4347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5167D-A62D-5178-F807-AF1AB87E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Opdrachten en opdrachtgevers</a:t>
            </a:r>
            <a:endParaRPr lang="en-US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F602DC-4374-7EA1-76F4-EDB5EE5960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030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E6BDC2-BA72-B552-A33B-143B9AB4E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 sz="3700">
                <a:solidFill>
                  <a:srgbClr val="FFFFFF"/>
                </a:solidFill>
              </a:rPr>
              <a:t>Opdrachtgevers</a:t>
            </a:r>
            <a:endParaRPr lang="en-US" sz="37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E6D337-0DC2-D6F5-4757-7F379BA12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114300" indent="-342900" fontAlgn="t">
              <a:spcBef>
                <a:spcPts val="0"/>
              </a:spcBef>
              <a:spcAft>
                <a:spcPts val="800"/>
              </a:spcAft>
            </a:pPr>
            <a:r>
              <a:rPr lang="nl-NL" i="0" u="none" strike="noStrike" kern="1200" dirty="0">
                <a:effectLst/>
              </a:rPr>
              <a:t>Port of Den Helder</a:t>
            </a:r>
            <a:endParaRPr lang="en-US" i="0" u="none" strike="noStrike" dirty="0">
              <a:effectLst/>
            </a:endParaRPr>
          </a:p>
          <a:p>
            <a:pPr marL="114300" indent="-342900" fontAlgn="t">
              <a:spcBef>
                <a:spcPts val="0"/>
              </a:spcBef>
              <a:spcAft>
                <a:spcPts val="800"/>
              </a:spcAft>
            </a:pPr>
            <a:r>
              <a:rPr lang="nl-NL" i="0" u="none" strike="noStrike" kern="1200" dirty="0">
                <a:effectLst/>
              </a:rPr>
              <a:t>BUCH gemeentes &amp; GP Groot</a:t>
            </a:r>
            <a:endParaRPr lang="en-US" i="0" u="none" strike="noStrike" dirty="0">
              <a:effectLst/>
            </a:endParaRPr>
          </a:p>
          <a:p>
            <a:pPr marL="114300" indent="-342900" fontAlgn="t">
              <a:spcBef>
                <a:spcPts val="0"/>
              </a:spcBef>
              <a:spcAft>
                <a:spcPts val="800"/>
              </a:spcAft>
            </a:pPr>
            <a:r>
              <a:rPr lang="nl-NL" i="0" u="none" strike="noStrike" kern="1200" dirty="0">
                <a:effectLst/>
              </a:rPr>
              <a:t>Lectoraat Robotica</a:t>
            </a:r>
            <a:endParaRPr lang="en-US" i="0" u="none" strike="noStrike" dirty="0">
              <a:effectLst/>
            </a:endParaRPr>
          </a:p>
          <a:p>
            <a:pPr marL="114300" indent="-342900" fontAlgn="t">
              <a:spcBef>
                <a:spcPts val="0"/>
              </a:spcBef>
              <a:spcAft>
                <a:spcPts val="800"/>
              </a:spcAft>
            </a:pPr>
            <a:r>
              <a:rPr lang="nl-NL" i="0" u="none" strike="noStrike" kern="1200" dirty="0">
                <a:effectLst/>
              </a:rPr>
              <a:t>lab </a:t>
            </a:r>
            <a:r>
              <a:rPr lang="nl-NL" i="0" u="none" strike="noStrike" kern="1200" dirty="0" err="1">
                <a:effectLst/>
              </a:rPr>
              <a:t>CMD@airport</a:t>
            </a:r>
            <a:endParaRPr lang="en-US" i="0" u="none" strike="noStrike" dirty="0">
              <a:effectLst/>
            </a:endParaRPr>
          </a:p>
          <a:p>
            <a:pPr marL="114300" indent="-342900" fontAlgn="t">
              <a:spcBef>
                <a:spcPts val="0"/>
              </a:spcBef>
              <a:spcAft>
                <a:spcPts val="800"/>
              </a:spcAft>
            </a:pPr>
            <a:r>
              <a:rPr lang="nl-NL" i="0" u="none" strike="noStrike" kern="1200" dirty="0">
                <a:effectLst/>
              </a:rPr>
              <a:t>Gemeente Alkmaar / </a:t>
            </a:r>
            <a:r>
              <a:rPr lang="nl-NL" dirty="0"/>
              <a:t>EFRO-partners</a:t>
            </a:r>
            <a:endParaRPr lang="en-US" i="0" u="none" strike="noStrike" dirty="0">
              <a:effectLst/>
            </a:endParaRPr>
          </a:p>
          <a:p>
            <a:pPr marL="114300" indent="-342900" fontAlgn="t">
              <a:spcBef>
                <a:spcPts val="0"/>
              </a:spcBef>
              <a:spcAft>
                <a:spcPts val="800"/>
              </a:spcAft>
            </a:pPr>
            <a:r>
              <a:rPr lang="nl-NL" i="0" u="none" strike="noStrike" kern="1200" dirty="0" err="1">
                <a:effectLst/>
              </a:rPr>
              <a:t>Sustenso</a:t>
            </a:r>
            <a:endParaRPr lang="en-US" i="0" u="none" strike="noStrike" dirty="0">
              <a:effectLst/>
            </a:endParaRPr>
          </a:p>
          <a:p>
            <a:pPr marL="114300" indent="-342900" fontAlgn="t">
              <a:spcBef>
                <a:spcPts val="0"/>
              </a:spcBef>
              <a:spcAft>
                <a:spcPts val="800"/>
              </a:spcAft>
            </a:pPr>
            <a:r>
              <a:rPr lang="nl-NL" i="0" u="none" strike="noStrike" kern="1200" dirty="0">
                <a:effectLst/>
              </a:rPr>
              <a:t>Consortium Hogescholen</a:t>
            </a:r>
            <a:endParaRPr lang="en-US" i="0" u="none" strike="noStrike" dirty="0">
              <a:effectLst/>
            </a:endParaRPr>
          </a:p>
          <a:p>
            <a:pPr marL="114300" indent="-342900" fontAlgn="t">
              <a:spcBef>
                <a:spcPts val="0"/>
              </a:spcBef>
              <a:spcAft>
                <a:spcPts val="800"/>
              </a:spcAft>
            </a:pPr>
            <a:r>
              <a:rPr lang="nl-NL" i="0" u="none" strike="noStrike" kern="1200" dirty="0">
                <a:effectLst/>
              </a:rPr>
              <a:t>TNO</a:t>
            </a:r>
            <a:endParaRPr lang="en-US" i="0" u="none" strike="noStrik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10044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0">
            <a:extLst>
              <a:ext uri="{FF2B5EF4-FFF2-40B4-BE49-F238E27FC236}">
                <a16:creationId xmlns:a16="http://schemas.microsoft.com/office/drawing/2014/main" id="{5AC1364A-3E3D-4F0D-8776-78AF3A270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EC4571-4D2C-F7B7-2588-EDDDF657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7501" y="329184"/>
            <a:ext cx="6755626" cy="1783080"/>
          </a:xfrm>
        </p:spPr>
        <p:txBody>
          <a:bodyPr anchor="b">
            <a:normAutofit/>
          </a:bodyPr>
          <a:lstStyle/>
          <a:p>
            <a:r>
              <a:rPr lang="nl-NL" sz="5400"/>
              <a:t>Port of Den Helder</a:t>
            </a:r>
            <a:endParaRPr lang="en-US" sz="54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9B38D9F-C48A-DE35-7A9D-51C3C6065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463490"/>
            <a:ext cx="4014216" cy="2980555"/>
          </a:xfrm>
          <a:prstGeom prst="rect">
            <a:avLst/>
          </a:prstGeom>
        </p:spPr>
      </p:pic>
      <p:sp>
        <p:nvSpPr>
          <p:cNvPr id="24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494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33F16A5-B5D5-39E5-A1AA-89993FC00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02" y="4149598"/>
            <a:ext cx="3879603" cy="2098802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A326D7-0B44-A7E1-75A1-85F976837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7494" y="2706624"/>
            <a:ext cx="6755626" cy="3483864"/>
          </a:xfrm>
        </p:spPr>
        <p:txBody>
          <a:bodyPr>
            <a:normAutofit/>
          </a:bodyPr>
          <a:lstStyle/>
          <a:p>
            <a:r>
              <a:rPr lang="nl-NL" sz="2200" dirty="0"/>
              <a:t>Schone energie in het havengebied / Walstroom</a:t>
            </a:r>
          </a:p>
          <a:p>
            <a:r>
              <a:rPr lang="nl-NL" sz="2200" dirty="0"/>
              <a:t>Investerings- &amp; exploitatiebegroting</a:t>
            </a:r>
          </a:p>
          <a:p>
            <a:r>
              <a:rPr lang="nl-NL" sz="2200" dirty="0"/>
              <a:t>Samenwerking met andere richtingen in kenniswerkplaats Den Helder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04702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0E8F22-D87D-4559-F285-3A11409DC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l-NL" sz="5400" dirty="0"/>
              <a:t>Circulaire hub </a:t>
            </a:r>
            <a:endParaRPr lang="en-US" sz="5400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508C3D-CC5C-3A3D-39FB-C44159C1F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nl-NL" sz="2200" dirty="0"/>
              <a:t>Hergebruik van bouwmaterialen</a:t>
            </a:r>
          </a:p>
          <a:p>
            <a:r>
              <a:rPr lang="nl-NL" sz="2200" dirty="0"/>
              <a:t>Business case circulair ambachtscentrum, tweedehands hout en bouwmaterialen</a:t>
            </a:r>
          </a:p>
          <a:p>
            <a:r>
              <a:rPr lang="nl-NL" sz="2200" dirty="0"/>
              <a:t>online en IRL</a:t>
            </a:r>
          </a:p>
          <a:p>
            <a:r>
              <a:rPr lang="nl-NL" sz="2200" dirty="0"/>
              <a:t>B2C, opdrachtgever BUCH</a:t>
            </a:r>
          </a:p>
          <a:p>
            <a:r>
              <a:rPr lang="nl-NL" sz="2200" dirty="0"/>
              <a:t>B2B, opdrachtgever GP Groot</a:t>
            </a:r>
            <a:endParaRPr lang="en-US" sz="2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8368B1C-1204-6184-0AD5-D3BE7333A1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18" r="755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44621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8815A6-41ED-0391-E530-BFED6B82B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l-NL" sz="4200"/>
              <a:t>Robots in de land- en tuinbouw</a:t>
            </a:r>
            <a:endParaRPr lang="en-US" sz="4200"/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2AF43A-8F4A-56A8-F008-D44823F0C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nl-NL" sz="2200"/>
              <a:t>Een robot om brocolli te oogsten en om peren te snoeien</a:t>
            </a:r>
          </a:p>
          <a:p>
            <a:r>
              <a:rPr lang="nl-NL" sz="2200"/>
              <a:t>Deelname in en samenwerking met lectoraat robotica.</a:t>
            </a:r>
          </a:p>
          <a:p>
            <a:r>
              <a:rPr lang="nl-NL" sz="2200"/>
              <a:t>Business case voor ondernemers in land- en tuinbouw</a:t>
            </a:r>
          </a:p>
          <a:p>
            <a:endParaRPr lang="en-US" sz="220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92BA042-F2B1-4512-53B6-69F817DFB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14" r="1095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65640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239471-A660-EE94-713E-FB1E5E2F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nl-NL" sz="4200" i="0" u="none" strike="noStrike" kern="1200">
                <a:effectLst/>
              </a:rPr>
              <a:t>lab CMD@airport</a:t>
            </a:r>
            <a:endParaRPr lang="en-US" sz="42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9DEC04-3F56-D491-46B2-E2B19BC4F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nl-NL" sz="2200" dirty="0"/>
              <a:t>Ketenregie cargo Schiphol</a:t>
            </a:r>
          </a:p>
          <a:p>
            <a:r>
              <a:rPr lang="nl-NL" sz="2200" dirty="0"/>
              <a:t>Werken met tool om Co2-uitstoot inzichtelijk te maken voor opdrachtgever</a:t>
            </a:r>
          </a:p>
          <a:p>
            <a:r>
              <a:rPr lang="en-US" sz="2200" dirty="0" err="1"/>
              <a:t>Samenwerking</a:t>
            </a:r>
            <a:r>
              <a:rPr lang="en-US" sz="2200" dirty="0"/>
              <a:t> met </a:t>
            </a:r>
            <a:r>
              <a:rPr lang="en-US" sz="2200" dirty="0" err="1"/>
              <a:t>verschillende</a:t>
            </a:r>
            <a:r>
              <a:rPr lang="en-US" sz="2200" dirty="0"/>
              <a:t> </a:t>
            </a:r>
            <a:r>
              <a:rPr lang="en-US" sz="2200" dirty="0" err="1"/>
              <a:t>partijen</a:t>
            </a:r>
            <a:r>
              <a:rPr lang="en-US" sz="2200" dirty="0"/>
              <a:t> in de sector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2AE291D-3292-8F86-DDF2-612984BC1C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81"/>
          <a:stretch/>
        </p:blipFill>
        <p:spPr>
          <a:xfrm>
            <a:off x="4654296" y="2307145"/>
            <a:ext cx="6903720" cy="224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1111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285</Words>
  <Application>Microsoft Office PowerPoint</Application>
  <PresentationFormat>Breedbeeld</PresentationFormat>
  <Paragraphs>56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Innovatief Beroepsproduct</vt:lpstr>
      <vt:lpstr>Doel</vt:lpstr>
      <vt:lpstr>Methode</vt:lpstr>
      <vt:lpstr>Opdrachten en opdrachtgevers</vt:lpstr>
      <vt:lpstr>Opdrachtgevers</vt:lpstr>
      <vt:lpstr>Port of Den Helder</vt:lpstr>
      <vt:lpstr>Circulaire hub </vt:lpstr>
      <vt:lpstr>Robots in de land- en tuinbouw</vt:lpstr>
      <vt:lpstr>lab CMD@airport</vt:lpstr>
      <vt:lpstr>Gemeente Alkmaar, Sunproject, Sunconnect &amp; K_Dekker (EFRO)</vt:lpstr>
      <vt:lpstr>Sustenso</vt:lpstr>
      <vt:lpstr>Consortium Hogescholen</vt:lpstr>
      <vt:lpstr>Oeps</vt:lpstr>
      <vt:lpstr>TNO</vt:lpstr>
      <vt:lpstr>Ervaren hoe je onderwijs, onderzoek en werkveld verbindt!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Innovatief Beroepsproduct</dc:title>
  <dc:creator>Booms, Hugo</dc:creator>
  <cp:lastModifiedBy>Booms, Hugo</cp:lastModifiedBy>
  <cp:revision>2</cp:revision>
  <dcterms:created xsi:type="dcterms:W3CDTF">2022-08-23T11:14:24Z</dcterms:created>
  <dcterms:modified xsi:type="dcterms:W3CDTF">2023-03-14T14:20:56Z</dcterms:modified>
</cp:coreProperties>
</file>