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9" r:id="rId3"/>
    <p:sldId id="273" r:id="rId4"/>
    <p:sldId id="272" r:id="rId5"/>
    <p:sldId id="281" r:id="rId6"/>
    <p:sldId id="276" r:id="rId7"/>
    <p:sldId id="274" r:id="rId8"/>
    <p:sldId id="282" r:id="rId9"/>
    <p:sldId id="277" r:id="rId10"/>
    <p:sldId id="283" r:id="rId11"/>
    <p:sldId id="289" r:id="rId12"/>
    <p:sldId id="286" r:id="rId13"/>
    <p:sldId id="260" r:id="rId14"/>
    <p:sldId id="284" r:id="rId15"/>
    <p:sldId id="292" r:id="rId16"/>
    <p:sldId id="293" r:id="rId17"/>
    <p:sldId id="279" r:id="rId18"/>
    <p:sldId id="288" r:id="rId19"/>
    <p:sldId id="261" r:id="rId20"/>
    <p:sldId id="290" r:id="rId21"/>
    <p:sldId id="285" r:id="rId22"/>
    <p:sldId id="291" r:id="rId23"/>
    <p:sldId id="266" r:id="rId24"/>
    <p:sldId id="270" r:id="rId25"/>
    <p:sldId id="295" r:id="rId26"/>
    <p:sldId id="294" r:id="rId27"/>
  </p:sldIdLst>
  <p:sldSz cx="9144000" cy="6858000" type="screen4x3"/>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735"/>
    <a:srgbClr val="484A4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1686" y="108"/>
      </p:cViewPr>
      <p:guideLst>
        <p:guide orient="horz" pos="2160"/>
        <p:guide pos="2880"/>
      </p:guideLst>
    </p:cSldViewPr>
  </p:slideViewPr>
  <p:notesTextViewPr>
    <p:cViewPr>
      <p:scale>
        <a:sx n="1" d="1"/>
        <a:sy n="1" d="1"/>
      </p:scale>
      <p:origin x="0" y="0"/>
    </p:cViewPr>
  </p:notesTextViewPr>
  <p:notesViewPr>
    <p:cSldViewPr snapToGrid="0">
      <p:cViewPr varScale="1">
        <p:scale>
          <a:sx n="87" d="100"/>
          <a:sy n="87" d="100"/>
        </p:scale>
        <p:origin x="29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75BEA-3A20-4C41-97FD-0446B555D796}" type="datetimeFigureOut">
              <a:rPr lang="nl-NL" smtClean="0"/>
              <a:t>23-11-2016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7A510-4F05-4037-9B7E-214BF701CF60}" type="slidenum">
              <a:rPr lang="nl-NL" smtClean="0"/>
              <a:t>‹nr.›</a:t>
            </a:fld>
            <a:endParaRPr lang="nl-NL"/>
          </a:p>
        </p:txBody>
      </p:sp>
    </p:spTree>
    <p:extLst>
      <p:ext uri="{BB962C8B-B14F-4D97-AF65-F5344CB8AC3E}">
        <p14:creationId xmlns:p14="http://schemas.microsoft.com/office/powerpoint/2010/main" val="166458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lezing</a:t>
            </a:r>
            <a:r>
              <a:rPr lang="nl-NL" baseline="0" dirty="0"/>
              <a:t> gaat over Peer-review in relatie tot Professionele ruimte, Docent Professionalisering en HRM-beleid.</a:t>
            </a:r>
          </a:p>
          <a:p>
            <a:r>
              <a:rPr lang="nl-NL" baseline="0" dirty="0"/>
              <a:t>Allereerst ga ik op de drie losse onderdelen in, om daarna terug te keren bij de rol die Peer-review hierbij zou kunnen spelen. </a:t>
            </a:r>
          </a:p>
          <a:p>
            <a:endParaRPr lang="nl-NL" baseline="0" dirty="0"/>
          </a:p>
          <a:p>
            <a:r>
              <a:rPr lang="nl-NL" baseline="0" dirty="0"/>
              <a:t>MI peer review een (bescheiden) rol spelen om te </a:t>
            </a:r>
            <a:r>
              <a:rPr lang="nl-NL" baseline="0" dirty="0" err="1"/>
              <a:t>professionaliseringe</a:t>
            </a:r>
            <a:r>
              <a:rPr lang="nl-NL" baseline="0" dirty="0"/>
              <a:t> en daardoor de prof ruimte op te rekken, mits het goed is ingebed in het HR-beleid (niet de instrumenten maar de realiteit) dus </a:t>
            </a:r>
            <a:r>
              <a:rPr lang="nl-NL" baseline="0" dirty="0" err="1"/>
              <a:t>actual</a:t>
            </a:r>
            <a:r>
              <a:rPr lang="nl-NL" baseline="0" dirty="0"/>
              <a:t> HRM </a:t>
            </a:r>
            <a:r>
              <a:rPr lang="nl-NL" baseline="0" dirty="0" err="1"/>
              <a:t>ipv</a:t>
            </a:r>
            <a:r>
              <a:rPr lang="nl-NL" baseline="0" dirty="0"/>
              <a:t> </a:t>
            </a:r>
            <a:r>
              <a:rPr lang="nl-NL" baseline="0" dirty="0" err="1"/>
              <a:t>intended</a:t>
            </a:r>
            <a:r>
              <a:rPr lang="nl-NL" baseline="0" dirty="0"/>
              <a:t>.</a:t>
            </a:r>
            <a:endParaRPr lang="nl-NL" dirty="0"/>
          </a:p>
        </p:txBody>
      </p:sp>
      <p:sp>
        <p:nvSpPr>
          <p:cNvPr id="4" name="Tijdelijke aanduiding voor dianummer 3"/>
          <p:cNvSpPr>
            <a:spLocks noGrp="1"/>
          </p:cNvSpPr>
          <p:nvPr>
            <p:ph type="sldNum" sz="quarter" idx="10"/>
          </p:nvPr>
        </p:nvSpPr>
        <p:spPr/>
        <p:txBody>
          <a:bodyPr/>
          <a:lstStyle/>
          <a:p>
            <a:fld id="{7497A510-4F05-4037-9B7E-214BF701CF60}" type="slidenum">
              <a:rPr lang="nl-NL" smtClean="0"/>
              <a:t>2</a:t>
            </a:fld>
            <a:endParaRPr lang="nl-NL"/>
          </a:p>
        </p:txBody>
      </p:sp>
    </p:spTree>
    <p:extLst>
      <p:ext uri="{BB962C8B-B14F-4D97-AF65-F5344CB8AC3E}">
        <p14:creationId xmlns:p14="http://schemas.microsoft.com/office/powerpoint/2010/main" val="287956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latin typeface="Arial"/>
                <a:ea typeface="ＭＳ Ｐゴシック" pitchFamily="-107" charset="-128"/>
                <a:cs typeface="Arial"/>
              </a:rPr>
              <a:t>Docenten</a:t>
            </a:r>
            <a:r>
              <a:rPr lang="nl-NL" sz="1200" b="0" kern="1200" baseline="0" dirty="0">
                <a:solidFill>
                  <a:schemeClr val="tx1"/>
                </a:solidFill>
                <a:latin typeface="Arial"/>
                <a:ea typeface="ＭＳ Ｐゴシック" pitchFamily="-107" charset="-128"/>
                <a:cs typeface="Arial"/>
              </a:rPr>
              <a:t> ervaren veel belemmeringen voor teamprofessionalisering. De belangrijkste is dat er (1) geen sprake is van een aanspreekcultuur. (2) Docenten voelen zich verantwoordelijk voor het deel dat ze zelf doen, maar lang niet altijd niet voor het totaal.  Deze twee versterken elkaar. Verder speelt een rol dat men ondoorzichtigheid ervaart: hoe verlopen zaken, wat speelt er allemaal? Welke kaders zijn er, welke zijn afgeschaft? Veel is niet altijd duidelijk. Dan is er nog een zeer hoge werkdruk die men ervaart. </a:t>
            </a:r>
            <a:endParaRPr lang="nl-NL" sz="1200" b="0" kern="1200" dirty="0">
              <a:solidFill>
                <a:schemeClr val="tx1"/>
              </a:solidFill>
              <a:latin typeface="Arial"/>
              <a:ea typeface="ＭＳ Ｐゴシック" pitchFamily="-107" charset="-128"/>
              <a:cs typeface="Arial"/>
            </a:endParaRPr>
          </a:p>
          <a:p>
            <a:endParaRPr lang="nl-NL" dirty="0"/>
          </a:p>
        </p:txBody>
      </p:sp>
      <p:sp>
        <p:nvSpPr>
          <p:cNvPr id="4" name="Tijdelijke aanduiding voor dianummer 3"/>
          <p:cNvSpPr>
            <a:spLocks noGrp="1"/>
          </p:cNvSpPr>
          <p:nvPr>
            <p:ph type="sldNum" sz="quarter" idx="10"/>
          </p:nvPr>
        </p:nvSpPr>
        <p:spPr/>
        <p:txBody>
          <a:bodyPr/>
          <a:lstStyle/>
          <a:p>
            <a:fld id="{7497A510-4F05-4037-9B7E-214BF701CF60}" type="slidenum">
              <a:rPr lang="nl-NL" smtClean="0"/>
              <a:t>16</a:t>
            </a:fld>
            <a:endParaRPr lang="nl-NL"/>
          </a:p>
        </p:txBody>
      </p:sp>
    </p:spTree>
    <p:extLst>
      <p:ext uri="{BB962C8B-B14F-4D97-AF65-F5344CB8AC3E}">
        <p14:creationId xmlns:p14="http://schemas.microsoft.com/office/powerpoint/2010/main" val="1612600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pitchFamily="34" charset="0"/>
              <a:buChar char="•"/>
            </a:pPr>
            <a:r>
              <a:rPr lang="nl-NL" sz="900" b="0" dirty="0"/>
              <a:t>Professionalisering, leren en ontwikkelen, teamontwikkeling, zijn allen zaken die niet direct aan HRM worden gekoppeld. PCM wordt</a:t>
            </a:r>
            <a:r>
              <a:rPr lang="nl-NL" sz="900" b="0" baseline="0" dirty="0"/>
              <a:t> gezien als technisch en verplicht nummer. </a:t>
            </a:r>
            <a:endParaRPr lang="nl-NL" sz="900" b="0" dirty="0"/>
          </a:p>
          <a:p>
            <a:pPr marL="0" marR="0" lvl="8" indent="0" algn="l" defTabSz="457200" rtl="0" eaLnBrk="0" fontAlgn="base" latinLnBrk="0" hangingPunct="0">
              <a:lnSpc>
                <a:spcPct val="100000"/>
              </a:lnSpc>
              <a:spcBef>
                <a:spcPct val="30000"/>
              </a:spcBef>
              <a:spcAft>
                <a:spcPts val="600"/>
              </a:spcAft>
              <a:buClrTx/>
              <a:buSzTx/>
              <a:buFont typeface="Arial" pitchFamily="34" charset="0"/>
              <a:buChar char="•"/>
              <a:tabLst/>
              <a:defRPr/>
            </a:pPr>
            <a:r>
              <a:rPr lang="nl-NL" sz="900" b="0" dirty="0"/>
              <a:t> Docenten</a:t>
            </a:r>
            <a:r>
              <a:rPr lang="nl-NL" sz="900" b="0" baseline="0" dirty="0"/>
              <a:t> zien PCM als sec </a:t>
            </a:r>
            <a:r>
              <a:rPr lang="nl-NL" sz="900" b="0" dirty="0"/>
              <a:t>individueel</a:t>
            </a:r>
            <a:r>
              <a:rPr lang="nl-NL" sz="900" b="0" baseline="0" dirty="0"/>
              <a:t> en niet gerelateerd aan team.</a:t>
            </a:r>
            <a:r>
              <a:rPr lang="nl-NL" sz="900" b="0" dirty="0"/>
              <a:t> PCM gaat om </a:t>
            </a:r>
            <a:r>
              <a:rPr lang="nl-NL" sz="1200" b="0" dirty="0"/>
              <a:t>welke opleiding je wilt volgen als individu. </a:t>
            </a:r>
          </a:p>
          <a:p>
            <a:pPr>
              <a:buFont typeface="Arial" pitchFamily="34" charset="0"/>
              <a:buChar char="•"/>
            </a:pPr>
            <a:endParaRPr lang="nl-NL" sz="900" b="0" dirty="0"/>
          </a:p>
          <a:p>
            <a:pPr>
              <a:buFont typeface="Arial" pitchFamily="34" charset="0"/>
              <a:buChar char="•"/>
            </a:pPr>
            <a:r>
              <a:rPr lang="nl-NL" sz="900" b="0" dirty="0"/>
              <a:t> Teamleren staat niet op agenda. Noch van managers noch van docenten.</a:t>
            </a:r>
            <a:r>
              <a:rPr lang="nl-NL" sz="900" b="0" baseline="0" dirty="0"/>
              <a:t> </a:t>
            </a:r>
          </a:p>
          <a:p>
            <a:pPr>
              <a:buFont typeface="Arial" pitchFamily="34" charset="0"/>
              <a:buChar char="•"/>
            </a:pPr>
            <a:r>
              <a:rPr lang="nl-NL" sz="900" b="0" dirty="0"/>
              <a:t> Manager kijkt naar de individuele competenties; maar kijkt vooral ook naar het werk dat</a:t>
            </a:r>
            <a:r>
              <a:rPr lang="nl-NL" sz="900" b="0" baseline="0" dirty="0"/>
              <a:t> moet gebeuren en zet daar mensen op in (urenplaatjes). Niet altijd komt daardoor de meest geschikte persoon op de juiste klus.  </a:t>
            </a:r>
            <a:r>
              <a:rPr lang="nl-NL" sz="900" baseline="0" dirty="0"/>
              <a:t> </a:t>
            </a:r>
            <a:endParaRPr lang="nl-NL" sz="900" b="0" dirty="0"/>
          </a:p>
          <a:p>
            <a:endParaRPr lang="en-US" sz="900" dirty="0"/>
          </a:p>
          <a:p>
            <a:endParaRPr lang="nl-NL" dirty="0"/>
          </a:p>
        </p:txBody>
      </p:sp>
      <p:sp>
        <p:nvSpPr>
          <p:cNvPr id="4" name="Tijdelijke aanduiding voor dianummer 3"/>
          <p:cNvSpPr>
            <a:spLocks noGrp="1"/>
          </p:cNvSpPr>
          <p:nvPr>
            <p:ph type="sldNum" sz="quarter" idx="10"/>
          </p:nvPr>
        </p:nvSpPr>
        <p:spPr/>
        <p:txBody>
          <a:bodyPr/>
          <a:lstStyle/>
          <a:p>
            <a:fld id="{7497A510-4F05-4037-9B7E-214BF701CF60}" type="slidenum">
              <a:rPr lang="nl-NL" smtClean="0"/>
              <a:t>17</a:t>
            </a:fld>
            <a:endParaRPr lang="nl-NL"/>
          </a:p>
        </p:txBody>
      </p:sp>
    </p:spTree>
    <p:extLst>
      <p:ext uri="{BB962C8B-B14F-4D97-AF65-F5344CB8AC3E}">
        <p14:creationId xmlns:p14="http://schemas.microsoft.com/office/powerpoint/2010/main" val="300740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lezing</a:t>
            </a:r>
            <a:r>
              <a:rPr lang="nl-NL" baseline="0" dirty="0"/>
              <a:t> gaat over Peer-review in relatie tot Professionele ruimte, Docent Professionalisering en HRM-beleid.</a:t>
            </a:r>
          </a:p>
          <a:p>
            <a:r>
              <a:rPr lang="nl-NL" baseline="0" dirty="0"/>
              <a:t>Allereerst ga ik op de drie losse onderdelen in, om daarna terug te keren bij de rol die Peer-review hierbij zou kunnen spelen. </a:t>
            </a:r>
          </a:p>
          <a:p>
            <a:endParaRPr lang="nl-NL" baseline="0" dirty="0"/>
          </a:p>
          <a:p>
            <a:r>
              <a:rPr lang="nl-NL" baseline="0" dirty="0"/>
              <a:t>MI peer review een (bescheiden) rol spelen om te </a:t>
            </a:r>
            <a:r>
              <a:rPr lang="nl-NL" baseline="0" dirty="0" err="1"/>
              <a:t>professionaliseringe</a:t>
            </a:r>
            <a:r>
              <a:rPr lang="nl-NL" baseline="0" dirty="0"/>
              <a:t> en daardoor de prof ruimte op te rekken, mits het goed is ingebed in het HR-beleid (niet de instrumenten maar de realiteit) dus </a:t>
            </a:r>
            <a:r>
              <a:rPr lang="nl-NL" baseline="0" dirty="0" err="1"/>
              <a:t>actual</a:t>
            </a:r>
            <a:r>
              <a:rPr lang="nl-NL" baseline="0" dirty="0"/>
              <a:t> HRM </a:t>
            </a:r>
            <a:r>
              <a:rPr lang="nl-NL" baseline="0" dirty="0" err="1"/>
              <a:t>ipv</a:t>
            </a:r>
            <a:r>
              <a:rPr lang="nl-NL" baseline="0" dirty="0"/>
              <a:t> </a:t>
            </a:r>
            <a:r>
              <a:rPr lang="nl-NL" baseline="0" dirty="0" err="1"/>
              <a:t>intended</a:t>
            </a:r>
            <a:r>
              <a:rPr lang="nl-NL" baseline="0" dirty="0"/>
              <a:t>.</a:t>
            </a:r>
            <a:endParaRPr lang="nl-NL" dirty="0"/>
          </a:p>
        </p:txBody>
      </p:sp>
      <p:sp>
        <p:nvSpPr>
          <p:cNvPr id="4" name="Tijdelijke aanduiding voor dianummer 3"/>
          <p:cNvSpPr>
            <a:spLocks noGrp="1"/>
          </p:cNvSpPr>
          <p:nvPr>
            <p:ph type="sldNum" sz="quarter" idx="10"/>
          </p:nvPr>
        </p:nvSpPr>
        <p:spPr/>
        <p:txBody>
          <a:bodyPr/>
          <a:lstStyle/>
          <a:p>
            <a:fld id="{7497A510-4F05-4037-9B7E-214BF701CF60}" type="slidenum">
              <a:rPr lang="nl-NL" smtClean="0"/>
              <a:t>18</a:t>
            </a:fld>
            <a:endParaRPr lang="nl-NL"/>
          </a:p>
        </p:txBody>
      </p:sp>
    </p:spTree>
    <p:extLst>
      <p:ext uri="{BB962C8B-B14F-4D97-AF65-F5344CB8AC3E}">
        <p14:creationId xmlns:p14="http://schemas.microsoft.com/office/powerpoint/2010/main" val="3250581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Maak er iets moois van moet voorkomen worden</a:t>
            </a:r>
          </a:p>
          <a:p>
            <a:r>
              <a:rPr lang="nl-NL" dirty="0"/>
              <a:t>Biedt klein draadje in kluwen om aan te trekken</a:t>
            </a:r>
          </a:p>
          <a:p>
            <a:r>
              <a:rPr lang="nl-NL" dirty="0"/>
              <a:t>Er KAN iets moois uit groeien!</a:t>
            </a:r>
          </a:p>
          <a:p>
            <a:endParaRPr lang="en-US" dirty="0"/>
          </a:p>
        </p:txBody>
      </p:sp>
      <p:sp>
        <p:nvSpPr>
          <p:cNvPr id="4" name="Slide Number Placeholder 3"/>
          <p:cNvSpPr>
            <a:spLocks noGrp="1"/>
          </p:cNvSpPr>
          <p:nvPr>
            <p:ph type="sldNum" sz="quarter" idx="10"/>
          </p:nvPr>
        </p:nvSpPr>
        <p:spPr/>
        <p:txBody>
          <a:bodyPr/>
          <a:lstStyle/>
          <a:p>
            <a:fld id="{7497A510-4F05-4037-9B7E-214BF701CF60}" type="slidenum">
              <a:rPr lang="nl-NL" smtClean="0"/>
              <a:t>20</a:t>
            </a:fld>
            <a:endParaRPr lang="nl-NL"/>
          </a:p>
        </p:txBody>
      </p:sp>
    </p:spTree>
    <p:extLst>
      <p:ext uri="{BB962C8B-B14F-4D97-AF65-F5344CB8AC3E}">
        <p14:creationId xmlns:p14="http://schemas.microsoft.com/office/powerpoint/2010/main" val="3562518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je gedrag integreren</a:t>
            </a:r>
          </a:p>
          <a:p>
            <a:endParaRPr lang="nl-NL" dirty="0"/>
          </a:p>
          <a:p>
            <a:r>
              <a:rPr lang="nl-NL" dirty="0"/>
              <a:t>Opmerkzaam: dat je oog hebt voor de wereld om je heen, hoe</a:t>
            </a:r>
            <a:r>
              <a:rPr lang="nl-NL" baseline="0" dirty="0"/>
              <a:t> anderen op je reageren, en hier bewust mee bezig bent.</a:t>
            </a:r>
          </a:p>
          <a:p>
            <a:r>
              <a:rPr lang="nl-NL" baseline="0" dirty="0"/>
              <a:t>Nieuwgierig: luisteren en vragen stellen, feedback vragen voer nieuwe situaties geïnteresseerd in oorzaken en verbanden, etc.</a:t>
            </a:r>
          </a:p>
          <a:p>
            <a:r>
              <a:rPr lang="nl-NL" baseline="0" dirty="0"/>
              <a:t>Bedachtzaam de tijd nemen om tot een oordeel te komen problemen te herformuleren, zaken vanuit het perspectief van een ander te bekijken. </a:t>
            </a:r>
          </a:p>
          <a:p>
            <a:r>
              <a:rPr lang="nl-NL" baseline="0" dirty="0"/>
              <a:t>Kritisch zijn,  aannames bij anderen en jezelf herkennen, redenatiefouten en drogredenen herkennen, vragen stellen voer de kwaliteit van de bronnen, ik vraag we regelmatig af of informatie wel klopt. </a:t>
            </a:r>
          </a:p>
          <a:p>
            <a:r>
              <a:rPr lang="nl-NL" baseline="0" dirty="0"/>
              <a:t>Belangrijk informatie delen</a:t>
            </a:r>
          </a:p>
          <a:p>
            <a:r>
              <a:rPr lang="nl-NL" baseline="0" dirty="0"/>
              <a:t>Meedenken met anderen rekening houdend met doelgroep info delen, </a:t>
            </a:r>
            <a:r>
              <a:rPr lang="nl-NL" baseline="0" dirty="0" err="1"/>
              <a:t>afh</a:t>
            </a:r>
            <a:r>
              <a:rPr lang="nl-NL" baseline="0" dirty="0"/>
              <a:t> van type info de delingswijze aanpassen. </a:t>
            </a:r>
            <a:endParaRPr lang="nl-NL" dirty="0"/>
          </a:p>
        </p:txBody>
      </p:sp>
      <p:sp>
        <p:nvSpPr>
          <p:cNvPr id="4" name="Tijdelijke aanduiding voor dianummer 3"/>
          <p:cNvSpPr>
            <a:spLocks noGrp="1"/>
          </p:cNvSpPr>
          <p:nvPr>
            <p:ph type="sldNum" sz="quarter" idx="10"/>
          </p:nvPr>
        </p:nvSpPr>
        <p:spPr/>
        <p:txBody>
          <a:bodyPr/>
          <a:lstStyle/>
          <a:p>
            <a:fld id="{7497A510-4F05-4037-9B7E-214BF701CF60}" type="slidenum">
              <a:rPr lang="nl-NL" smtClean="0"/>
              <a:t>21</a:t>
            </a:fld>
            <a:endParaRPr lang="nl-NL"/>
          </a:p>
        </p:txBody>
      </p:sp>
    </p:spTree>
    <p:extLst>
      <p:ext uri="{BB962C8B-B14F-4D97-AF65-F5344CB8AC3E}">
        <p14:creationId xmlns:p14="http://schemas.microsoft.com/office/powerpoint/2010/main" val="105299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Bijna</a:t>
            </a:r>
            <a:r>
              <a:rPr lang="nl-NL" baseline="0" dirty="0"/>
              <a:t> 10 jaar bezig met professionele ruimt. </a:t>
            </a:r>
          </a:p>
          <a:p>
            <a:r>
              <a:rPr lang="nl-NL" baseline="0" dirty="0"/>
              <a:t>BON heeft rol gespeeld</a:t>
            </a:r>
          </a:p>
          <a:p>
            <a:r>
              <a:rPr lang="nl-NL" baseline="0" dirty="0"/>
              <a:t>Centraal staat de teloorgang aan autonomie van de HBO docent en hoe we die opnieuw kunnen vormgeven. </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7497A510-4F05-4037-9B7E-214BF701CF60}" type="slidenum">
              <a:rPr lang="nl-NL" smtClean="0"/>
              <a:t>3</a:t>
            </a:fld>
            <a:endParaRPr lang="nl-NL"/>
          </a:p>
        </p:txBody>
      </p:sp>
    </p:spTree>
    <p:extLst>
      <p:ext uri="{BB962C8B-B14F-4D97-AF65-F5344CB8AC3E}">
        <p14:creationId xmlns:p14="http://schemas.microsoft.com/office/powerpoint/2010/main" val="1778709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10 jaar dus al bezig. De discussienotitie van Henk Mulder over Professionaliteit en professionele ruimte in het HBO uit 2009 was wel een soort van hoogtepunt.</a:t>
            </a:r>
            <a:r>
              <a:rPr lang="nl-NL" baseline="0" dirty="0"/>
              <a:t> </a:t>
            </a:r>
            <a:endParaRPr lang="nl-NL" dirty="0"/>
          </a:p>
        </p:txBody>
      </p:sp>
      <p:sp>
        <p:nvSpPr>
          <p:cNvPr id="4" name="Tijdelijke aanduiding voor dianummer 3"/>
          <p:cNvSpPr>
            <a:spLocks noGrp="1"/>
          </p:cNvSpPr>
          <p:nvPr>
            <p:ph type="sldNum" sz="quarter" idx="10"/>
          </p:nvPr>
        </p:nvSpPr>
        <p:spPr/>
        <p:txBody>
          <a:bodyPr/>
          <a:lstStyle/>
          <a:p>
            <a:fld id="{7497A510-4F05-4037-9B7E-214BF701CF60}" type="slidenum">
              <a:rPr lang="nl-NL" smtClean="0"/>
              <a:t>4</a:t>
            </a:fld>
            <a:endParaRPr lang="nl-NL"/>
          </a:p>
        </p:txBody>
      </p:sp>
    </p:spTree>
    <p:extLst>
      <p:ext uri="{BB962C8B-B14F-4D97-AF65-F5344CB8AC3E}">
        <p14:creationId xmlns:p14="http://schemas.microsoft.com/office/powerpoint/2010/main" val="3538401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97A510-4F05-4037-9B7E-214BF701CF60}" type="slidenum">
              <a:rPr lang="nl-NL" smtClean="0"/>
              <a:t>6</a:t>
            </a:fld>
            <a:endParaRPr lang="nl-NL" dirty="0"/>
          </a:p>
        </p:txBody>
      </p:sp>
    </p:spTree>
    <p:extLst>
      <p:ext uri="{BB962C8B-B14F-4D97-AF65-F5344CB8AC3E}">
        <p14:creationId xmlns:p14="http://schemas.microsoft.com/office/powerpoint/2010/main" val="4224866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Hoeveel</a:t>
            </a:r>
            <a:r>
              <a:rPr lang="nl-NL" baseline="0" dirty="0"/>
              <a:t> ruimte is er feitelijk voor professionele ruimte?</a:t>
            </a:r>
          </a:p>
          <a:p>
            <a:r>
              <a:rPr lang="nl-NL" baseline="0" dirty="0"/>
              <a:t>Het is NIET makkelijk!</a:t>
            </a:r>
          </a:p>
          <a:p>
            <a:r>
              <a:rPr lang="nl-NL" baseline="0" dirty="0"/>
              <a:t>Misschien moet je het dan ook niet uit alle macht willen proberen!</a:t>
            </a:r>
          </a:p>
          <a:p>
            <a:endParaRPr lang="nl-NL" baseline="0" dirty="0"/>
          </a:p>
          <a:p>
            <a:r>
              <a:rPr lang="nl-NL" baseline="0" dirty="0"/>
              <a:t>Bovendien is dit niet uniek voor het beroep van hogeschooldocent: veel andere beroepen en functies kennen hetzelfde patroon (onderzoek Brouwer en </a:t>
            </a:r>
            <a:r>
              <a:rPr lang="nl-NL" baseline="0" dirty="0" err="1"/>
              <a:t>Potting</a:t>
            </a:r>
            <a:r>
              <a:rPr lang="nl-NL" baseline="0" dirty="0"/>
              <a:t> 2016 </a:t>
            </a:r>
            <a:r>
              <a:rPr lang="nl-NL" baseline="0" dirty="0" err="1"/>
              <a:t>to</a:t>
            </a:r>
            <a:r>
              <a:rPr lang="nl-NL" baseline="0" dirty="0"/>
              <a:t> </a:t>
            </a:r>
            <a:r>
              <a:rPr lang="nl-NL" baseline="0" dirty="0" err="1"/>
              <a:t>be</a:t>
            </a:r>
            <a:r>
              <a:rPr lang="nl-NL" baseline="0" dirty="0"/>
              <a:t> </a:t>
            </a:r>
            <a:r>
              <a:rPr lang="nl-NL" baseline="0" dirty="0" err="1"/>
              <a:t>published</a:t>
            </a:r>
            <a:r>
              <a:rPr lang="nl-NL" baseline="0" dirty="0"/>
              <a:t>): meer </a:t>
            </a:r>
            <a:r>
              <a:rPr lang="nl-NL" baseline="0" dirty="0" err="1"/>
              <a:t>protocolisering</a:t>
            </a:r>
            <a:r>
              <a:rPr lang="nl-NL" baseline="0" dirty="0"/>
              <a:t> en meer verantwoordelijkheid tegelijkertijd. Dilemma. </a:t>
            </a:r>
          </a:p>
          <a:p>
            <a:r>
              <a:rPr lang="nl-NL" baseline="0" dirty="0"/>
              <a:t>Hoe past Peer-Review hier in?</a:t>
            </a:r>
            <a:endParaRPr lang="nl-NL" dirty="0"/>
          </a:p>
        </p:txBody>
      </p:sp>
      <p:sp>
        <p:nvSpPr>
          <p:cNvPr id="4" name="Tijdelijke aanduiding voor dianummer 3"/>
          <p:cNvSpPr>
            <a:spLocks noGrp="1"/>
          </p:cNvSpPr>
          <p:nvPr>
            <p:ph type="sldNum" sz="quarter" idx="10"/>
          </p:nvPr>
        </p:nvSpPr>
        <p:spPr/>
        <p:txBody>
          <a:bodyPr/>
          <a:lstStyle/>
          <a:p>
            <a:fld id="{7497A510-4F05-4037-9B7E-214BF701CF60}" type="slidenum">
              <a:rPr lang="nl-NL" smtClean="0"/>
              <a:t>7</a:t>
            </a:fld>
            <a:endParaRPr lang="nl-NL"/>
          </a:p>
        </p:txBody>
      </p:sp>
    </p:spTree>
    <p:extLst>
      <p:ext uri="{BB962C8B-B14F-4D97-AF65-F5344CB8AC3E}">
        <p14:creationId xmlns:p14="http://schemas.microsoft.com/office/powerpoint/2010/main" val="3378726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het creëren van professionele ruimte is professionalisering nog op geen enkele manier gegarandeerd!</a:t>
            </a:r>
          </a:p>
          <a:p>
            <a:r>
              <a:rPr lang="nl-NL" dirty="0"/>
              <a:t>De ruimte moet nl ingevuld worden. En de vraag is hoe doe je dat? Wat moet er eigenlijk geprofessionaliseerd</a:t>
            </a:r>
            <a:r>
              <a:rPr lang="nl-NL" baseline="0" dirty="0"/>
              <a:t> worden? </a:t>
            </a:r>
            <a:endParaRPr lang="nl-NL" dirty="0"/>
          </a:p>
        </p:txBody>
      </p:sp>
      <p:sp>
        <p:nvSpPr>
          <p:cNvPr id="4" name="Tijdelijke aanduiding voor dianummer 3"/>
          <p:cNvSpPr>
            <a:spLocks noGrp="1"/>
          </p:cNvSpPr>
          <p:nvPr>
            <p:ph type="sldNum" sz="quarter" idx="10"/>
          </p:nvPr>
        </p:nvSpPr>
        <p:spPr/>
        <p:txBody>
          <a:bodyPr/>
          <a:lstStyle/>
          <a:p>
            <a:fld id="{7497A510-4F05-4037-9B7E-214BF701CF60}" type="slidenum">
              <a:rPr lang="nl-NL" smtClean="0"/>
              <a:t>8</a:t>
            </a:fld>
            <a:endParaRPr lang="nl-NL"/>
          </a:p>
        </p:txBody>
      </p:sp>
    </p:spTree>
    <p:extLst>
      <p:ext uri="{BB962C8B-B14F-4D97-AF65-F5344CB8AC3E}">
        <p14:creationId xmlns:p14="http://schemas.microsoft.com/office/powerpoint/2010/main" val="111209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Wie heeft concrete afspraken met zijn baas?</a:t>
            </a:r>
          </a:p>
          <a:p>
            <a:r>
              <a:rPr lang="nl-NL" dirty="0"/>
              <a:t>Waar</a:t>
            </a:r>
            <a:r>
              <a:rPr lang="nl-NL" baseline="0" dirty="0"/>
              <a:t> gebeurt dit door iedereen in een klas te zetten?</a:t>
            </a:r>
          </a:p>
          <a:p>
            <a:r>
              <a:rPr lang="nl-NL" baseline="0" dirty="0"/>
              <a:t>Waar door een individuele opleiding elders? (master, specifieke training of cursus)</a:t>
            </a:r>
          </a:p>
          <a:p>
            <a:r>
              <a:rPr lang="nl-NL" baseline="0" dirty="0"/>
              <a:t>Waar in een team </a:t>
            </a:r>
          </a:p>
          <a:p>
            <a:r>
              <a:rPr lang="nl-NL" baseline="0" dirty="0"/>
              <a:t>Waar op de werkplek? </a:t>
            </a:r>
            <a:endParaRPr lang="nl-NL" dirty="0"/>
          </a:p>
        </p:txBody>
      </p:sp>
      <p:sp>
        <p:nvSpPr>
          <p:cNvPr id="4" name="Tijdelijke aanduiding voor dianummer 3"/>
          <p:cNvSpPr>
            <a:spLocks noGrp="1"/>
          </p:cNvSpPr>
          <p:nvPr>
            <p:ph type="sldNum" sz="quarter" idx="10"/>
          </p:nvPr>
        </p:nvSpPr>
        <p:spPr/>
        <p:txBody>
          <a:bodyPr/>
          <a:lstStyle/>
          <a:p>
            <a:fld id="{7497A510-4F05-4037-9B7E-214BF701CF60}" type="slidenum">
              <a:rPr lang="nl-NL" smtClean="0"/>
              <a:t>9</a:t>
            </a:fld>
            <a:endParaRPr lang="nl-NL"/>
          </a:p>
        </p:txBody>
      </p:sp>
    </p:spTree>
    <p:extLst>
      <p:ext uri="{BB962C8B-B14F-4D97-AF65-F5344CB8AC3E}">
        <p14:creationId xmlns:p14="http://schemas.microsoft.com/office/powerpoint/2010/main" val="325668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Managers: doet u aan structurele professionalisering van uw docenten? Professionaliseringsplan voor de afdeling? Zicht op wie waarin moet professionaliseren? Individueel of teams?</a:t>
            </a:r>
          </a:p>
          <a:p>
            <a:endParaRPr lang="nl-NL" dirty="0"/>
          </a:p>
        </p:txBody>
      </p:sp>
      <p:sp>
        <p:nvSpPr>
          <p:cNvPr id="4" name="Tijdelijke aanduiding voor dianummer 3"/>
          <p:cNvSpPr>
            <a:spLocks noGrp="1"/>
          </p:cNvSpPr>
          <p:nvPr>
            <p:ph type="sldNum" sz="quarter" idx="10"/>
          </p:nvPr>
        </p:nvSpPr>
        <p:spPr/>
        <p:txBody>
          <a:bodyPr/>
          <a:lstStyle/>
          <a:p>
            <a:fld id="{7497A510-4F05-4037-9B7E-214BF701CF60}" type="slidenum">
              <a:rPr lang="nl-NL" smtClean="0"/>
              <a:t>11</a:t>
            </a:fld>
            <a:endParaRPr lang="nl-NL"/>
          </a:p>
        </p:txBody>
      </p:sp>
    </p:spTree>
    <p:extLst>
      <p:ext uri="{BB962C8B-B14F-4D97-AF65-F5344CB8AC3E}">
        <p14:creationId xmlns:p14="http://schemas.microsoft.com/office/powerpoint/2010/main" val="308907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kern="1200" dirty="0">
                <a:solidFill>
                  <a:schemeClr val="tx1"/>
                </a:solidFill>
                <a:latin typeface="Arial"/>
                <a:ea typeface="ＭＳ Ｐゴシック" pitchFamily="-107" charset="-128"/>
                <a:cs typeface="Arial"/>
              </a:rPr>
              <a:t>Docenten: Vooral gericht op </a:t>
            </a:r>
            <a:r>
              <a:rPr lang="nl-NL" sz="1200" b="0" kern="1200" dirty="0" err="1">
                <a:solidFill>
                  <a:schemeClr val="tx1"/>
                </a:solidFill>
                <a:latin typeface="Arial"/>
                <a:ea typeface="ＭＳ Ｐゴシック" pitchFamily="-107" charset="-128"/>
                <a:cs typeface="Arial"/>
              </a:rPr>
              <a:t>vakinhoud</a:t>
            </a:r>
            <a:r>
              <a:rPr lang="nl-NL" sz="1200" b="0" kern="1200" dirty="0">
                <a:solidFill>
                  <a:schemeClr val="tx1"/>
                </a:solidFill>
                <a:latin typeface="Arial"/>
                <a:ea typeface="ＭＳ Ｐゴシック" pitchFamily="-107" charset="-128"/>
                <a:cs typeface="Arial"/>
              </a:rPr>
              <a:t>. </a:t>
            </a:r>
          </a:p>
          <a:p>
            <a:r>
              <a:rPr lang="nl-NL" sz="1200" b="0" i="0" kern="1200" dirty="0">
                <a:solidFill>
                  <a:srgbClr val="FF0000"/>
                </a:solidFill>
                <a:latin typeface="Arial"/>
                <a:ea typeface="ＭＳ Ｐゴシック" pitchFamily="-107" charset="-128"/>
                <a:cs typeface="Arial"/>
              </a:rPr>
              <a:t>Managers: vooral</a:t>
            </a:r>
            <a:r>
              <a:rPr lang="nl-NL" sz="1200" b="0" i="0" kern="1200" baseline="0" dirty="0">
                <a:solidFill>
                  <a:srgbClr val="FF0000"/>
                </a:solidFill>
                <a:latin typeface="Arial"/>
                <a:ea typeface="ＭＳ Ｐゴシック" pitchFamily="-107" charset="-128"/>
                <a:cs typeface="Arial"/>
              </a:rPr>
              <a:t> gericht op processen van de(formele) rollen (assessor, onderzoeker, etc.)</a:t>
            </a:r>
            <a:endParaRPr lang="nl-NL" sz="1200" b="0" i="0" kern="1200" dirty="0">
              <a:solidFill>
                <a:srgbClr val="FF0000"/>
              </a:solidFill>
              <a:latin typeface="Arial"/>
              <a:ea typeface="ＭＳ Ｐゴシック" pitchFamily="-107" charset="-128"/>
              <a:cs typeface="Arial"/>
            </a:endParaRPr>
          </a:p>
          <a:p>
            <a:r>
              <a:rPr lang="nl-NL" sz="1200" b="0" kern="1200" dirty="0">
                <a:solidFill>
                  <a:schemeClr val="tx1"/>
                </a:solidFill>
                <a:latin typeface="Arial"/>
                <a:ea typeface="ＭＳ Ｐゴシック" pitchFamily="-107" charset="-128"/>
                <a:cs typeface="Arial"/>
              </a:rPr>
              <a:t>Daarnaast</a:t>
            </a:r>
            <a:r>
              <a:rPr lang="nl-NL" sz="1200" b="0" kern="1200" baseline="0" dirty="0">
                <a:solidFill>
                  <a:schemeClr val="tx1"/>
                </a:solidFill>
                <a:latin typeface="Arial"/>
                <a:ea typeface="ＭＳ Ｐゴシック" pitchFamily="-107" charset="-128"/>
                <a:cs typeface="Arial"/>
              </a:rPr>
              <a:t> enige</a:t>
            </a:r>
            <a:r>
              <a:rPr lang="nl-NL" sz="1200" b="0" kern="1200" dirty="0">
                <a:solidFill>
                  <a:schemeClr val="tx1"/>
                </a:solidFill>
                <a:latin typeface="Arial"/>
                <a:ea typeface="ＭＳ Ｐゴシック" pitchFamily="-107" charset="-128"/>
                <a:cs typeface="Arial"/>
              </a:rPr>
              <a:t> aandacht voor didactiek. </a:t>
            </a:r>
          </a:p>
          <a:p>
            <a:r>
              <a:rPr lang="nl-NL" sz="1200" b="0" kern="1200" dirty="0">
                <a:solidFill>
                  <a:schemeClr val="tx1"/>
                </a:solidFill>
                <a:latin typeface="Arial"/>
                <a:ea typeface="ＭＳ Ｐゴシック" pitchFamily="-107" charset="-128"/>
                <a:cs typeface="Arial"/>
              </a:rPr>
              <a:t>Ook gericht op gedrag: het nemen van eigen verantwoordelijkheid en actie ondernemen wordt gezien als belangrijk, maar dan vooral </a:t>
            </a:r>
            <a:r>
              <a:rPr lang="nl-NL" sz="1200" b="0" kern="1200" dirty="0" err="1">
                <a:solidFill>
                  <a:schemeClr val="tx1"/>
                </a:solidFill>
                <a:latin typeface="Arial"/>
                <a:ea typeface="ＭＳ Ｐゴシック" pitchFamily="-107" charset="-128"/>
                <a:cs typeface="Arial"/>
              </a:rPr>
              <a:t>‘van</a:t>
            </a:r>
            <a:r>
              <a:rPr lang="nl-NL" sz="1200" b="0" kern="1200" dirty="0">
                <a:solidFill>
                  <a:schemeClr val="tx1"/>
                </a:solidFill>
                <a:latin typeface="Arial"/>
                <a:ea typeface="ＭＳ Ｐゴシック" pitchFamily="-107" charset="-128"/>
                <a:cs typeface="Arial"/>
              </a:rPr>
              <a:t> anderen’. </a:t>
            </a:r>
          </a:p>
          <a:p>
            <a:r>
              <a:rPr lang="nl-NL" sz="1200" b="0" kern="1200" dirty="0">
                <a:solidFill>
                  <a:schemeClr val="tx1"/>
                </a:solidFill>
                <a:latin typeface="Arial"/>
                <a:ea typeface="ＭＳ Ｐゴシック" pitchFamily="-107" charset="-128"/>
                <a:cs typeface="Arial"/>
              </a:rPr>
              <a:t>Manager: vooral de docenten moeten veranderen</a:t>
            </a:r>
            <a:r>
              <a:rPr lang="nl-NL" sz="1200" b="0" kern="1200" baseline="0" dirty="0">
                <a:solidFill>
                  <a:schemeClr val="tx1"/>
                </a:solidFill>
                <a:latin typeface="Arial"/>
                <a:ea typeface="ＭＳ Ｐゴシック" pitchFamily="-107" charset="-128"/>
                <a:cs typeface="Arial"/>
              </a:rPr>
              <a:t> i.c. professionaliseren.</a:t>
            </a:r>
          </a:p>
          <a:p>
            <a:r>
              <a:rPr lang="nl-NL" sz="1200" b="1" kern="1200" baseline="0" dirty="0">
                <a:solidFill>
                  <a:schemeClr val="tx1"/>
                </a:solidFill>
                <a:latin typeface="Arial"/>
                <a:ea typeface="ＭＳ Ｐゴシック" pitchFamily="-107" charset="-128"/>
                <a:cs typeface="Arial"/>
              </a:rPr>
              <a:t>Professionalisering wordt NIET gerelateerd aan teams en evenmin aan de organisatie. Kennelijk iets wat spontaan moet gebeuren</a:t>
            </a:r>
          </a:p>
          <a:p>
            <a:endParaRPr lang="nl-NL" sz="1200" b="0" kern="1200" baseline="0" dirty="0">
              <a:solidFill>
                <a:schemeClr val="tx1"/>
              </a:solidFill>
              <a:latin typeface="Arial"/>
              <a:ea typeface="ＭＳ Ｐゴシック" pitchFamily="-107" charset="-128"/>
              <a:cs typeface="Arial"/>
            </a:endParaRPr>
          </a:p>
          <a:p>
            <a:r>
              <a:rPr lang="nl-NL" sz="1200" b="1" kern="1200" baseline="0" dirty="0">
                <a:solidFill>
                  <a:schemeClr val="tx1"/>
                </a:solidFill>
                <a:latin typeface="Arial"/>
                <a:ea typeface="ＭＳ Ｐゴシック" pitchFamily="-107" charset="-128"/>
                <a:cs typeface="Arial"/>
              </a:rPr>
              <a:t>Tenslotte: Weinig zelfreflectie aanwezig.</a:t>
            </a:r>
          </a:p>
          <a:p>
            <a:endParaRPr lang="nl-NL" dirty="0"/>
          </a:p>
        </p:txBody>
      </p:sp>
      <p:sp>
        <p:nvSpPr>
          <p:cNvPr id="4" name="Tijdelijke aanduiding voor dianummer 3"/>
          <p:cNvSpPr>
            <a:spLocks noGrp="1"/>
          </p:cNvSpPr>
          <p:nvPr>
            <p:ph type="sldNum" sz="quarter" idx="10"/>
          </p:nvPr>
        </p:nvSpPr>
        <p:spPr/>
        <p:txBody>
          <a:bodyPr/>
          <a:lstStyle/>
          <a:p>
            <a:fld id="{7497A510-4F05-4037-9B7E-214BF701CF60}" type="slidenum">
              <a:rPr lang="nl-NL" smtClean="0"/>
              <a:t>12</a:t>
            </a:fld>
            <a:endParaRPr lang="nl-NL"/>
          </a:p>
        </p:txBody>
      </p:sp>
    </p:spTree>
    <p:extLst>
      <p:ext uri="{BB962C8B-B14F-4D97-AF65-F5344CB8AC3E}">
        <p14:creationId xmlns:p14="http://schemas.microsoft.com/office/powerpoint/2010/main" val="2045351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Afbeelding 6"/>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7700" y="2646363"/>
            <a:ext cx="3008313"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406790" y="2647041"/>
            <a:ext cx="5224753" cy="1723292"/>
          </a:xfrm>
        </p:spPr>
        <p:txBody>
          <a:bodyPr anchor="t">
            <a:normAutofit/>
          </a:bodyPr>
          <a:lstStyle>
            <a:lvl1pPr algn="l">
              <a:lnSpc>
                <a:spcPts val="4000"/>
              </a:lnSpc>
              <a:defRPr sz="4400" baseline="0">
                <a:solidFill>
                  <a:srgbClr val="484A4A"/>
                </a:solidFill>
              </a:defRPr>
            </a:lvl1pPr>
          </a:lstStyle>
          <a:p>
            <a:r>
              <a:rPr lang="nl-NL"/>
              <a:t>Klik om de stijl te bewerken</a:t>
            </a:r>
            <a:endParaRPr lang="nl-NL" dirty="0"/>
          </a:p>
        </p:txBody>
      </p:sp>
      <p:sp>
        <p:nvSpPr>
          <p:cNvPr id="3" name="Ondertitel 2"/>
          <p:cNvSpPr>
            <a:spLocks noGrp="1"/>
          </p:cNvSpPr>
          <p:nvPr>
            <p:ph type="subTitle" idx="1"/>
          </p:nvPr>
        </p:nvSpPr>
        <p:spPr>
          <a:xfrm>
            <a:off x="406790" y="5892875"/>
            <a:ext cx="8328809" cy="274010"/>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Tree>
    <p:extLst>
      <p:ext uri="{BB962C8B-B14F-4D97-AF65-F5344CB8AC3E}">
        <p14:creationId xmlns:p14="http://schemas.microsoft.com/office/powerpoint/2010/main" val="120474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4" name="Rechthoek 6"/>
          <p:cNvSpPr/>
          <p:nvPr/>
        </p:nvSpPr>
        <p:spPr>
          <a:xfrm>
            <a:off x="0" y="1243013"/>
            <a:ext cx="9144000" cy="561498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5" name="Afbeelding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8" y="244475"/>
            <a:ext cx="704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788" y="244475"/>
            <a:ext cx="704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lvl1pPr>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3"/>
          <p:cNvSpPr>
            <a:spLocks noGrp="1"/>
          </p:cNvSpPr>
          <p:nvPr>
            <p:ph type="dt" sz="half" idx="10"/>
          </p:nvPr>
        </p:nvSpPr>
        <p:spPr/>
        <p:txBody>
          <a:bodyPr/>
          <a:lstStyle>
            <a:lvl1pPr>
              <a:defRPr/>
            </a:lvl1pPr>
          </a:lstStyle>
          <a:p>
            <a:pPr>
              <a:defRPr/>
            </a:pPr>
            <a:fld id="{47BC620E-C61F-4A8B-B94C-81823EA07E17}" type="datetimeFigureOut">
              <a:rPr lang="nl-NL"/>
              <a:pPr>
                <a:defRPr/>
              </a:pPr>
              <a:t>23-11-2016</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FBF1EED4-E5F1-4DFA-BFC1-47E08D2D120F}" type="slidenum">
              <a:rPr lang="nl-NL" altLang="nl-NL"/>
              <a:pPr/>
              <a:t>‹nr.›</a:t>
            </a:fld>
            <a:endParaRPr lang="nl-NL" altLang="nl-NL"/>
          </a:p>
        </p:txBody>
      </p:sp>
    </p:spTree>
    <p:extLst>
      <p:ext uri="{BB962C8B-B14F-4D97-AF65-F5344CB8AC3E}">
        <p14:creationId xmlns:p14="http://schemas.microsoft.com/office/powerpoint/2010/main" val="348814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4" name="Rechthoek 6"/>
          <p:cNvSpPr/>
          <p:nvPr/>
        </p:nvSpPr>
        <p:spPr>
          <a:xfrm>
            <a:off x="0" y="1243013"/>
            <a:ext cx="9144000" cy="561498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5" name="Afbeelding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8" y="244475"/>
            <a:ext cx="704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788" y="244475"/>
            <a:ext cx="704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23888" y="1709739"/>
            <a:ext cx="7886700" cy="2852737"/>
          </a:xfrm>
        </p:spPr>
        <p:txBody>
          <a:bodyPr anchor="b"/>
          <a:lstStyle>
            <a:lvl1pPr>
              <a:defRPr sz="4500"/>
            </a:lvl1pPr>
          </a:lstStyle>
          <a:p>
            <a:r>
              <a:rPr lang="nl-NL"/>
              <a:t>Klik om de stijl te bewerken</a:t>
            </a:r>
            <a:endParaRPr lang="nl-NL" dirty="0"/>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modelstijlen te bewerken</a:t>
            </a:r>
          </a:p>
        </p:txBody>
      </p:sp>
      <p:sp>
        <p:nvSpPr>
          <p:cNvPr id="7" name="Tijdelijke aanduiding voor datum 3"/>
          <p:cNvSpPr>
            <a:spLocks noGrp="1"/>
          </p:cNvSpPr>
          <p:nvPr>
            <p:ph type="dt" sz="half" idx="10"/>
          </p:nvPr>
        </p:nvSpPr>
        <p:spPr/>
        <p:txBody>
          <a:bodyPr/>
          <a:lstStyle>
            <a:lvl1pPr>
              <a:defRPr/>
            </a:lvl1pPr>
          </a:lstStyle>
          <a:p>
            <a:pPr>
              <a:defRPr/>
            </a:pPr>
            <a:fld id="{5A053164-7629-464C-91D7-EF78DA4EF818}" type="datetimeFigureOut">
              <a:rPr lang="nl-NL"/>
              <a:pPr>
                <a:defRPr/>
              </a:pPr>
              <a:t>23-11-2016</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CD3F00FB-624E-400C-9E58-6B1177975A87}" type="slidenum">
              <a:rPr lang="nl-NL" altLang="nl-NL"/>
              <a:pPr/>
              <a:t>‹nr.›</a:t>
            </a:fld>
            <a:endParaRPr lang="nl-NL" altLang="nl-NL"/>
          </a:p>
        </p:txBody>
      </p:sp>
    </p:spTree>
    <p:extLst>
      <p:ext uri="{BB962C8B-B14F-4D97-AF65-F5344CB8AC3E}">
        <p14:creationId xmlns:p14="http://schemas.microsoft.com/office/powerpoint/2010/main" val="3249996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Rechthoek 6"/>
          <p:cNvSpPr/>
          <p:nvPr/>
        </p:nvSpPr>
        <p:spPr>
          <a:xfrm>
            <a:off x="0" y="1243013"/>
            <a:ext cx="9144000" cy="561498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8" y="244475"/>
            <a:ext cx="704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788" y="244475"/>
            <a:ext cx="704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42938" y="1267327"/>
            <a:ext cx="7886700" cy="1320298"/>
          </a:xfrm>
        </p:spPr>
        <p:txBody>
          <a:bodyPr/>
          <a:lstStyle/>
          <a:p>
            <a:r>
              <a:rPr lang="nl-NL"/>
              <a:t>Klik om de stijl te bewerken</a:t>
            </a:r>
            <a:endParaRPr lang="nl-NL" dirty="0"/>
          </a:p>
        </p:txBody>
      </p:sp>
      <p:sp>
        <p:nvSpPr>
          <p:cNvPr id="3" name="Tijdelijke aanduiding voor inhoud 2"/>
          <p:cNvSpPr>
            <a:spLocks noGrp="1"/>
          </p:cNvSpPr>
          <p:nvPr>
            <p:ph sz="half" idx="1"/>
          </p:nvPr>
        </p:nvSpPr>
        <p:spPr>
          <a:xfrm>
            <a:off x="642937" y="2711402"/>
            <a:ext cx="3871913" cy="3465561"/>
          </a:xfrm>
        </p:spPr>
        <p:txBody>
          <a:bodyPr/>
          <a:lstStyle>
            <a:lvl1pPr>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29150" y="2711401"/>
            <a:ext cx="3886200" cy="346556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4"/>
          <p:cNvSpPr>
            <a:spLocks noGrp="1"/>
          </p:cNvSpPr>
          <p:nvPr>
            <p:ph type="dt" sz="half" idx="10"/>
          </p:nvPr>
        </p:nvSpPr>
        <p:spPr/>
        <p:txBody>
          <a:bodyPr/>
          <a:lstStyle>
            <a:lvl1pPr>
              <a:defRPr/>
            </a:lvl1pPr>
          </a:lstStyle>
          <a:p>
            <a:pPr>
              <a:defRPr/>
            </a:pPr>
            <a:fld id="{D76455F2-AD84-48E2-814A-46EF30D05FAB}" type="datetimeFigureOut">
              <a:rPr lang="nl-NL"/>
              <a:pPr>
                <a:defRPr/>
              </a:pPr>
              <a:t>23-11-2016</a:t>
            </a:fld>
            <a:endParaRPr lang="nl-NL"/>
          </a:p>
        </p:txBody>
      </p:sp>
      <p:sp>
        <p:nvSpPr>
          <p:cNvPr id="9" name="Tijdelijke aanduiding voor voettekst 5"/>
          <p:cNvSpPr>
            <a:spLocks noGrp="1"/>
          </p:cNvSpPr>
          <p:nvPr>
            <p:ph type="ftr" sz="quarter" idx="11"/>
          </p:nvPr>
        </p:nvSpPr>
        <p:spPr/>
        <p:txBody>
          <a:bodyPr/>
          <a:lstStyle>
            <a:lvl1pPr>
              <a:defRPr/>
            </a:lvl1pPr>
          </a:lstStyle>
          <a:p>
            <a:pPr>
              <a:defRPr/>
            </a:pPr>
            <a:endParaRPr lang="nl-NL"/>
          </a:p>
        </p:txBody>
      </p:sp>
      <p:sp>
        <p:nvSpPr>
          <p:cNvPr id="10" name="Tijdelijke aanduiding voor dianummer 6"/>
          <p:cNvSpPr>
            <a:spLocks noGrp="1"/>
          </p:cNvSpPr>
          <p:nvPr>
            <p:ph type="sldNum" sz="quarter" idx="12"/>
          </p:nvPr>
        </p:nvSpPr>
        <p:spPr/>
        <p:txBody>
          <a:bodyPr/>
          <a:lstStyle>
            <a:lvl1pPr>
              <a:defRPr/>
            </a:lvl1pPr>
          </a:lstStyle>
          <a:p>
            <a:fld id="{992B57E8-2677-4597-BF4C-013562F1F2ED}" type="slidenum">
              <a:rPr lang="nl-NL" altLang="nl-NL"/>
              <a:pPr/>
              <a:t>‹nr.›</a:t>
            </a:fld>
            <a:endParaRPr lang="nl-NL" altLang="nl-NL"/>
          </a:p>
        </p:txBody>
      </p:sp>
    </p:spTree>
    <p:extLst>
      <p:ext uri="{BB962C8B-B14F-4D97-AF65-F5344CB8AC3E}">
        <p14:creationId xmlns:p14="http://schemas.microsoft.com/office/powerpoint/2010/main" val="2324331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7" name="Rechthoek 6"/>
          <p:cNvSpPr/>
          <p:nvPr/>
        </p:nvSpPr>
        <p:spPr>
          <a:xfrm>
            <a:off x="0" y="1243013"/>
            <a:ext cx="9144000" cy="561498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8" name="Afbeelding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8" y="244475"/>
            <a:ext cx="704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0"/>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788" y="244475"/>
            <a:ext cx="704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28650" y="1267327"/>
            <a:ext cx="7886700" cy="897231"/>
          </a:xfrm>
        </p:spPr>
        <p:txBody>
          <a:bodyPr/>
          <a:lstStyle/>
          <a:p>
            <a:r>
              <a:rPr lang="nl-NL"/>
              <a:t>Klik om de stijl te bewerken</a:t>
            </a:r>
            <a:endParaRPr lang="nl-NL" dirty="0"/>
          </a:p>
        </p:txBody>
      </p:sp>
      <p:sp>
        <p:nvSpPr>
          <p:cNvPr id="3" name="Tijdelijke aanduiding voor tekst 2"/>
          <p:cNvSpPr>
            <a:spLocks noGrp="1"/>
          </p:cNvSpPr>
          <p:nvPr>
            <p:ph type="body" idx="1"/>
          </p:nvPr>
        </p:nvSpPr>
        <p:spPr>
          <a:xfrm>
            <a:off x="628651" y="2164557"/>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629842" y="2988469"/>
            <a:ext cx="3868340" cy="3201194"/>
          </a:xfrm>
        </p:spPr>
        <p:txBody>
          <a:bodyPr/>
          <a:lstStyle>
            <a:lvl1pPr>
              <a:defRPr sz="1500"/>
            </a:lvl1pPr>
            <a:lvl2pPr>
              <a:defRPr sz="1500"/>
            </a:lvl2pPr>
            <a:lvl3pPr>
              <a:defRPr sz="1350"/>
            </a:lvl3pPr>
            <a:lvl4pPr>
              <a:defRPr sz="1200"/>
            </a:lvl4pPr>
            <a:lvl5pPr>
              <a:defRPr sz="105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627959" y="2164557"/>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10" name="Tijdelijke aanduiding voor inhoud 3"/>
          <p:cNvSpPr>
            <a:spLocks noGrp="1"/>
          </p:cNvSpPr>
          <p:nvPr>
            <p:ph sz="half" idx="13"/>
          </p:nvPr>
        </p:nvSpPr>
        <p:spPr>
          <a:xfrm>
            <a:off x="4626769" y="2988469"/>
            <a:ext cx="3868340" cy="3201194"/>
          </a:xfrm>
        </p:spPr>
        <p:txBody>
          <a:bodyPr/>
          <a:lstStyle>
            <a:lvl1pPr>
              <a:defRPr sz="1500"/>
            </a:lvl1pPr>
            <a:lvl2pPr>
              <a:defRPr sz="1500"/>
            </a:lvl2pPr>
            <a:lvl3pPr>
              <a:defRPr sz="1350"/>
            </a:lvl3pPr>
            <a:lvl4pPr>
              <a:defRPr sz="1200"/>
            </a:lvl4pPr>
            <a:lvl5pPr>
              <a:defRPr sz="105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6"/>
          <p:cNvSpPr>
            <a:spLocks noGrp="1"/>
          </p:cNvSpPr>
          <p:nvPr>
            <p:ph type="dt" sz="half" idx="14"/>
          </p:nvPr>
        </p:nvSpPr>
        <p:spPr/>
        <p:txBody>
          <a:bodyPr/>
          <a:lstStyle>
            <a:lvl1pPr>
              <a:defRPr/>
            </a:lvl1pPr>
          </a:lstStyle>
          <a:p>
            <a:pPr>
              <a:defRPr/>
            </a:pPr>
            <a:fld id="{E3389A55-8C06-4CC6-B8FD-2BC09C3C64C3}" type="datetimeFigureOut">
              <a:rPr lang="nl-NL"/>
              <a:pPr>
                <a:defRPr/>
              </a:pPr>
              <a:t>23-11-2016</a:t>
            </a:fld>
            <a:endParaRPr lang="nl-NL"/>
          </a:p>
        </p:txBody>
      </p:sp>
      <p:sp>
        <p:nvSpPr>
          <p:cNvPr id="12" name="Tijdelijke aanduiding voor voettekst 7"/>
          <p:cNvSpPr>
            <a:spLocks noGrp="1"/>
          </p:cNvSpPr>
          <p:nvPr>
            <p:ph type="ftr" sz="quarter" idx="15"/>
          </p:nvPr>
        </p:nvSpPr>
        <p:spPr/>
        <p:txBody>
          <a:bodyPr/>
          <a:lstStyle>
            <a:lvl1pPr>
              <a:defRPr/>
            </a:lvl1pPr>
          </a:lstStyle>
          <a:p>
            <a:pPr>
              <a:defRPr/>
            </a:pPr>
            <a:endParaRPr lang="nl-NL"/>
          </a:p>
        </p:txBody>
      </p:sp>
      <p:sp>
        <p:nvSpPr>
          <p:cNvPr id="13" name="Tijdelijke aanduiding voor dianummer 8"/>
          <p:cNvSpPr>
            <a:spLocks noGrp="1"/>
          </p:cNvSpPr>
          <p:nvPr>
            <p:ph type="sldNum" sz="quarter" idx="16"/>
          </p:nvPr>
        </p:nvSpPr>
        <p:spPr/>
        <p:txBody>
          <a:bodyPr/>
          <a:lstStyle>
            <a:lvl1pPr>
              <a:defRPr/>
            </a:lvl1pPr>
          </a:lstStyle>
          <a:p>
            <a:fld id="{D16B490E-AFD4-46BC-B403-4119270DE2EC}" type="slidenum">
              <a:rPr lang="nl-NL" altLang="nl-NL"/>
              <a:pPr/>
              <a:t>‹nr.›</a:t>
            </a:fld>
            <a:endParaRPr lang="nl-NL" altLang="nl-NL"/>
          </a:p>
        </p:txBody>
      </p:sp>
    </p:spTree>
    <p:extLst>
      <p:ext uri="{BB962C8B-B14F-4D97-AF65-F5344CB8AC3E}">
        <p14:creationId xmlns:p14="http://schemas.microsoft.com/office/powerpoint/2010/main" val="103338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Rechthoek 6"/>
          <p:cNvSpPr/>
          <p:nvPr/>
        </p:nvSpPr>
        <p:spPr>
          <a:xfrm>
            <a:off x="0" y="1243013"/>
            <a:ext cx="9144000" cy="561498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4" name="Afbeelding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8" y="244475"/>
            <a:ext cx="704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0"/>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788" y="244475"/>
            <a:ext cx="704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nl-NL"/>
              <a:t>Klik om de stijl te bewerken</a:t>
            </a:r>
            <a:endParaRPr lang="nl-NL" dirty="0"/>
          </a:p>
        </p:txBody>
      </p:sp>
      <p:sp>
        <p:nvSpPr>
          <p:cNvPr id="6" name="Tijdelijke aanduiding voor datum 2"/>
          <p:cNvSpPr>
            <a:spLocks noGrp="1"/>
          </p:cNvSpPr>
          <p:nvPr>
            <p:ph type="dt" sz="half" idx="10"/>
          </p:nvPr>
        </p:nvSpPr>
        <p:spPr/>
        <p:txBody>
          <a:bodyPr/>
          <a:lstStyle>
            <a:lvl1pPr>
              <a:defRPr/>
            </a:lvl1pPr>
          </a:lstStyle>
          <a:p>
            <a:pPr>
              <a:defRPr/>
            </a:pPr>
            <a:fld id="{05FDADF4-3E79-4CD7-9513-6C71A0D82394}" type="datetimeFigureOut">
              <a:rPr lang="nl-NL"/>
              <a:pPr>
                <a:defRPr/>
              </a:pPr>
              <a:t>23-11-2016</a:t>
            </a:fld>
            <a:endParaRPr lang="nl-NL"/>
          </a:p>
        </p:txBody>
      </p:sp>
      <p:sp>
        <p:nvSpPr>
          <p:cNvPr id="7" name="Tijdelijke aanduiding voor voettekst 3"/>
          <p:cNvSpPr>
            <a:spLocks noGrp="1"/>
          </p:cNvSpPr>
          <p:nvPr>
            <p:ph type="ftr" sz="quarter" idx="11"/>
          </p:nvPr>
        </p:nvSpPr>
        <p:spPr/>
        <p:txBody>
          <a:bodyPr/>
          <a:lstStyle>
            <a:lvl1pPr>
              <a:defRPr/>
            </a:lvl1pPr>
          </a:lstStyle>
          <a:p>
            <a:pPr>
              <a:defRPr/>
            </a:pPr>
            <a:endParaRPr lang="nl-NL"/>
          </a:p>
        </p:txBody>
      </p:sp>
      <p:sp>
        <p:nvSpPr>
          <p:cNvPr id="8" name="Tijdelijke aanduiding voor dianummer 4"/>
          <p:cNvSpPr>
            <a:spLocks noGrp="1"/>
          </p:cNvSpPr>
          <p:nvPr>
            <p:ph type="sldNum" sz="quarter" idx="12"/>
          </p:nvPr>
        </p:nvSpPr>
        <p:spPr/>
        <p:txBody>
          <a:bodyPr/>
          <a:lstStyle>
            <a:lvl1pPr>
              <a:defRPr/>
            </a:lvl1pPr>
          </a:lstStyle>
          <a:p>
            <a:fld id="{81A1F558-0CAD-46C6-B44C-8947491AEF2D}" type="slidenum">
              <a:rPr lang="nl-NL" altLang="nl-NL"/>
              <a:pPr/>
              <a:t>‹nr.›</a:t>
            </a:fld>
            <a:endParaRPr lang="nl-NL" altLang="nl-NL"/>
          </a:p>
        </p:txBody>
      </p:sp>
    </p:spTree>
    <p:extLst>
      <p:ext uri="{BB962C8B-B14F-4D97-AF65-F5344CB8AC3E}">
        <p14:creationId xmlns:p14="http://schemas.microsoft.com/office/powerpoint/2010/main" val="145568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hthoek 6"/>
          <p:cNvSpPr/>
          <p:nvPr/>
        </p:nvSpPr>
        <p:spPr>
          <a:xfrm>
            <a:off x="0" y="1243013"/>
            <a:ext cx="9144000" cy="561498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3" name="Afbeelding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8" y="244475"/>
            <a:ext cx="704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0"/>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788" y="244475"/>
            <a:ext cx="704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datum 1"/>
          <p:cNvSpPr>
            <a:spLocks noGrp="1"/>
          </p:cNvSpPr>
          <p:nvPr>
            <p:ph type="dt" sz="half" idx="10"/>
          </p:nvPr>
        </p:nvSpPr>
        <p:spPr/>
        <p:txBody>
          <a:bodyPr/>
          <a:lstStyle>
            <a:lvl1pPr>
              <a:defRPr/>
            </a:lvl1pPr>
          </a:lstStyle>
          <a:p>
            <a:pPr>
              <a:defRPr/>
            </a:pPr>
            <a:fld id="{410FB543-2923-4AF7-BE71-E29FF6DC90A3}" type="datetimeFigureOut">
              <a:rPr lang="nl-NL"/>
              <a:pPr>
                <a:defRPr/>
              </a:pPr>
              <a:t>23-11-2016</a:t>
            </a:fld>
            <a:endParaRPr lang="nl-NL"/>
          </a:p>
        </p:txBody>
      </p:sp>
      <p:sp>
        <p:nvSpPr>
          <p:cNvPr id="6" name="Tijdelijke aanduiding voor voettekst 2"/>
          <p:cNvSpPr>
            <a:spLocks noGrp="1"/>
          </p:cNvSpPr>
          <p:nvPr>
            <p:ph type="ftr" sz="quarter" idx="11"/>
          </p:nvPr>
        </p:nvSpPr>
        <p:spPr/>
        <p:txBody>
          <a:bodyPr/>
          <a:lstStyle>
            <a:lvl1pPr>
              <a:defRPr/>
            </a:lvl1pPr>
          </a:lstStyle>
          <a:p>
            <a:pPr>
              <a:defRPr/>
            </a:pPr>
            <a:endParaRPr lang="nl-NL"/>
          </a:p>
        </p:txBody>
      </p:sp>
      <p:sp>
        <p:nvSpPr>
          <p:cNvPr id="7" name="Tijdelijke aanduiding voor dianummer 3"/>
          <p:cNvSpPr>
            <a:spLocks noGrp="1"/>
          </p:cNvSpPr>
          <p:nvPr>
            <p:ph type="sldNum" sz="quarter" idx="12"/>
          </p:nvPr>
        </p:nvSpPr>
        <p:spPr/>
        <p:txBody>
          <a:bodyPr/>
          <a:lstStyle>
            <a:lvl1pPr>
              <a:defRPr/>
            </a:lvl1pPr>
          </a:lstStyle>
          <a:p>
            <a:fld id="{02188978-A389-4F33-9FF4-AB7743A3C8EA}" type="slidenum">
              <a:rPr lang="nl-NL" altLang="nl-NL"/>
              <a:pPr/>
              <a:t>‹nr.›</a:t>
            </a:fld>
            <a:endParaRPr lang="nl-NL" altLang="nl-NL"/>
          </a:p>
        </p:txBody>
      </p:sp>
    </p:spTree>
    <p:extLst>
      <p:ext uri="{BB962C8B-B14F-4D97-AF65-F5344CB8AC3E}">
        <p14:creationId xmlns:p14="http://schemas.microsoft.com/office/powerpoint/2010/main" val="51381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5" name="Rechthoek 6"/>
          <p:cNvSpPr/>
          <p:nvPr/>
        </p:nvSpPr>
        <p:spPr>
          <a:xfrm>
            <a:off x="0" y="1243013"/>
            <a:ext cx="9144000" cy="561498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8" y="244475"/>
            <a:ext cx="704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788" y="244475"/>
            <a:ext cx="704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a:xfrm>
            <a:off x="3887391" y="1266824"/>
            <a:ext cx="4629150" cy="459422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29841" y="1266824"/>
            <a:ext cx="2949178" cy="990600"/>
          </a:xfrm>
        </p:spPr>
        <p:txBody>
          <a:bodyPr anchor="b"/>
          <a:lstStyle>
            <a:lvl1pPr>
              <a:defRPr sz="2400"/>
            </a:lvl1pPr>
          </a:lstStyle>
          <a:p>
            <a:r>
              <a:rPr lang="nl-NL"/>
              <a:t>Klik om de stijl te bewerken</a:t>
            </a:r>
            <a:endParaRPr lang="nl-NL" dirty="0"/>
          </a:p>
        </p:txBody>
      </p:sp>
      <p:sp>
        <p:nvSpPr>
          <p:cNvPr id="4" name="Tijdelijke aanduiding voor tekst 3"/>
          <p:cNvSpPr>
            <a:spLocks noGrp="1"/>
          </p:cNvSpPr>
          <p:nvPr>
            <p:ph type="body" sz="half" idx="2"/>
          </p:nvPr>
        </p:nvSpPr>
        <p:spPr>
          <a:xfrm>
            <a:off x="629841" y="2257425"/>
            <a:ext cx="2949178" cy="361156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8" name="Tijdelijke aanduiding voor datum 4"/>
          <p:cNvSpPr>
            <a:spLocks noGrp="1"/>
          </p:cNvSpPr>
          <p:nvPr>
            <p:ph type="dt" sz="half" idx="10"/>
          </p:nvPr>
        </p:nvSpPr>
        <p:spPr/>
        <p:txBody>
          <a:bodyPr/>
          <a:lstStyle>
            <a:lvl1pPr>
              <a:defRPr/>
            </a:lvl1pPr>
          </a:lstStyle>
          <a:p>
            <a:pPr>
              <a:defRPr/>
            </a:pPr>
            <a:fld id="{C234A5E4-60B2-49EC-B474-36FE90719E97}" type="datetimeFigureOut">
              <a:rPr lang="nl-NL"/>
              <a:pPr>
                <a:defRPr/>
              </a:pPr>
              <a:t>23-11-2016</a:t>
            </a:fld>
            <a:endParaRPr lang="nl-NL"/>
          </a:p>
        </p:txBody>
      </p:sp>
      <p:sp>
        <p:nvSpPr>
          <p:cNvPr id="9" name="Tijdelijke aanduiding voor voettekst 5"/>
          <p:cNvSpPr>
            <a:spLocks noGrp="1"/>
          </p:cNvSpPr>
          <p:nvPr>
            <p:ph type="ftr" sz="quarter" idx="11"/>
          </p:nvPr>
        </p:nvSpPr>
        <p:spPr/>
        <p:txBody>
          <a:bodyPr/>
          <a:lstStyle>
            <a:lvl1pPr>
              <a:defRPr/>
            </a:lvl1pPr>
          </a:lstStyle>
          <a:p>
            <a:pPr>
              <a:defRPr/>
            </a:pPr>
            <a:endParaRPr lang="nl-NL"/>
          </a:p>
        </p:txBody>
      </p:sp>
      <p:sp>
        <p:nvSpPr>
          <p:cNvPr id="10" name="Tijdelijke aanduiding voor dianummer 6"/>
          <p:cNvSpPr>
            <a:spLocks noGrp="1"/>
          </p:cNvSpPr>
          <p:nvPr>
            <p:ph type="sldNum" sz="quarter" idx="12"/>
          </p:nvPr>
        </p:nvSpPr>
        <p:spPr/>
        <p:txBody>
          <a:bodyPr/>
          <a:lstStyle>
            <a:lvl1pPr>
              <a:defRPr/>
            </a:lvl1pPr>
          </a:lstStyle>
          <a:p>
            <a:fld id="{980EF5F3-428B-41B2-9C1C-F4FC3110A7B0}" type="slidenum">
              <a:rPr lang="nl-NL" altLang="nl-NL"/>
              <a:pPr/>
              <a:t>‹nr.›</a:t>
            </a:fld>
            <a:endParaRPr lang="nl-NL" altLang="nl-NL"/>
          </a:p>
        </p:txBody>
      </p:sp>
    </p:spTree>
    <p:extLst>
      <p:ext uri="{BB962C8B-B14F-4D97-AF65-F5344CB8AC3E}">
        <p14:creationId xmlns:p14="http://schemas.microsoft.com/office/powerpoint/2010/main" val="154938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5" name="Rechthoek 6"/>
          <p:cNvSpPr/>
          <p:nvPr/>
        </p:nvSpPr>
        <p:spPr>
          <a:xfrm>
            <a:off x="0" y="1243013"/>
            <a:ext cx="9144000" cy="561498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8" y="244475"/>
            <a:ext cx="704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788" y="244475"/>
            <a:ext cx="704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28650" y="1291389"/>
            <a:ext cx="2949178" cy="1480386"/>
          </a:xfrm>
        </p:spPr>
        <p:txBody>
          <a:bodyPr anchor="b"/>
          <a:lstStyle>
            <a:lvl1pPr>
              <a:defRPr sz="2400"/>
            </a:lvl1pPr>
          </a:lstStyle>
          <a:p>
            <a:r>
              <a:rPr lang="nl-NL"/>
              <a:t>Klik om de stijl te bewerken</a:t>
            </a:r>
            <a:endParaRPr lang="nl-NL" dirty="0"/>
          </a:p>
        </p:txBody>
      </p:sp>
      <p:sp>
        <p:nvSpPr>
          <p:cNvPr id="3" name="Tijdelijke aanduiding voor afbeelding 2"/>
          <p:cNvSpPr>
            <a:spLocks noGrp="1"/>
          </p:cNvSpPr>
          <p:nvPr>
            <p:ph type="pic" idx="1"/>
          </p:nvPr>
        </p:nvSpPr>
        <p:spPr>
          <a:xfrm>
            <a:off x="3887391" y="1291390"/>
            <a:ext cx="4629150" cy="4569661"/>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629841" y="2771775"/>
            <a:ext cx="2949178" cy="309721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8" name="Tijdelijke aanduiding voor datum 4"/>
          <p:cNvSpPr>
            <a:spLocks noGrp="1"/>
          </p:cNvSpPr>
          <p:nvPr>
            <p:ph type="dt" sz="half" idx="10"/>
          </p:nvPr>
        </p:nvSpPr>
        <p:spPr/>
        <p:txBody>
          <a:bodyPr/>
          <a:lstStyle>
            <a:lvl1pPr>
              <a:defRPr/>
            </a:lvl1pPr>
          </a:lstStyle>
          <a:p>
            <a:pPr>
              <a:defRPr/>
            </a:pPr>
            <a:fld id="{D2E43F2A-392A-4B84-BCD8-F5D153923BFC}" type="datetimeFigureOut">
              <a:rPr lang="nl-NL"/>
              <a:pPr>
                <a:defRPr/>
              </a:pPr>
              <a:t>23-11-2016</a:t>
            </a:fld>
            <a:endParaRPr lang="nl-NL"/>
          </a:p>
        </p:txBody>
      </p:sp>
      <p:sp>
        <p:nvSpPr>
          <p:cNvPr id="9" name="Tijdelijke aanduiding voor voettekst 5"/>
          <p:cNvSpPr>
            <a:spLocks noGrp="1"/>
          </p:cNvSpPr>
          <p:nvPr>
            <p:ph type="ftr" sz="quarter" idx="11"/>
          </p:nvPr>
        </p:nvSpPr>
        <p:spPr/>
        <p:txBody>
          <a:bodyPr/>
          <a:lstStyle>
            <a:lvl1pPr>
              <a:defRPr/>
            </a:lvl1pPr>
          </a:lstStyle>
          <a:p>
            <a:pPr>
              <a:defRPr/>
            </a:pPr>
            <a:endParaRPr lang="nl-NL"/>
          </a:p>
        </p:txBody>
      </p:sp>
      <p:sp>
        <p:nvSpPr>
          <p:cNvPr id="10" name="Tijdelijke aanduiding voor dianummer 6"/>
          <p:cNvSpPr>
            <a:spLocks noGrp="1"/>
          </p:cNvSpPr>
          <p:nvPr>
            <p:ph type="sldNum" sz="quarter" idx="12"/>
          </p:nvPr>
        </p:nvSpPr>
        <p:spPr/>
        <p:txBody>
          <a:bodyPr/>
          <a:lstStyle>
            <a:lvl1pPr>
              <a:defRPr/>
            </a:lvl1pPr>
          </a:lstStyle>
          <a:p>
            <a:fld id="{EC2F7448-A401-4FB7-9CA2-8E7B7F57447A}" type="slidenum">
              <a:rPr lang="nl-NL" altLang="nl-NL"/>
              <a:pPr/>
              <a:t>‹nr.›</a:t>
            </a:fld>
            <a:endParaRPr lang="nl-NL" altLang="nl-NL"/>
          </a:p>
        </p:txBody>
      </p:sp>
    </p:spTree>
    <p:extLst>
      <p:ext uri="{BB962C8B-B14F-4D97-AF65-F5344CB8AC3E}">
        <p14:creationId xmlns:p14="http://schemas.microsoft.com/office/powerpoint/2010/main" val="146299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642938" y="1347788"/>
            <a:ext cx="788670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nl-NL" altLang="nl-NL"/>
          </a:p>
        </p:txBody>
      </p:sp>
      <p:sp>
        <p:nvSpPr>
          <p:cNvPr id="1027" name="Tijdelijke aanduiding voor tekst 2"/>
          <p:cNvSpPr>
            <a:spLocks noGrp="1"/>
          </p:cNvSpPr>
          <p:nvPr>
            <p:ph type="body" idx="1"/>
          </p:nvPr>
        </p:nvSpPr>
        <p:spPr bwMode="auto">
          <a:xfrm>
            <a:off x="642938" y="2724150"/>
            <a:ext cx="7872412"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accent1"/>
                </a:solidFill>
                <a:latin typeface="Arial" panose="020B0604020202020204" pitchFamily="34" charset="0"/>
                <a:cs typeface="Arial" panose="020B0604020202020204" pitchFamily="34" charset="0"/>
              </a:defRPr>
            </a:lvl1pPr>
          </a:lstStyle>
          <a:p>
            <a:pPr>
              <a:defRPr/>
            </a:pPr>
            <a:fld id="{DE9B73C7-D3E8-4C78-AA3C-5897D3C96400}" type="datetimeFigureOut">
              <a:rPr lang="nl-NL"/>
              <a:pPr>
                <a:defRPr/>
              </a:pPr>
              <a:t>23-11-2016</a:t>
            </a:fld>
            <a:endParaRPr lang="nl-NL" dirty="0"/>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accent1"/>
                </a:solidFill>
                <a:latin typeface="Arial" panose="020B0604020202020204" pitchFamily="34" charset="0"/>
                <a:cs typeface="Arial" panose="020B0604020202020204" pitchFamily="34" charset="0"/>
              </a:defRPr>
            </a:lvl1pPr>
          </a:lstStyle>
          <a:p>
            <a:pPr>
              <a:defRPr/>
            </a:pPr>
            <a:endParaRPr lang="nl-NL"/>
          </a:p>
        </p:txBody>
      </p:sp>
      <p:sp>
        <p:nvSpPr>
          <p:cNvPr id="6" name="Tijdelijke aanduiding voor dianumm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latin typeface="Arial" panose="020B0604020202020204" pitchFamily="34" charset="0"/>
                <a:cs typeface="Arial" panose="020B0604020202020204" pitchFamily="34" charset="0"/>
              </a:defRPr>
            </a:lvl1pPr>
          </a:lstStyle>
          <a:p>
            <a:fld id="{6A65EC97-7319-4F10-B62A-0FCF9B0700A7}" type="slidenum">
              <a:rPr lang="nl-NL" altLang="nl-NL"/>
              <a:pPr/>
              <a:t>‹nr.›</a:t>
            </a:fld>
            <a:endParaRPr lang="nl-NL" altLang="nl-NL"/>
          </a:p>
        </p:txBody>
      </p:sp>
    </p:spTree>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Lst>
  <p:txStyles>
    <p:titleStyle>
      <a:lvl1pPr algn="l" rtl="0" eaLnBrk="1" fontAlgn="base" hangingPunct="1">
        <a:lnSpc>
          <a:spcPct val="90000"/>
        </a:lnSpc>
        <a:spcBef>
          <a:spcPct val="0"/>
        </a:spcBef>
        <a:spcAft>
          <a:spcPct val="0"/>
        </a:spcAft>
        <a:defRPr sz="3300" b="1" kern="1200">
          <a:solidFill>
            <a:schemeClr val="tx2"/>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3300" b="1">
          <a:solidFill>
            <a:schemeClr val="tx2"/>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3300" b="1">
          <a:solidFill>
            <a:schemeClr val="tx2"/>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3300" b="1">
          <a:solidFill>
            <a:schemeClr val="tx2"/>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3300" b="1">
          <a:solidFill>
            <a:schemeClr val="tx2"/>
          </a:solidFill>
          <a:latin typeface="Arial" panose="020B0604020202020204" pitchFamily="34" charset="0"/>
          <a:cs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b="1" kern="1200">
          <a:solidFill>
            <a:schemeClr val="accent1"/>
          </a:solidFill>
          <a:latin typeface="Arial" panose="020B0604020202020204" pitchFamily="34" charset="0"/>
          <a:ea typeface="+mn-ea"/>
          <a:cs typeface="Arial" panose="020B0604020202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b="1" kern="1200">
          <a:solidFill>
            <a:schemeClr val="accent1"/>
          </a:solidFill>
          <a:latin typeface="Arial" panose="020B0604020202020204" pitchFamily="34" charset="0"/>
          <a:ea typeface="+mn-ea"/>
          <a:cs typeface="Arial" panose="020B0604020202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b="1" kern="1200">
          <a:solidFill>
            <a:schemeClr val="accent1"/>
          </a:solidFill>
          <a:latin typeface="Arial" panose="020B0604020202020204" pitchFamily="34" charset="0"/>
          <a:ea typeface="+mn-ea"/>
          <a:cs typeface="Arial" panose="020B0604020202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b="1" kern="1200">
          <a:solidFill>
            <a:schemeClr val="accent1"/>
          </a:solidFill>
          <a:latin typeface="Arial" panose="020B0604020202020204" pitchFamily="34" charset="0"/>
          <a:ea typeface="+mn-ea"/>
          <a:cs typeface="Arial" panose="020B0604020202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b="1" kern="1200">
          <a:solidFill>
            <a:schemeClr val="accent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zestor.n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ctrTitle"/>
          </p:nvPr>
        </p:nvSpPr>
        <p:spPr>
          <a:xfrm>
            <a:off x="406400" y="2646363"/>
            <a:ext cx="5224463" cy="1724025"/>
          </a:xfrm>
        </p:spPr>
        <p:txBody>
          <a:bodyPr>
            <a:normAutofit fontScale="90000"/>
          </a:bodyPr>
          <a:lstStyle/>
          <a:p>
            <a:r>
              <a:rPr lang="nl-NL" altLang="nl-NL" dirty="0"/>
              <a:t>Peer-Review als onderdeel van Professionalisering</a:t>
            </a:r>
          </a:p>
        </p:txBody>
      </p:sp>
      <p:sp>
        <p:nvSpPr>
          <p:cNvPr id="11267" name="Ondertitel 2"/>
          <p:cNvSpPr>
            <a:spLocks noGrp="1"/>
          </p:cNvSpPr>
          <p:nvPr>
            <p:ph type="subTitle" idx="1"/>
          </p:nvPr>
        </p:nvSpPr>
        <p:spPr>
          <a:xfrm>
            <a:off x="406400" y="5892800"/>
            <a:ext cx="8329613" cy="274638"/>
          </a:xfrm>
        </p:spPr>
        <p:txBody>
          <a:bodyPr/>
          <a:lstStyle/>
          <a:p>
            <a:r>
              <a:rPr lang="nl-NL" altLang="nl-NL" dirty="0"/>
              <a:t>22 november 2016</a:t>
            </a:r>
          </a:p>
          <a:p>
            <a:r>
              <a:rPr lang="nl-NL" altLang="nl-NL" dirty="0"/>
              <a:t>Petra Biemans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 Professionalisering </a:t>
            </a:r>
          </a:p>
        </p:txBody>
      </p:sp>
      <p:sp>
        <p:nvSpPr>
          <p:cNvPr id="3" name="Tijdelijke aanduiding voor inhoud 2"/>
          <p:cNvSpPr>
            <a:spLocks noGrp="1"/>
          </p:cNvSpPr>
          <p:nvPr>
            <p:ph idx="1"/>
          </p:nvPr>
        </p:nvSpPr>
        <p:spPr/>
        <p:txBody>
          <a:bodyPr/>
          <a:lstStyle/>
          <a:p>
            <a:pPr marL="0" indent="0">
              <a:buNone/>
            </a:pPr>
            <a:r>
              <a:rPr lang="nl-NL" dirty="0"/>
              <a:t>Drie vragen zijn belangrijk:</a:t>
            </a:r>
          </a:p>
          <a:p>
            <a:pPr marL="0" indent="0">
              <a:buNone/>
            </a:pPr>
            <a:endParaRPr lang="nl-NL" dirty="0"/>
          </a:p>
          <a:p>
            <a:pPr marL="457200" indent="-457200">
              <a:buAutoNum type="arabicPeriod"/>
            </a:pPr>
            <a:r>
              <a:rPr lang="nl-NL" dirty="0"/>
              <a:t>Wat gebeurt er allemaal onder de noemer van professionalisering?</a:t>
            </a:r>
          </a:p>
          <a:p>
            <a:pPr marL="457200" indent="-457200">
              <a:buAutoNum type="arabicPeriod"/>
            </a:pPr>
            <a:r>
              <a:rPr lang="nl-NL" dirty="0"/>
              <a:t>Hoe wordt dit hele proces door en binnen de organisatie bestuurd en beheerst?</a:t>
            </a:r>
          </a:p>
          <a:p>
            <a:pPr marL="457200" indent="-457200">
              <a:buAutoNum type="arabicPeriod"/>
            </a:pPr>
            <a:r>
              <a:rPr lang="nl-NL" dirty="0"/>
              <a:t>Hoe worden de uitkomsten van de activiteiten en het proces gewaardeerd?</a:t>
            </a:r>
          </a:p>
          <a:p>
            <a:pPr marL="457200" indent="-457200">
              <a:buAutoNum type="arabicPeriod"/>
            </a:pPr>
            <a:endParaRPr lang="nl-NL" dirty="0"/>
          </a:p>
          <a:p>
            <a:pPr marL="0" indent="0">
              <a:buNone/>
            </a:pPr>
            <a:r>
              <a:rPr lang="nl-NL" sz="1600" b="0" dirty="0"/>
              <a:t>(Korver, </a:t>
            </a:r>
            <a:r>
              <a:rPr lang="nl-NL" sz="1600" b="0" dirty="0" err="1"/>
              <a:t>Fruijtier</a:t>
            </a:r>
            <a:r>
              <a:rPr lang="nl-NL" sz="1600" b="0" dirty="0"/>
              <a:t>, Biemans en Meerman, 2010)</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52162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 Professionalisering</a:t>
            </a:r>
          </a:p>
        </p:txBody>
      </p:sp>
      <p:sp>
        <p:nvSpPr>
          <p:cNvPr id="3" name="Tijdelijke aanduiding voor inhoud 2"/>
          <p:cNvSpPr>
            <a:spLocks noGrp="1"/>
          </p:cNvSpPr>
          <p:nvPr>
            <p:ph idx="1"/>
          </p:nvPr>
        </p:nvSpPr>
        <p:spPr/>
        <p:txBody>
          <a:bodyPr/>
          <a:lstStyle/>
          <a:p>
            <a:r>
              <a:rPr lang="nl-NL" sz="2000" dirty="0">
                <a:sym typeface="Wingdings" panose="05000000000000000000" pitchFamily="2" charset="2"/>
              </a:rPr>
              <a:t>Kent u het professionaliseringsplan? Waar ligt de nadruk op?</a:t>
            </a:r>
            <a:endParaRPr lang="nl-NL" dirty="0"/>
          </a:p>
          <a:p>
            <a:r>
              <a:rPr lang="nl-NL" dirty="0"/>
              <a:t>Managers: doet u aan structurele professionalisering van uw docenten? </a:t>
            </a:r>
          </a:p>
          <a:p>
            <a:r>
              <a:rPr lang="nl-NL" dirty="0"/>
              <a:t>Docenten: merkt u hier iets van in de praktijk? </a:t>
            </a:r>
          </a:p>
          <a:p>
            <a:r>
              <a:rPr lang="nl-NL" dirty="0"/>
              <a:t>Is er aandacht voor teams?</a:t>
            </a:r>
          </a:p>
          <a:p>
            <a:r>
              <a:rPr lang="nl-NL" dirty="0"/>
              <a:t>Is er aandacht voor Peer-review</a:t>
            </a:r>
          </a:p>
        </p:txBody>
      </p:sp>
    </p:spTree>
    <p:extLst>
      <p:ext uri="{BB962C8B-B14F-4D97-AF65-F5344CB8AC3E}">
        <p14:creationId xmlns:p14="http://schemas.microsoft.com/office/powerpoint/2010/main" val="230779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794" y="1010436"/>
            <a:ext cx="7886700" cy="1239837"/>
          </a:xfrm>
        </p:spPr>
        <p:txBody>
          <a:bodyPr/>
          <a:lstStyle/>
          <a:p>
            <a:r>
              <a:rPr lang="nl-NL" dirty="0"/>
              <a:t>2. Professionalisering</a:t>
            </a:r>
          </a:p>
        </p:txBody>
      </p:sp>
      <p:sp>
        <p:nvSpPr>
          <p:cNvPr id="3" name="Tijdelijke aanduiding voor inhoud 2"/>
          <p:cNvSpPr>
            <a:spLocks noGrp="1"/>
          </p:cNvSpPr>
          <p:nvPr>
            <p:ph idx="1"/>
          </p:nvPr>
        </p:nvSpPr>
        <p:spPr>
          <a:xfrm>
            <a:off x="642938" y="1966188"/>
            <a:ext cx="7872412" cy="3452813"/>
          </a:xfrm>
        </p:spPr>
        <p:txBody>
          <a:bodyPr/>
          <a:lstStyle/>
          <a:p>
            <a:pPr marL="0" indent="0">
              <a:buNone/>
            </a:pPr>
            <a:r>
              <a:rPr lang="nl-NL" dirty="0"/>
              <a:t>In de praktijk:</a:t>
            </a:r>
          </a:p>
          <a:p>
            <a:r>
              <a:rPr lang="nl-NL" dirty="0"/>
              <a:t>Geen duidelijk beeld</a:t>
            </a:r>
          </a:p>
          <a:p>
            <a:r>
              <a:rPr lang="nl-NL" dirty="0"/>
              <a:t> Vooral gerelateerd aan inhoudelijk vakmanschap </a:t>
            </a:r>
          </a:p>
          <a:p>
            <a:r>
              <a:rPr lang="nl-NL" dirty="0"/>
              <a:t> Individu georiënteerd </a:t>
            </a:r>
          </a:p>
          <a:p>
            <a:r>
              <a:rPr lang="nl-NL" dirty="0"/>
              <a:t>Gericht op gedragsverbetering </a:t>
            </a:r>
            <a:r>
              <a:rPr lang="nl-NL" dirty="0" err="1"/>
              <a:t>‘van</a:t>
            </a:r>
            <a:r>
              <a:rPr lang="nl-NL" dirty="0"/>
              <a:t> anderen’ </a:t>
            </a:r>
          </a:p>
          <a:p>
            <a:pPr marL="0" indent="0">
              <a:buNone/>
            </a:pPr>
            <a:endParaRPr lang="nl-NL" dirty="0"/>
          </a:p>
          <a:p>
            <a:pPr marL="0" indent="0">
              <a:buNone/>
            </a:pPr>
            <a:r>
              <a:rPr lang="nl-NL" dirty="0"/>
              <a:t>Managers (aanvullend):</a:t>
            </a:r>
          </a:p>
          <a:p>
            <a:r>
              <a:rPr lang="nl-NL" dirty="0"/>
              <a:t> Geldt voor docenten </a:t>
            </a:r>
          </a:p>
          <a:p>
            <a:r>
              <a:rPr lang="nl-NL" dirty="0"/>
              <a:t> Vooral wat het NIET moet zijn</a:t>
            </a:r>
          </a:p>
          <a:p>
            <a:r>
              <a:rPr lang="nl-NL" dirty="0"/>
              <a:t> Niet gerelateerd aan teams of organisatie  </a:t>
            </a:r>
          </a:p>
          <a:p>
            <a:pPr marL="0" indent="0">
              <a:buNone/>
            </a:pPr>
            <a:r>
              <a:rPr lang="nl-NL" dirty="0">
                <a:sym typeface="Wingdings" panose="05000000000000000000" pitchFamily="2" charset="2"/>
              </a:rPr>
              <a:t> </a:t>
            </a:r>
            <a:r>
              <a:rPr lang="nl-NL" dirty="0"/>
              <a:t>Weinig zelfreflectie aanwezig</a:t>
            </a:r>
          </a:p>
          <a:p>
            <a:pPr marL="0" indent="0">
              <a:buNone/>
            </a:pPr>
            <a:r>
              <a:rPr lang="nl-NL" sz="1600" dirty="0"/>
              <a:t>(Biemans &amp; </a:t>
            </a:r>
            <a:r>
              <a:rPr lang="nl-NL" sz="1600" dirty="0" err="1"/>
              <a:t>Ropes</a:t>
            </a:r>
            <a:r>
              <a:rPr lang="nl-NL" sz="1600" dirty="0"/>
              <a:t> 2012)</a:t>
            </a:r>
          </a:p>
          <a:p>
            <a:endParaRPr lang="nl-NL" dirty="0"/>
          </a:p>
        </p:txBody>
      </p:sp>
    </p:spTree>
    <p:extLst>
      <p:ext uri="{BB962C8B-B14F-4D97-AF65-F5344CB8AC3E}">
        <p14:creationId xmlns:p14="http://schemas.microsoft.com/office/powerpoint/2010/main" val="1396879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 Professionalisering</a:t>
            </a:r>
          </a:p>
        </p:txBody>
      </p:sp>
      <p:sp>
        <p:nvSpPr>
          <p:cNvPr id="3" name="Tijdelijke aanduiding voor inhoud 2"/>
          <p:cNvSpPr>
            <a:spLocks noGrp="1"/>
          </p:cNvSpPr>
          <p:nvPr>
            <p:ph idx="1"/>
          </p:nvPr>
        </p:nvSpPr>
        <p:spPr/>
        <p:txBody>
          <a:bodyPr/>
          <a:lstStyle/>
          <a:p>
            <a:r>
              <a:rPr lang="nl-NL" dirty="0"/>
              <a:t>‘Traditionele’ manieren van professionalisering (bijv. nascholingsactiviteiten) werken niet/nauwelijks in het onderwijs </a:t>
            </a:r>
          </a:p>
          <a:p>
            <a:r>
              <a:rPr lang="nl-NL" dirty="0"/>
              <a:t>Vernieuwing moet bij leraren zelf vandaan komen, door actief te leren en ze zelf oplossingen te laten ontwerpen</a:t>
            </a:r>
          </a:p>
          <a:p>
            <a:r>
              <a:rPr lang="nl-NL" dirty="0"/>
              <a:t>Deze activiteiten moeten samenhangen met het bredere beleid van de school i.v.m. borging</a:t>
            </a:r>
          </a:p>
          <a:p>
            <a:endParaRPr lang="nl-NL" dirty="0"/>
          </a:p>
          <a:p>
            <a:pPr algn="r">
              <a:buNone/>
            </a:pPr>
            <a:r>
              <a:rPr lang="nl-NL" sz="1800" dirty="0"/>
              <a:t>(Van Veen e.a. 2010)</a:t>
            </a:r>
          </a:p>
          <a:p>
            <a:endParaRPr lang="nl-NL" dirty="0"/>
          </a:p>
        </p:txBody>
      </p:sp>
      <p:sp>
        <p:nvSpPr>
          <p:cNvPr id="5" name="Stroomdiagram: Ponsband 4"/>
          <p:cNvSpPr/>
          <p:nvPr/>
        </p:nvSpPr>
        <p:spPr>
          <a:xfrm rot="20335513">
            <a:off x="1415467" y="3207789"/>
            <a:ext cx="5947795" cy="1468073"/>
          </a:xfrm>
          <a:prstGeom prst="flowChartPunchedTape">
            <a:avLst/>
          </a:prstGeom>
          <a:solidFill>
            <a:srgbClr val="F58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t>Het valt niet mee….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 HRM-beleid</a:t>
            </a:r>
          </a:p>
        </p:txBody>
      </p:sp>
      <p:sp>
        <p:nvSpPr>
          <p:cNvPr id="3" name="Tijdelijke aanduiding voor inhoud 2"/>
          <p:cNvSpPr>
            <a:spLocks noGrp="1"/>
          </p:cNvSpPr>
          <p:nvPr>
            <p:ph idx="1"/>
          </p:nvPr>
        </p:nvSpPr>
        <p:spPr>
          <a:xfrm>
            <a:off x="642938" y="2250274"/>
            <a:ext cx="7872412" cy="3990728"/>
          </a:xfrm>
        </p:spPr>
        <p:txBody>
          <a:bodyPr/>
          <a:lstStyle/>
          <a:p>
            <a:pPr>
              <a:buFont typeface="Wingdings" panose="05000000000000000000" pitchFamily="2" charset="2"/>
              <a:buChar char="à"/>
            </a:pPr>
            <a:r>
              <a:rPr lang="nl-NL" sz="2000" dirty="0">
                <a:sym typeface="Wingdings" panose="05000000000000000000" pitchFamily="2" charset="2"/>
              </a:rPr>
              <a:t> Wie maakt concrete afspraken over professionaliseringsactiviteiten met zijn medewerkers?</a:t>
            </a:r>
          </a:p>
          <a:p>
            <a:pPr marL="0" indent="0">
              <a:buNone/>
            </a:pPr>
            <a:r>
              <a:rPr lang="nl-NL" sz="2000" dirty="0">
                <a:sym typeface="Wingdings" panose="05000000000000000000" pitchFamily="2" charset="2"/>
              </a:rPr>
              <a:t> </a:t>
            </a:r>
          </a:p>
          <a:p>
            <a:pPr>
              <a:buFont typeface="Wingdings" panose="05000000000000000000" pitchFamily="2" charset="2"/>
              <a:buChar char="à"/>
            </a:pPr>
            <a:r>
              <a:rPr lang="nl-NL" sz="2000" dirty="0">
                <a:sym typeface="Wingdings" panose="05000000000000000000" pitchFamily="2" charset="2"/>
              </a:rPr>
              <a:t> Wie heeft concrete afspraken over professionaliseringsactiviteiten met zijn baas?</a:t>
            </a:r>
          </a:p>
          <a:p>
            <a:pPr>
              <a:buFont typeface="Wingdings" panose="05000000000000000000" pitchFamily="2" charset="2"/>
              <a:buChar char="à"/>
            </a:pPr>
            <a:endParaRPr lang="nl-NL" sz="2000" dirty="0">
              <a:sym typeface="Wingdings" panose="05000000000000000000" pitchFamily="2" charset="2"/>
            </a:endParaRPr>
          </a:p>
          <a:p>
            <a:pPr>
              <a:buFont typeface="Wingdings" panose="05000000000000000000" pitchFamily="2" charset="2"/>
              <a:buChar char="à"/>
            </a:pPr>
            <a:r>
              <a:rPr lang="nl-NL" sz="2000" dirty="0">
                <a:sym typeface="Wingdings" panose="05000000000000000000" pitchFamily="2" charset="2"/>
              </a:rPr>
              <a:t> Bij wie gaat dit ook over Peer-review?</a:t>
            </a:r>
            <a:endParaRPr lang="nl-NL" sz="2000" dirty="0"/>
          </a:p>
          <a:p>
            <a:pPr marL="0" indent="0">
              <a:buNone/>
            </a:pPr>
            <a:endParaRPr lang="nl-NL" sz="2000" dirty="0">
              <a:sym typeface="Wingdings" panose="05000000000000000000" pitchFamily="2" charset="2"/>
            </a:endParaRPr>
          </a:p>
        </p:txBody>
      </p:sp>
    </p:spTree>
    <p:extLst>
      <p:ext uri="{BB962C8B-B14F-4D97-AF65-F5344CB8AC3E}">
        <p14:creationId xmlns:p14="http://schemas.microsoft.com/office/powerpoint/2010/main" val="307730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 HRM-beleid</a:t>
            </a:r>
          </a:p>
        </p:txBody>
      </p:sp>
      <p:sp>
        <p:nvSpPr>
          <p:cNvPr id="3" name="Tijdelijke aanduiding voor inhoud 2"/>
          <p:cNvSpPr>
            <a:spLocks noGrp="1"/>
          </p:cNvSpPr>
          <p:nvPr>
            <p:ph idx="1"/>
          </p:nvPr>
        </p:nvSpPr>
        <p:spPr>
          <a:xfrm>
            <a:off x="642938" y="2253633"/>
            <a:ext cx="7872412" cy="3452813"/>
          </a:xfrm>
        </p:spPr>
        <p:txBody>
          <a:bodyPr/>
          <a:lstStyle/>
          <a:p>
            <a:pPr marL="0" indent="0">
              <a:buNone/>
            </a:pPr>
            <a:r>
              <a:rPr lang="nl-NL" sz="1800" dirty="0">
                <a:sym typeface="Wingdings" panose="05000000000000000000" pitchFamily="2" charset="2"/>
              </a:rPr>
              <a:t>In praktijk </a:t>
            </a:r>
          </a:p>
          <a:p>
            <a:r>
              <a:rPr lang="nl-NL" sz="1800" dirty="0">
                <a:sym typeface="Wingdings" panose="05000000000000000000" pitchFamily="2" charset="2"/>
              </a:rPr>
              <a:t>Ontwikkelbeleid biedt caleidoscopisch beeld (systeem, structuur, samenhang)</a:t>
            </a:r>
          </a:p>
          <a:p>
            <a:r>
              <a:rPr lang="nl-NL" sz="1800" dirty="0" err="1">
                <a:sym typeface="Wingdings" panose="05000000000000000000" pitchFamily="2" charset="2"/>
              </a:rPr>
              <a:t>Kennisontwikkelen</a:t>
            </a:r>
            <a:r>
              <a:rPr lang="nl-NL" sz="1800" dirty="0">
                <a:sym typeface="Wingdings" panose="05000000000000000000" pitchFamily="2" charset="2"/>
              </a:rPr>
              <a:t> en -delen via bilateraaltjes</a:t>
            </a:r>
          </a:p>
          <a:p>
            <a:r>
              <a:rPr lang="nl-NL" sz="1800" dirty="0">
                <a:sym typeface="Wingdings" panose="05000000000000000000" pitchFamily="2" charset="2"/>
              </a:rPr>
              <a:t>Persoonsgebonden</a:t>
            </a:r>
          </a:p>
          <a:p>
            <a:r>
              <a:rPr lang="nl-NL" sz="1800" dirty="0">
                <a:sym typeface="Wingdings" panose="05000000000000000000" pitchFamily="2" charset="2"/>
              </a:rPr>
              <a:t>HRM-cyclus niet afgestemd op kwaliteitsverbetering</a:t>
            </a:r>
          </a:p>
          <a:p>
            <a:r>
              <a:rPr lang="nl-NL" sz="1800" dirty="0">
                <a:sym typeface="Wingdings" panose="05000000000000000000" pitchFamily="2" charset="2"/>
              </a:rPr>
              <a:t>Manager gericht op individu</a:t>
            </a:r>
          </a:p>
          <a:p>
            <a:r>
              <a:rPr lang="nl-NL" sz="1800" dirty="0">
                <a:sym typeface="Wingdings" panose="05000000000000000000" pitchFamily="2" charset="2"/>
              </a:rPr>
              <a:t>HRM-afdeling geen (zichtbare) rol</a:t>
            </a:r>
          </a:p>
          <a:p>
            <a:pPr marL="0" indent="0">
              <a:buNone/>
            </a:pPr>
            <a:r>
              <a:rPr lang="nl-NL" sz="1400" b="0" dirty="0"/>
              <a:t>(Van Geesbergen en Toonen 2011)</a:t>
            </a:r>
            <a:endParaRPr lang="nl-NL" sz="1400" b="0" dirty="0">
              <a:sym typeface="Wingdings" panose="05000000000000000000" pitchFamily="2" charset="2"/>
            </a:endParaRPr>
          </a:p>
          <a:p>
            <a:endParaRPr lang="nl-NL" sz="1800" dirty="0">
              <a:sym typeface="Wingdings" panose="05000000000000000000" pitchFamily="2" charset="2"/>
            </a:endParaRPr>
          </a:p>
        </p:txBody>
      </p:sp>
    </p:spTree>
    <p:extLst>
      <p:ext uri="{BB962C8B-B14F-4D97-AF65-F5344CB8AC3E}">
        <p14:creationId xmlns:p14="http://schemas.microsoft.com/office/powerpoint/2010/main" val="63269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 HRM-beleid</a:t>
            </a:r>
          </a:p>
        </p:txBody>
      </p:sp>
      <p:sp>
        <p:nvSpPr>
          <p:cNvPr id="3" name="Tijdelijke aanduiding voor inhoud 2"/>
          <p:cNvSpPr>
            <a:spLocks noGrp="1"/>
          </p:cNvSpPr>
          <p:nvPr>
            <p:ph idx="1"/>
          </p:nvPr>
        </p:nvSpPr>
        <p:spPr>
          <a:xfrm>
            <a:off x="642938" y="2253633"/>
            <a:ext cx="7872412" cy="3452813"/>
          </a:xfrm>
        </p:spPr>
        <p:txBody>
          <a:bodyPr/>
          <a:lstStyle/>
          <a:p>
            <a:pPr marL="0" indent="0">
              <a:buNone/>
            </a:pPr>
            <a:r>
              <a:rPr lang="nl-NL" sz="1800" dirty="0"/>
              <a:t>Link tussen professionalisering en team/organisatie</a:t>
            </a:r>
          </a:p>
          <a:p>
            <a:r>
              <a:rPr lang="nl-NL" sz="1800" dirty="0"/>
              <a:t>Verband niet vanzelfsprekend </a:t>
            </a:r>
          </a:p>
          <a:p>
            <a:r>
              <a:rPr lang="nl-NL" sz="1800" dirty="0"/>
              <a:t> Besef nut en noodzaak gering</a:t>
            </a:r>
          </a:p>
          <a:p>
            <a:r>
              <a:rPr lang="nl-NL" sz="1800" dirty="0"/>
              <a:t>“We hebben veel goede koks, maar dat maakt nog geen goede keuken”</a:t>
            </a:r>
          </a:p>
          <a:p>
            <a:pPr marL="0" indent="0">
              <a:buNone/>
            </a:pPr>
            <a:endParaRPr lang="nl-NL" sz="1800" dirty="0"/>
          </a:p>
          <a:p>
            <a:pPr marL="0" indent="0">
              <a:buNone/>
            </a:pPr>
            <a:r>
              <a:rPr lang="nl-NL" sz="1800" dirty="0"/>
              <a:t>Link tussen professionalisering, leren, teamontwikkeling en HRM-beleid</a:t>
            </a:r>
          </a:p>
          <a:p>
            <a:r>
              <a:rPr lang="nl-NL" sz="1800" dirty="0">
                <a:sym typeface="Wingdings" panose="05000000000000000000" pitchFamily="2" charset="2"/>
              </a:rPr>
              <a:t>Verband niet vanzelfsprekend</a:t>
            </a:r>
            <a:endParaRPr lang="nl-NL" sz="1800" dirty="0"/>
          </a:p>
          <a:p>
            <a:r>
              <a:rPr lang="nl-NL" sz="1800" dirty="0"/>
              <a:t>Begeleidingscyclus en opleidingsafspraken individuele aangelegenheid en ‘verplicht nummer’</a:t>
            </a:r>
          </a:p>
          <a:p>
            <a:r>
              <a:rPr lang="nl-NL" sz="1800" dirty="0"/>
              <a:t> Regelmatig komt de term ‘niet functionerende docenten’ terug, waardoor anderen het extra druk hebben</a:t>
            </a:r>
          </a:p>
          <a:p>
            <a:pPr marL="0" indent="0">
              <a:buNone/>
            </a:pPr>
            <a:r>
              <a:rPr lang="nl-NL" sz="1400" b="0" i="1" dirty="0"/>
              <a:t>(Biemans &amp; </a:t>
            </a:r>
            <a:r>
              <a:rPr lang="nl-NL" sz="1400" b="0" i="1" dirty="0" err="1"/>
              <a:t>Ropes</a:t>
            </a:r>
            <a:r>
              <a:rPr lang="nl-NL" sz="1400" b="0" i="1" dirty="0"/>
              <a:t> 2012)</a:t>
            </a:r>
          </a:p>
        </p:txBody>
      </p:sp>
    </p:spTree>
    <p:extLst>
      <p:ext uri="{BB962C8B-B14F-4D97-AF65-F5344CB8AC3E}">
        <p14:creationId xmlns:p14="http://schemas.microsoft.com/office/powerpoint/2010/main" val="3939166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 HRM-beleid</a:t>
            </a:r>
          </a:p>
        </p:txBody>
      </p:sp>
      <p:sp>
        <p:nvSpPr>
          <p:cNvPr id="3" name="Tijdelijke aanduiding voor inhoud 2"/>
          <p:cNvSpPr>
            <a:spLocks noGrp="1"/>
          </p:cNvSpPr>
          <p:nvPr>
            <p:ph idx="1"/>
          </p:nvPr>
        </p:nvSpPr>
        <p:spPr>
          <a:xfrm>
            <a:off x="509772" y="2670883"/>
            <a:ext cx="7872412" cy="3452813"/>
          </a:xfrm>
        </p:spPr>
        <p:txBody>
          <a:bodyPr/>
          <a:lstStyle/>
          <a:p>
            <a:pPr marL="0" indent="0">
              <a:buNone/>
            </a:pPr>
            <a:r>
              <a:rPr lang="nl-NL" sz="2400" i="1" dirty="0"/>
              <a:t>Belemmeringen:</a:t>
            </a:r>
          </a:p>
          <a:p>
            <a:r>
              <a:rPr lang="nl-NL" sz="2400" dirty="0"/>
              <a:t>Geen aanspreekcultuur</a:t>
            </a:r>
          </a:p>
          <a:p>
            <a:r>
              <a:rPr lang="nl-NL" sz="2400" dirty="0"/>
              <a:t> Geen verantwoordelijkheid voor geheel</a:t>
            </a:r>
          </a:p>
          <a:p>
            <a:r>
              <a:rPr lang="nl-NL" sz="2400" dirty="0"/>
              <a:t> Hoge werkdruk hogescholen</a:t>
            </a:r>
            <a:endParaRPr lang="nl-NL" dirty="0"/>
          </a:p>
          <a:p>
            <a:endParaRPr lang="nl-NL" dirty="0"/>
          </a:p>
          <a:p>
            <a:pPr marL="0" indent="0">
              <a:buNone/>
            </a:pPr>
            <a:r>
              <a:rPr lang="nl-NL" sz="1400" dirty="0"/>
              <a:t>(Biemans &amp; </a:t>
            </a:r>
            <a:r>
              <a:rPr lang="nl-NL" sz="1400" dirty="0" err="1"/>
              <a:t>Ropes</a:t>
            </a:r>
            <a:r>
              <a:rPr lang="nl-NL" sz="1400" dirty="0"/>
              <a:t>, 2012)</a:t>
            </a:r>
          </a:p>
          <a:p>
            <a:endParaRPr lang="nl-NL" dirty="0"/>
          </a:p>
        </p:txBody>
      </p:sp>
      <p:sp>
        <p:nvSpPr>
          <p:cNvPr id="6" name="Stroomdiagram: Ponsband 5"/>
          <p:cNvSpPr/>
          <p:nvPr/>
        </p:nvSpPr>
        <p:spPr>
          <a:xfrm rot="20335513">
            <a:off x="1472081" y="2987981"/>
            <a:ext cx="5947795" cy="1468073"/>
          </a:xfrm>
          <a:prstGeom prst="flowChartPunchedTape">
            <a:avLst/>
          </a:prstGeom>
          <a:solidFill>
            <a:srgbClr val="F58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t>Het valt niet mee…</a:t>
            </a:r>
          </a:p>
        </p:txBody>
      </p:sp>
    </p:spTree>
    <p:extLst>
      <p:ext uri="{BB962C8B-B14F-4D97-AF65-F5344CB8AC3E}">
        <p14:creationId xmlns:p14="http://schemas.microsoft.com/office/powerpoint/2010/main" val="132982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lijkbenige driehoek 3"/>
          <p:cNvSpPr/>
          <p:nvPr/>
        </p:nvSpPr>
        <p:spPr>
          <a:xfrm>
            <a:off x="2582564" y="2503346"/>
            <a:ext cx="3692402" cy="29155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t>Peer-review</a:t>
            </a:r>
          </a:p>
          <a:p>
            <a:pPr algn="ctr"/>
            <a:endParaRPr lang="nl-NL" sz="4000" dirty="0"/>
          </a:p>
        </p:txBody>
      </p:sp>
      <p:sp>
        <p:nvSpPr>
          <p:cNvPr id="5" name="Tekstvak 4"/>
          <p:cNvSpPr txBox="1"/>
          <p:nvPr/>
        </p:nvSpPr>
        <p:spPr>
          <a:xfrm>
            <a:off x="3143509" y="1426128"/>
            <a:ext cx="2570512" cy="1077218"/>
          </a:xfrm>
          <a:prstGeom prst="rect">
            <a:avLst/>
          </a:prstGeom>
          <a:noFill/>
        </p:spPr>
        <p:txBody>
          <a:bodyPr wrap="none" rtlCol="0">
            <a:spAutoFit/>
          </a:bodyPr>
          <a:lstStyle/>
          <a:p>
            <a:r>
              <a:rPr lang="nl-NL" sz="3200" b="1" dirty="0">
                <a:solidFill>
                  <a:schemeClr val="tx2"/>
                </a:solidFill>
              </a:rPr>
              <a:t>Professionele </a:t>
            </a:r>
          </a:p>
          <a:p>
            <a:pPr algn="ctr"/>
            <a:r>
              <a:rPr lang="nl-NL" sz="3200" b="1" dirty="0">
                <a:solidFill>
                  <a:schemeClr val="tx2"/>
                </a:solidFill>
              </a:rPr>
              <a:t>ruimte</a:t>
            </a:r>
          </a:p>
        </p:txBody>
      </p:sp>
      <p:sp>
        <p:nvSpPr>
          <p:cNvPr id="6" name="Tekstvak 5"/>
          <p:cNvSpPr txBox="1"/>
          <p:nvPr/>
        </p:nvSpPr>
        <p:spPr>
          <a:xfrm>
            <a:off x="6566562" y="5097068"/>
            <a:ext cx="2214068" cy="584775"/>
          </a:xfrm>
          <a:prstGeom prst="rect">
            <a:avLst/>
          </a:prstGeom>
          <a:noFill/>
        </p:spPr>
        <p:txBody>
          <a:bodyPr wrap="none" rtlCol="0">
            <a:spAutoFit/>
          </a:bodyPr>
          <a:lstStyle/>
          <a:p>
            <a:r>
              <a:rPr lang="nl-NL" sz="3200" b="1" dirty="0">
                <a:solidFill>
                  <a:schemeClr val="tx2"/>
                </a:solidFill>
              </a:rPr>
              <a:t>HRM-beleid</a:t>
            </a:r>
          </a:p>
        </p:txBody>
      </p:sp>
      <p:sp>
        <p:nvSpPr>
          <p:cNvPr id="7" name="Tekstvak 6"/>
          <p:cNvSpPr txBox="1"/>
          <p:nvPr/>
        </p:nvSpPr>
        <p:spPr>
          <a:xfrm>
            <a:off x="103533" y="5083618"/>
            <a:ext cx="3490636" cy="1077218"/>
          </a:xfrm>
          <a:prstGeom prst="rect">
            <a:avLst/>
          </a:prstGeom>
          <a:noFill/>
        </p:spPr>
        <p:txBody>
          <a:bodyPr wrap="none" rtlCol="0">
            <a:spAutoFit/>
          </a:bodyPr>
          <a:lstStyle/>
          <a:p>
            <a:pPr algn="ctr"/>
            <a:r>
              <a:rPr lang="nl-NL" sz="3200" b="1" dirty="0">
                <a:solidFill>
                  <a:schemeClr val="tx2"/>
                </a:solidFill>
              </a:rPr>
              <a:t>Docent</a:t>
            </a:r>
          </a:p>
          <a:p>
            <a:pPr algn="ctr"/>
            <a:r>
              <a:rPr lang="nl-NL" sz="3200" b="1" dirty="0">
                <a:solidFill>
                  <a:schemeClr val="tx2"/>
                </a:solidFill>
              </a:rPr>
              <a:t>Professionalisering </a:t>
            </a:r>
          </a:p>
        </p:txBody>
      </p:sp>
      <p:sp>
        <p:nvSpPr>
          <p:cNvPr id="8" name="Stroomdiagram: Ponsband 7"/>
          <p:cNvSpPr/>
          <p:nvPr/>
        </p:nvSpPr>
        <p:spPr>
          <a:xfrm rot="20335513">
            <a:off x="487281" y="1793096"/>
            <a:ext cx="2314139" cy="1468073"/>
          </a:xfrm>
          <a:prstGeom prst="flowChartPunchedTape">
            <a:avLst/>
          </a:prstGeom>
          <a:solidFill>
            <a:srgbClr val="F58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t>Het valt niet mee…</a:t>
            </a:r>
          </a:p>
        </p:txBody>
      </p:sp>
      <p:sp>
        <p:nvSpPr>
          <p:cNvPr id="9" name="Stroomdiagram: Ponsband 8"/>
          <p:cNvSpPr/>
          <p:nvPr/>
        </p:nvSpPr>
        <p:spPr>
          <a:xfrm rot="2572915">
            <a:off x="6461520" y="1989884"/>
            <a:ext cx="2314139" cy="1468073"/>
          </a:xfrm>
          <a:prstGeom prst="flowChartPunchedTape">
            <a:avLst/>
          </a:prstGeom>
          <a:solidFill>
            <a:srgbClr val="F58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t>Maar toch…</a:t>
            </a:r>
          </a:p>
        </p:txBody>
      </p:sp>
    </p:spTree>
    <p:extLst>
      <p:ext uri="{BB962C8B-B14F-4D97-AF65-F5344CB8AC3E}">
        <p14:creationId xmlns:p14="http://schemas.microsoft.com/office/powerpoint/2010/main" val="143436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Maar toch:</a:t>
            </a:r>
          </a:p>
        </p:txBody>
      </p:sp>
      <p:sp>
        <p:nvSpPr>
          <p:cNvPr id="3" name="Tijdelijke aanduiding voor inhoud 2"/>
          <p:cNvSpPr>
            <a:spLocks noGrp="1"/>
          </p:cNvSpPr>
          <p:nvPr>
            <p:ph idx="1"/>
          </p:nvPr>
        </p:nvSpPr>
        <p:spPr/>
        <p:txBody>
          <a:bodyPr/>
          <a:lstStyle/>
          <a:p>
            <a:pPr>
              <a:buNone/>
            </a:pPr>
            <a:r>
              <a:rPr lang="nl-NL" sz="3600" dirty="0"/>
              <a:t>Onderzoek bevestigt ons beeld:</a:t>
            </a:r>
          </a:p>
          <a:p>
            <a:pPr>
              <a:buNone/>
            </a:pPr>
            <a:endParaRPr lang="nl-NL" sz="3600" dirty="0"/>
          </a:p>
          <a:p>
            <a:pPr>
              <a:buNone/>
            </a:pPr>
            <a:r>
              <a:rPr lang="nl-NL" sz="3600" dirty="0" err="1"/>
              <a:t>Peer-review</a:t>
            </a:r>
            <a:r>
              <a:rPr lang="nl-NL" sz="3600" dirty="0"/>
              <a:t> (als proces) sluit goed aan bij professionaliseringsprocessen docenten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lijkbenige driehoek 3"/>
          <p:cNvSpPr/>
          <p:nvPr/>
        </p:nvSpPr>
        <p:spPr>
          <a:xfrm>
            <a:off x="2582564" y="2503346"/>
            <a:ext cx="3692402" cy="29155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t>Peer-review</a:t>
            </a:r>
          </a:p>
          <a:p>
            <a:pPr algn="ctr"/>
            <a:endParaRPr lang="nl-NL" sz="4000" dirty="0"/>
          </a:p>
        </p:txBody>
      </p:sp>
      <p:sp>
        <p:nvSpPr>
          <p:cNvPr id="5" name="Tekstvak 4"/>
          <p:cNvSpPr txBox="1"/>
          <p:nvPr/>
        </p:nvSpPr>
        <p:spPr>
          <a:xfrm>
            <a:off x="3143509" y="1426128"/>
            <a:ext cx="2570512" cy="1077218"/>
          </a:xfrm>
          <a:prstGeom prst="rect">
            <a:avLst/>
          </a:prstGeom>
          <a:noFill/>
        </p:spPr>
        <p:txBody>
          <a:bodyPr wrap="none" rtlCol="0">
            <a:spAutoFit/>
          </a:bodyPr>
          <a:lstStyle/>
          <a:p>
            <a:r>
              <a:rPr lang="nl-NL" sz="3200" b="1" dirty="0">
                <a:solidFill>
                  <a:schemeClr val="tx2"/>
                </a:solidFill>
              </a:rPr>
              <a:t>Professionele </a:t>
            </a:r>
          </a:p>
          <a:p>
            <a:pPr algn="ctr"/>
            <a:r>
              <a:rPr lang="nl-NL" sz="3200" b="1" dirty="0">
                <a:solidFill>
                  <a:schemeClr val="tx2"/>
                </a:solidFill>
              </a:rPr>
              <a:t>ruimte</a:t>
            </a:r>
          </a:p>
        </p:txBody>
      </p:sp>
      <p:sp>
        <p:nvSpPr>
          <p:cNvPr id="6" name="Tekstvak 5"/>
          <p:cNvSpPr txBox="1"/>
          <p:nvPr/>
        </p:nvSpPr>
        <p:spPr>
          <a:xfrm>
            <a:off x="6566562" y="5097068"/>
            <a:ext cx="2214068" cy="584775"/>
          </a:xfrm>
          <a:prstGeom prst="rect">
            <a:avLst/>
          </a:prstGeom>
          <a:noFill/>
        </p:spPr>
        <p:txBody>
          <a:bodyPr wrap="none" rtlCol="0">
            <a:spAutoFit/>
          </a:bodyPr>
          <a:lstStyle/>
          <a:p>
            <a:r>
              <a:rPr lang="nl-NL" sz="3200" b="1" dirty="0">
                <a:solidFill>
                  <a:schemeClr val="tx2"/>
                </a:solidFill>
              </a:rPr>
              <a:t>HRM-beleid</a:t>
            </a:r>
          </a:p>
        </p:txBody>
      </p:sp>
      <p:sp>
        <p:nvSpPr>
          <p:cNvPr id="7" name="Tekstvak 6"/>
          <p:cNvSpPr txBox="1"/>
          <p:nvPr/>
        </p:nvSpPr>
        <p:spPr>
          <a:xfrm>
            <a:off x="76900" y="5097068"/>
            <a:ext cx="3490636" cy="1077218"/>
          </a:xfrm>
          <a:prstGeom prst="rect">
            <a:avLst/>
          </a:prstGeom>
          <a:noFill/>
        </p:spPr>
        <p:txBody>
          <a:bodyPr wrap="none" rtlCol="0">
            <a:spAutoFit/>
          </a:bodyPr>
          <a:lstStyle/>
          <a:p>
            <a:pPr algn="ctr"/>
            <a:r>
              <a:rPr lang="nl-NL" sz="3200" b="1" dirty="0">
                <a:solidFill>
                  <a:schemeClr val="tx2"/>
                </a:solidFill>
              </a:rPr>
              <a:t>Docent</a:t>
            </a:r>
          </a:p>
          <a:p>
            <a:pPr algn="ctr"/>
            <a:r>
              <a:rPr lang="nl-NL" sz="3200" b="1" dirty="0">
                <a:solidFill>
                  <a:schemeClr val="tx2"/>
                </a:solidFill>
              </a:rPr>
              <a:t>Professionalisering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Peer-review</a:t>
            </a:r>
            <a:endParaRPr lang="en-US" dirty="0"/>
          </a:p>
        </p:txBody>
      </p:sp>
      <p:sp>
        <p:nvSpPr>
          <p:cNvPr id="3" name="Content Placeholder 2"/>
          <p:cNvSpPr>
            <a:spLocks noGrp="1"/>
          </p:cNvSpPr>
          <p:nvPr>
            <p:ph idx="1"/>
          </p:nvPr>
        </p:nvSpPr>
        <p:spPr>
          <a:xfrm>
            <a:off x="642938" y="2404554"/>
            <a:ext cx="7872412" cy="3452813"/>
          </a:xfrm>
        </p:spPr>
        <p:txBody>
          <a:bodyPr/>
          <a:lstStyle/>
          <a:p>
            <a:r>
              <a:rPr lang="nl-NL" dirty="0"/>
              <a:t>Het gebeurt niet vanzelf</a:t>
            </a:r>
          </a:p>
          <a:p>
            <a:r>
              <a:rPr lang="nl-NL" dirty="0"/>
              <a:t>Moet op gang geholpen worden</a:t>
            </a:r>
          </a:p>
          <a:p>
            <a:r>
              <a:rPr lang="nl-NL" dirty="0"/>
              <a:t>Moet op gang blijven… (dat vergt ondersteuning)</a:t>
            </a:r>
          </a:p>
          <a:p>
            <a:r>
              <a:rPr lang="nl-NL" dirty="0"/>
              <a:t>Moet ingebed worden in beleid en structuur</a:t>
            </a:r>
          </a:p>
          <a:p>
            <a:pPr lvl="1"/>
            <a:r>
              <a:rPr lang="nl-NL" dirty="0"/>
              <a:t>HRM beleid (in gesprekken, in opleidingen, door manager en HR, zowel individueel als op team)</a:t>
            </a:r>
          </a:p>
          <a:p>
            <a:pPr lvl="1"/>
            <a:r>
              <a:rPr lang="nl-NL" dirty="0"/>
              <a:t>Overlegstructuur: tijd creëren om gesprek mogelijk te maken</a:t>
            </a:r>
          </a:p>
          <a:p>
            <a:r>
              <a:rPr lang="nl-NL" dirty="0"/>
              <a:t>Om navelstaren te voorkomen:</a:t>
            </a:r>
          </a:p>
          <a:p>
            <a:pPr lvl="1"/>
            <a:r>
              <a:rPr lang="nl-NL" dirty="0"/>
              <a:t>Kennis toevoegen</a:t>
            </a:r>
          </a:p>
          <a:p>
            <a:pPr lvl="1"/>
            <a:r>
              <a:rPr lang="nl-NL" dirty="0"/>
              <a:t>Andere context</a:t>
            </a:r>
          </a:p>
          <a:p>
            <a:pPr lvl="1"/>
            <a:r>
              <a:rPr lang="nl-NL" dirty="0"/>
              <a:t>Over hogescholen heen</a:t>
            </a:r>
            <a:endParaRPr lang="en-US" dirty="0"/>
          </a:p>
        </p:txBody>
      </p:sp>
    </p:spTree>
    <p:extLst>
      <p:ext uri="{BB962C8B-B14F-4D97-AF65-F5344CB8AC3E}">
        <p14:creationId xmlns:p14="http://schemas.microsoft.com/office/powerpoint/2010/main" val="212002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4. Peer-review</a:t>
            </a:r>
          </a:p>
        </p:txBody>
      </p:sp>
      <p:sp>
        <p:nvSpPr>
          <p:cNvPr id="3" name="Tijdelijke aanduiding voor inhoud 2"/>
          <p:cNvSpPr>
            <a:spLocks noGrp="1"/>
          </p:cNvSpPr>
          <p:nvPr>
            <p:ph idx="1"/>
          </p:nvPr>
        </p:nvSpPr>
        <p:spPr/>
        <p:txBody>
          <a:bodyPr/>
          <a:lstStyle/>
          <a:p>
            <a:pPr marL="0" indent="0">
              <a:buNone/>
            </a:pPr>
            <a:r>
              <a:rPr lang="nl-NL" dirty="0"/>
              <a:t>Vereist een onderzoekende houding:</a:t>
            </a:r>
          </a:p>
          <a:p>
            <a:r>
              <a:rPr lang="nl-NL" dirty="0"/>
              <a:t>Opmerkzaam, </a:t>
            </a:r>
          </a:p>
          <a:p>
            <a:r>
              <a:rPr lang="nl-NL" dirty="0"/>
              <a:t>Nieuwsgierig, </a:t>
            </a:r>
          </a:p>
          <a:p>
            <a:r>
              <a:rPr lang="nl-NL" dirty="0"/>
              <a:t>Bedachtzaam</a:t>
            </a:r>
          </a:p>
          <a:p>
            <a:r>
              <a:rPr lang="nl-NL" dirty="0"/>
              <a:t>Kritisch zijn</a:t>
            </a:r>
          </a:p>
          <a:p>
            <a:r>
              <a:rPr lang="nl-NL" dirty="0"/>
              <a:t>Informatiedelen</a:t>
            </a:r>
          </a:p>
          <a:p>
            <a:endParaRPr lang="nl-NL" dirty="0"/>
          </a:p>
          <a:p>
            <a:endParaRPr lang="nl-NL" dirty="0"/>
          </a:p>
          <a:p>
            <a:pPr marL="0" indent="0">
              <a:buNone/>
            </a:pPr>
            <a:r>
              <a:rPr lang="nl-NL" sz="1600" b="0" dirty="0"/>
              <a:t>(van den Herik en Schuitema, 2016). </a:t>
            </a:r>
          </a:p>
        </p:txBody>
      </p:sp>
    </p:spTree>
    <p:extLst>
      <p:ext uri="{BB962C8B-B14F-4D97-AF65-F5344CB8AC3E}">
        <p14:creationId xmlns:p14="http://schemas.microsoft.com/office/powerpoint/2010/main" val="2138924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2" descr="D:\Lectoraat\BBA\stage en afstuderen afbeeldi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1461" y="2692779"/>
            <a:ext cx="4635432" cy="3632451"/>
          </a:xfrm>
          <a:prstGeom prst="rect">
            <a:avLst/>
          </a:prstGeom>
          <a:noFill/>
          <a:ln>
            <a:noFill/>
          </a:ln>
        </p:spPr>
      </p:pic>
      <p:pic>
        <p:nvPicPr>
          <p:cNvPr id="6" name="Afbeelding 2" descr="D:\Lectoraat\BBA\stage en afstuderen afbeelding.jpg"/>
          <p:cNvPicPr/>
          <p:nvPr/>
        </p:nvPicPr>
        <p:blipFill rotWithShape="1">
          <a:blip r:embed="rId2" cstate="print">
            <a:extLst>
              <a:ext uri="{28A0092B-C50C-407E-A947-70E740481C1C}">
                <a14:useLocalDpi xmlns:a14="http://schemas.microsoft.com/office/drawing/2010/main" val="0"/>
              </a:ext>
            </a:extLst>
          </a:blip>
          <a:srcRect l="50724" t="30715" r="38061" b="55598"/>
          <a:stretch/>
        </p:blipFill>
        <p:spPr bwMode="auto">
          <a:xfrm>
            <a:off x="4083729" y="3495626"/>
            <a:ext cx="1402672" cy="1419454"/>
          </a:xfrm>
          <a:prstGeom prst="rect">
            <a:avLst/>
          </a:prstGeom>
          <a:noFill/>
          <a:ln>
            <a:noFill/>
          </a:ln>
        </p:spPr>
      </p:pic>
      <p:sp>
        <p:nvSpPr>
          <p:cNvPr id="2" name="Title 1"/>
          <p:cNvSpPr>
            <a:spLocks noGrp="1"/>
          </p:cNvSpPr>
          <p:nvPr>
            <p:ph type="title"/>
          </p:nvPr>
        </p:nvSpPr>
        <p:spPr/>
        <p:txBody>
          <a:bodyPr/>
          <a:lstStyle/>
          <a:p>
            <a:r>
              <a:rPr lang="nl-NL" dirty="0"/>
              <a:t>4. Peer-review</a:t>
            </a:r>
            <a:endParaRPr lang="en-US" dirty="0"/>
          </a:p>
        </p:txBody>
      </p:sp>
      <p:sp>
        <p:nvSpPr>
          <p:cNvPr id="7" name="Down Arrow 4"/>
          <p:cNvSpPr/>
          <p:nvPr/>
        </p:nvSpPr>
        <p:spPr>
          <a:xfrm rot="18358971">
            <a:off x="3536742" y="1936719"/>
            <a:ext cx="196483" cy="238943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36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a:buNone/>
            </a:pPr>
            <a:r>
              <a:rPr lang="nl-NL" sz="4000" dirty="0"/>
              <a:t>“Voor kwaliteitsborging is het inhoudelijke en open gesprek tussen </a:t>
            </a:r>
            <a:r>
              <a:rPr lang="nl-NL" sz="4000" dirty="0" err="1"/>
              <a:t>peers</a:t>
            </a:r>
            <a:r>
              <a:rPr lang="nl-NL" sz="4000" dirty="0"/>
              <a:t>, over wat er goed gaat en wat er beter kan en moet, onmisbaar”  </a:t>
            </a:r>
            <a:r>
              <a:rPr lang="nl-NL" sz="1400" dirty="0"/>
              <a:t>(minister Bussemaker)</a:t>
            </a:r>
            <a:endParaRPr lang="nl-NL"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Kortom:</a:t>
            </a:r>
            <a:endParaRPr lang="nl-NL" sz="1400" dirty="0"/>
          </a:p>
        </p:txBody>
      </p:sp>
      <p:sp>
        <p:nvSpPr>
          <p:cNvPr id="3" name="Tijdelijke aanduiding voor inhoud 2"/>
          <p:cNvSpPr>
            <a:spLocks noGrp="1"/>
          </p:cNvSpPr>
          <p:nvPr>
            <p:ph idx="1"/>
          </p:nvPr>
        </p:nvSpPr>
        <p:spPr>
          <a:xfrm>
            <a:off x="642938" y="2407640"/>
            <a:ext cx="7872412" cy="3769323"/>
          </a:xfrm>
        </p:spPr>
        <p:txBody>
          <a:bodyPr/>
          <a:lstStyle/>
          <a:p>
            <a:pPr marL="0" indent="0">
              <a:buNone/>
            </a:pPr>
            <a:r>
              <a:rPr lang="nl-NL" sz="3200" dirty="0"/>
              <a:t>Peer-review is GEEN Haarlemmer olie</a:t>
            </a:r>
          </a:p>
          <a:p>
            <a:pPr marL="0" indent="0">
              <a:buNone/>
            </a:pPr>
            <a:r>
              <a:rPr lang="nl-NL" sz="3200" dirty="0"/>
              <a:t>Maar kan WEL een bijdrage leveren aan de professionalisering van Hbo docenten </a:t>
            </a:r>
          </a:p>
        </p:txBody>
      </p:sp>
      <p:sp>
        <p:nvSpPr>
          <p:cNvPr id="4" name="AutoShape 2" descr="Afbeeldingsresultaat voor haarlemmeroli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5186" y="4005223"/>
            <a:ext cx="4533707" cy="2253597"/>
          </a:xfrm>
          <a:prstGeom prst="rect">
            <a:avLst/>
          </a:prstGeom>
        </p:spPr>
      </p:pic>
    </p:spTree>
    <p:extLst>
      <p:ext uri="{BB962C8B-B14F-4D97-AF65-F5344CB8AC3E}">
        <p14:creationId xmlns:p14="http://schemas.microsoft.com/office/powerpoint/2010/main" val="2558608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 HRM-beleid</a:t>
            </a:r>
          </a:p>
        </p:txBody>
      </p:sp>
      <p:sp>
        <p:nvSpPr>
          <p:cNvPr id="3" name="Tijdelijke aanduiding voor inhoud 2"/>
          <p:cNvSpPr>
            <a:spLocks noGrp="1"/>
          </p:cNvSpPr>
          <p:nvPr>
            <p:ph idx="1"/>
          </p:nvPr>
        </p:nvSpPr>
        <p:spPr>
          <a:xfrm>
            <a:off x="642938" y="2250274"/>
            <a:ext cx="7872412" cy="3990728"/>
          </a:xfrm>
        </p:spPr>
        <p:txBody>
          <a:bodyPr/>
          <a:lstStyle/>
          <a:p>
            <a:r>
              <a:rPr lang="nl-NL" sz="2000" b="0" dirty="0" err="1"/>
              <a:t>Lifetime</a:t>
            </a:r>
            <a:r>
              <a:rPr lang="nl-NL" sz="2000" b="0" dirty="0"/>
              <a:t> docentschap </a:t>
            </a:r>
            <a:r>
              <a:rPr lang="nl-NL" sz="2000" b="0" dirty="0" err="1"/>
              <a:t>vs</a:t>
            </a:r>
            <a:r>
              <a:rPr lang="nl-NL" sz="2000" b="0" dirty="0"/>
              <a:t> flexibele loopbanen</a:t>
            </a:r>
          </a:p>
          <a:p>
            <a:r>
              <a:rPr lang="nl-NL" sz="2000" b="0" dirty="0"/>
              <a:t>Voldoen aan de onderwijskundige eisen van de korte termijn </a:t>
            </a:r>
            <a:r>
              <a:rPr lang="nl-NL" sz="2000" b="0" dirty="0" err="1"/>
              <a:t>vs</a:t>
            </a:r>
            <a:r>
              <a:rPr lang="nl-NL" sz="2000" b="0" dirty="0"/>
              <a:t> de ontwikkeling van medewerkers op de langere termijn</a:t>
            </a:r>
          </a:p>
          <a:p>
            <a:r>
              <a:rPr lang="nl-NL" sz="2000" b="0" dirty="0"/>
              <a:t>Flexibiliteit van projectmatig werken </a:t>
            </a:r>
            <a:r>
              <a:rPr lang="nl-NL" sz="2000" b="0" dirty="0" err="1"/>
              <a:t>vs</a:t>
            </a:r>
            <a:r>
              <a:rPr lang="nl-NL" sz="2000" b="0" dirty="0"/>
              <a:t> de stabiliteit van het functiegebouw</a:t>
            </a:r>
          </a:p>
          <a:p>
            <a:r>
              <a:rPr lang="nl-NL" sz="2000" b="0" dirty="0"/>
              <a:t>HRM als instrumentarium </a:t>
            </a:r>
            <a:r>
              <a:rPr lang="nl-NL" sz="2000" b="0" dirty="0" err="1"/>
              <a:t>vs</a:t>
            </a:r>
            <a:r>
              <a:rPr lang="nl-NL" sz="2000" b="0" dirty="0"/>
              <a:t> HRM als proces</a:t>
            </a:r>
          </a:p>
          <a:p>
            <a:r>
              <a:rPr lang="nl-NL" sz="2000" b="0" dirty="0"/>
              <a:t>Uniform HRM </a:t>
            </a:r>
            <a:r>
              <a:rPr lang="nl-NL" sz="2000" b="0" dirty="0" err="1"/>
              <a:t>vs</a:t>
            </a:r>
            <a:r>
              <a:rPr lang="nl-NL" sz="2000" b="0" dirty="0"/>
              <a:t> gedifferentieerd HRM</a:t>
            </a:r>
          </a:p>
          <a:p>
            <a:r>
              <a:rPr lang="nl-NL" sz="2000" b="0" dirty="0"/>
              <a:t>CAO denken (‘schaaldieren’) </a:t>
            </a:r>
            <a:r>
              <a:rPr lang="nl-NL" sz="2000" b="0" dirty="0" err="1"/>
              <a:t>vs</a:t>
            </a:r>
            <a:r>
              <a:rPr lang="nl-NL" sz="2000" b="0" dirty="0"/>
              <a:t> een cultuur van permanente ontwikkeling als professional</a:t>
            </a:r>
          </a:p>
          <a:p>
            <a:r>
              <a:rPr lang="nl-NL" sz="2000" b="0" dirty="0"/>
              <a:t>HRM van de HR afdeling </a:t>
            </a:r>
            <a:r>
              <a:rPr lang="nl-NL" sz="2000" b="0" dirty="0" err="1"/>
              <a:t>vs</a:t>
            </a:r>
            <a:r>
              <a:rPr lang="nl-NL" sz="2000" b="0" dirty="0"/>
              <a:t> HRM door de (</a:t>
            </a:r>
            <a:r>
              <a:rPr lang="nl-NL" sz="2000" b="0" dirty="0" err="1"/>
              <a:t>people</a:t>
            </a:r>
            <a:r>
              <a:rPr lang="nl-NL" sz="2000" b="0" dirty="0"/>
              <a:t>)manager</a:t>
            </a:r>
          </a:p>
          <a:p>
            <a:pPr marL="0" indent="0">
              <a:buNone/>
            </a:pPr>
            <a:r>
              <a:rPr lang="nl-NL" sz="1400" b="0" dirty="0"/>
              <a:t>(Korver, </a:t>
            </a:r>
            <a:r>
              <a:rPr lang="nl-NL" sz="1400" b="0" dirty="0" err="1"/>
              <a:t>Fruijtier</a:t>
            </a:r>
            <a:r>
              <a:rPr lang="nl-NL" sz="1400" b="0" dirty="0"/>
              <a:t>, Biemans en Meerman, 2010)</a:t>
            </a:r>
          </a:p>
          <a:p>
            <a:pPr marL="0" indent="0">
              <a:buNone/>
            </a:pPr>
            <a:endParaRPr lang="nl-NL" sz="2000" dirty="0">
              <a:sym typeface="Wingdings" panose="05000000000000000000" pitchFamily="2" charset="2"/>
            </a:endParaRPr>
          </a:p>
        </p:txBody>
      </p:sp>
    </p:spTree>
    <p:extLst>
      <p:ext uri="{BB962C8B-B14F-4D97-AF65-F5344CB8AC3E}">
        <p14:creationId xmlns:p14="http://schemas.microsoft.com/office/powerpoint/2010/main" val="2610060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 Professionalisering </a:t>
            </a:r>
          </a:p>
        </p:txBody>
      </p:sp>
      <p:sp>
        <p:nvSpPr>
          <p:cNvPr id="3" name="Tijdelijke aanduiding voor inhoud 2"/>
          <p:cNvSpPr>
            <a:spLocks noGrp="1"/>
          </p:cNvSpPr>
          <p:nvPr>
            <p:ph idx="1"/>
          </p:nvPr>
        </p:nvSpPr>
        <p:spPr>
          <a:xfrm>
            <a:off x="642938" y="2306972"/>
            <a:ext cx="7872412" cy="3869991"/>
          </a:xfrm>
        </p:spPr>
        <p:txBody>
          <a:bodyPr/>
          <a:lstStyle/>
          <a:p>
            <a:r>
              <a:rPr lang="nl-NL" b="0" dirty="0"/>
              <a:t>Docent als roeping </a:t>
            </a:r>
            <a:r>
              <a:rPr lang="nl-NL" b="0" dirty="0" err="1"/>
              <a:t>vs</a:t>
            </a:r>
            <a:r>
              <a:rPr lang="nl-NL" b="0" dirty="0"/>
              <a:t> docent als vakspecialist</a:t>
            </a:r>
          </a:p>
          <a:p>
            <a:r>
              <a:rPr lang="nl-NL" b="0" dirty="0"/>
              <a:t>Externe oriëntatie van professional </a:t>
            </a:r>
            <a:r>
              <a:rPr lang="nl-NL" b="0" dirty="0" err="1"/>
              <a:t>tov</a:t>
            </a:r>
            <a:r>
              <a:rPr lang="nl-NL" b="0" dirty="0"/>
              <a:t> interne oriëntatie van onderwijs</a:t>
            </a:r>
          </a:p>
          <a:p>
            <a:r>
              <a:rPr lang="nl-NL" b="0" dirty="0"/>
              <a:t>Zelfsturende professionals </a:t>
            </a:r>
            <a:r>
              <a:rPr lang="nl-NL" b="0" dirty="0" err="1"/>
              <a:t>vs</a:t>
            </a:r>
            <a:r>
              <a:rPr lang="nl-NL" b="0" dirty="0"/>
              <a:t> hiërarchische aansturing</a:t>
            </a:r>
          </a:p>
          <a:p>
            <a:r>
              <a:rPr lang="nl-NL" b="0" dirty="0"/>
              <a:t>De efficiency van gestandaardiseerde werkprocessen </a:t>
            </a:r>
            <a:r>
              <a:rPr lang="nl-NL" b="0" dirty="0" err="1"/>
              <a:t>vs</a:t>
            </a:r>
            <a:r>
              <a:rPr lang="nl-NL" b="0" dirty="0"/>
              <a:t> effectiviteit en </a:t>
            </a:r>
            <a:r>
              <a:rPr lang="nl-NL" b="0" dirty="0" err="1"/>
              <a:t>innovativiteit</a:t>
            </a:r>
            <a:r>
              <a:rPr lang="nl-NL" b="0" dirty="0"/>
              <a:t> van prof. autonomie</a:t>
            </a:r>
          </a:p>
          <a:p>
            <a:r>
              <a:rPr lang="nl-NL" b="0" dirty="0"/>
              <a:t>Werken in teams </a:t>
            </a:r>
            <a:r>
              <a:rPr lang="nl-NL" b="0" dirty="0" err="1"/>
              <a:t>vs</a:t>
            </a:r>
            <a:r>
              <a:rPr lang="nl-NL" b="0" dirty="0"/>
              <a:t> de klassieke individuele professional in zijn vak</a:t>
            </a:r>
          </a:p>
          <a:p>
            <a:pPr marL="0" indent="0">
              <a:buNone/>
            </a:pPr>
            <a:endParaRPr lang="nl-NL" b="0" dirty="0"/>
          </a:p>
          <a:p>
            <a:pPr marL="0" indent="0">
              <a:buNone/>
            </a:pPr>
            <a:r>
              <a:rPr lang="nl-NL" sz="1400" b="0" dirty="0"/>
              <a:t>(Korver, </a:t>
            </a:r>
            <a:r>
              <a:rPr lang="nl-NL" sz="1400" b="0" dirty="0" err="1"/>
              <a:t>Fruijtier</a:t>
            </a:r>
            <a:r>
              <a:rPr lang="nl-NL" sz="1400" b="0" dirty="0"/>
              <a:t>, Biemans en Meerman, 2010)</a:t>
            </a:r>
          </a:p>
        </p:txBody>
      </p:sp>
    </p:spTree>
    <p:extLst>
      <p:ext uri="{BB962C8B-B14F-4D97-AF65-F5344CB8AC3E}">
        <p14:creationId xmlns:p14="http://schemas.microsoft.com/office/powerpoint/2010/main" val="395262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nl-NL" altLang="nl-NL" dirty="0"/>
              <a:t>1. Professionele ruimte</a:t>
            </a:r>
          </a:p>
        </p:txBody>
      </p:sp>
      <p:sp>
        <p:nvSpPr>
          <p:cNvPr id="12291" name="Tijdelijke aanduiding voor inhoud 2"/>
          <p:cNvSpPr>
            <a:spLocks noGrp="1"/>
          </p:cNvSpPr>
          <p:nvPr>
            <p:ph idx="1"/>
          </p:nvPr>
        </p:nvSpPr>
        <p:spPr>
          <a:xfrm>
            <a:off x="657226" y="2351288"/>
            <a:ext cx="7872412" cy="3452813"/>
          </a:xfrm>
        </p:spPr>
        <p:txBody>
          <a:bodyPr/>
          <a:lstStyle/>
          <a:p>
            <a:pPr>
              <a:buNone/>
            </a:pPr>
            <a:r>
              <a:rPr lang="nl-NL" altLang="nl-NL" dirty="0"/>
              <a:t>Professionele ruimte is:</a:t>
            </a:r>
          </a:p>
          <a:p>
            <a:pPr>
              <a:buNone/>
            </a:pPr>
            <a:r>
              <a:rPr lang="nl-NL" b="0" i="1" dirty="0"/>
              <a:t>“Ruimte om als docent eigen keuzes te maken bij de </a:t>
            </a:r>
            <a:r>
              <a:rPr lang="nl-NL" b="0" i="1" u="sng" dirty="0"/>
              <a:t>vormgeving en de uitvoering </a:t>
            </a:r>
            <a:r>
              <a:rPr lang="nl-NL" b="0" i="1" dirty="0"/>
              <a:t>van het onderwijs. Dit kan alleen door </a:t>
            </a:r>
            <a:r>
              <a:rPr lang="nl-NL" b="0" i="1" u="sng" dirty="0"/>
              <a:t>samen te werken </a:t>
            </a:r>
            <a:r>
              <a:rPr lang="nl-NL" b="0" i="1" dirty="0"/>
              <a:t>met collega’s. Als docent en als team moet je daarbij zowel in staat, als in de gelegenheid gesteld worden om dit te doen. Teamontwikkeling en het creëren van professionele leergemeenschappen zijn daarbij belangrijk.”</a:t>
            </a:r>
          </a:p>
          <a:p>
            <a:pPr>
              <a:buNone/>
            </a:pPr>
            <a:r>
              <a:rPr lang="nl-NL" altLang="nl-NL" dirty="0"/>
              <a:t>(</a:t>
            </a:r>
            <a:r>
              <a:rPr lang="nl-NL" altLang="nl-NL" dirty="0">
                <a:hlinkClick r:id="rId3"/>
              </a:rPr>
              <a:t>http://www.zestor.nl</a:t>
            </a:r>
            <a:r>
              <a:rPr lang="nl-NL" altLang="nl-NL" dirty="0"/>
              <a:t>)</a:t>
            </a:r>
          </a:p>
          <a:p>
            <a:pPr>
              <a:buNone/>
            </a:pPr>
            <a:endParaRPr lang="nl-NL" altLang="nl-NL" dirty="0"/>
          </a:p>
          <a:p>
            <a:pPr>
              <a:buNone/>
            </a:pPr>
            <a:r>
              <a:rPr lang="nl-NL" altLang="nl-NL" dirty="0">
                <a:solidFill>
                  <a:schemeClr val="bg1"/>
                </a:solidFill>
                <a:sym typeface="Wingdings" panose="05000000000000000000" pitchFamily="2" charset="2"/>
              </a:rPr>
              <a:t> </a:t>
            </a:r>
            <a:r>
              <a:rPr lang="nl-NL" dirty="0">
                <a:solidFill>
                  <a:schemeClr val="bg1"/>
                </a:solidFill>
              </a:rPr>
              <a:t>Centraal staat de teloorgang van autonomie van de Hbo- docenten en hoe we die opnieuw kunnen vormgeven. </a:t>
            </a:r>
          </a:p>
          <a:p>
            <a:pPr>
              <a:buNone/>
            </a:pPr>
            <a:endParaRPr lang="nl-NL" altLang="nl-NL" dirty="0"/>
          </a:p>
        </p:txBody>
      </p:sp>
    </p:spTree>
    <p:extLst>
      <p:ext uri="{BB962C8B-B14F-4D97-AF65-F5344CB8AC3E}">
        <p14:creationId xmlns:p14="http://schemas.microsoft.com/office/powerpoint/2010/main" val="2839824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nl-NL" altLang="nl-NL" dirty="0"/>
              <a:t>1. Professionele ruimte</a:t>
            </a:r>
          </a:p>
        </p:txBody>
      </p:sp>
      <p:sp>
        <p:nvSpPr>
          <p:cNvPr id="12291" name="Tijdelijke aanduiding voor inhoud 2"/>
          <p:cNvSpPr>
            <a:spLocks noGrp="1"/>
          </p:cNvSpPr>
          <p:nvPr>
            <p:ph idx="1"/>
          </p:nvPr>
        </p:nvSpPr>
        <p:spPr>
          <a:xfrm>
            <a:off x="642938" y="2273418"/>
            <a:ext cx="7872412" cy="3903546"/>
          </a:xfrm>
        </p:spPr>
        <p:txBody>
          <a:bodyPr/>
          <a:lstStyle/>
          <a:p>
            <a:pPr>
              <a:buNone/>
            </a:pPr>
            <a:r>
              <a:rPr lang="nl-NL" altLang="nl-NL" sz="1800" dirty="0"/>
              <a:t>Al bijna 10 jaar:</a:t>
            </a:r>
          </a:p>
          <a:p>
            <a:r>
              <a:rPr lang="nl-NL" altLang="nl-NL" sz="1800" dirty="0"/>
              <a:t>2007: “</a:t>
            </a:r>
            <a:r>
              <a:rPr lang="nl-NL" sz="1800" dirty="0"/>
              <a:t>Het realiseren en onderhouden van een professionelere school vindt door en vanuit leraren plaats onder de eindverantwoordelijkheid van het schoolbestuur. (</a:t>
            </a:r>
            <a:r>
              <a:rPr lang="nl-NL" sz="1800" dirty="0" err="1"/>
              <a:t>Rinnooy</a:t>
            </a:r>
            <a:r>
              <a:rPr lang="nl-NL" sz="1800" dirty="0"/>
              <a:t> Kan, Leerkracht 2007, pag. 62)</a:t>
            </a:r>
          </a:p>
          <a:p>
            <a:r>
              <a:rPr lang="nl-NL" altLang="nl-NL" sz="1800" dirty="0"/>
              <a:t>2008: “</a:t>
            </a:r>
            <a:r>
              <a:rPr lang="nl-NL" sz="1800" dirty="0"/>
              <a:t>Een sterkere positie van de leraar in de school begint bij de erkenning dat de leraar in de dagelijkse onderwijspraktijk over professionele ruimte moet beschikken om zijn werk goed te kunnen doen.”(Convenant 2008, pag. 4)</a:t>
            </a:r>
          </a:p>
          <a:p>
            <a:r>
              <a:rPr lang="nl-NL" sz="1800" dirty="0"/>
              <a:t>2009: Hoe kunnen we de betrokkenheid van de docent, als individuele professional en lid van een team, bij het ontwerp en de uitvoering van het onderwijskundig- en onderzoeksbeleid “(…) zodanig versterken dat de gesignaleerde discrepanties en spanningen (…) verminderen terwijl de kwaliteit van onderwijs en onderzoek toeneemt. </a:t>
            </a:r>
          </a:p>
          <a:p>
            <a:endParaRPr lang="nl-NL" altLang="nl-NL" sz="1800" dirty="0"/>
          </a:p>
          <a:p>
            <a:pPr>
              <a:buNone/>
            </a:pPr>
            <a:endParaRPr lang="nl-NL" altLang="nl-NL" dirty="0"/>
          </a:p>
        </p:txBody>
      </p:sp>
    </p:spTree>
    <p:extLst>
      <p:ext uri="{BB962C8B-B14F-4D97-AF65-F5344CB8AC3E}">
        <p14:creationId xmlns:p14="http://schemas.microsoft.com/office/powerpoint/2010/main" val="2669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t>1. Professionele ruimte</a:t>
            </a:r>
            <a:endParaRPr lang="nl-NL" dirty="0"/>
          </a:p>
        </p:txBody>
      </p:sp>
      <p:sp>
        <p:nvSpPr>
          <p:cNvPr id="3" name="Tijdelijke aanduiding voor inhoud 2"/>
          <p:cNvSpPr>
            <a:spLocks noGrp="1"/>
          </p:cNvSpPr>
          <p:nvPr>
            <p:ph idx="1"/>
          </p:nvPr>
        </p:nvSpPr>
        <p:spPr>
          <a:xfrm>
            <a:off x="642938" y="2289144"/>
            <a:ext cx="7872412" cy="3452813"/>
          </a:xfrm>
        </p:spPr>
        <p:txBody>
          <a:bodyPr/>
          <a:lstStyle/>
          <a:p>
            <a:r>
              <a:rPr lang="nl-NL" sz="2200" dirty="0"/>
              <a:t>Managers: heeft u de afgelopen jaren structureel en consistent aandacht besteed aan het vergroten van de professionele ruimte?</a:t>
            </a:r>
          </a:p>
          <a:p>
            <a:r>
              <a:rPr lang="nl-NL" sz="2200" dirty="0"/>
              <a:t>Docenten: heeft u de afgelopen jaren veel van de dialoog over professionele ruimte gemerkt in uw hogeschool?</a:t>
            </a:r>
          </a:p>
          <a:p>
            <a:r>
              <a:rPr lang="nl-NL" sz="2200" dirty="0"/>
              <a:t>Effecten? (voor docenten en studenten)</a:t>
            </a:r>
          </a:p>
          <a:p>
            <a:pPr marL="0" indent="0">
              <a:buNone/>
            </a:pPr>
            <a:endParaRPr lang="nl-NL" sz="2200" dirty="0"/>
          </a:p>
          <a:p>
            <a:r>
              <a:rPr lang="nl-NL" sz="2200" dirty="0"/>
              <a:t>CAO 2016: “Sociale partners zetten in op voortzetting van de dialoog op hogescholen. Professionele ruimte vormt een onmisbare schakel voor de ontwikkeling van een professionele cultuur en volwaardigheid in arbeidsrelaties.”</a:t>
            </a:r>
          </a:p>
          <a:p>
            <a:endParaRPr lang="nl-NL" dirty="0"/>
          </a:p>
        </p:txBody>
      </p:sp>
    </p:spTree>
    <p:extLst>
      <p:ext uri="{BB962C8B-B14F-4D97-AF65-F5344CB8AC3E}">
        <p14:creationId xmlns:p14="http://schemas.microsoft.com/office/powerpoint/2010/main" val="326999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nl-NL" altLang="nl-NL" dirty="0"/>
              <a:t>1. Professionele ruimte</a:t>
            </a:r>
          </a:p>
        </p:txBody>
      </p:sp>
      <p:sp>
        <p:nvSpPr>
          <p:cNvPr id="12291" name="Tijdelijke aanduiding voor inhoud 2"/>
          <p:cNvSpPr>
            <a:spLocks noGrp="1"/>
          </p:cNvSpPr>
          <p:nvPr>
            <p:ph idx="1"/>
          </p:nvPr>
        </p:nvSpPr>
        <p:spPr>
          <a:xfrm>
            <a:off x="642938" y="2273418"/>
            <a:ext cx="7872412" cy="3903546"/>
          </a:xfrm>
        </p:spPr>
        <p:txBody>
          <a:bodyPr/>
          <a:lstStyle/>
          <a:p>
            <a:pPr marL="0" indent="0">
              <a:buNone/>
            </a:pPr>
            <a:r>
              <a:rPr lang="nl-NL" sz="1800" dirty="0"/>
              <a:t>De Onderwijsraad:  </a:t>
            </a:r>
          </a:p>
          <a:p>
            <a:pPr marL="0" indent="0">
              <a:buNone/>
            </a:pPr>
            <a:r>
              <a:rPr lang="nl-NL" sz="1800" dirty="0"/>
              <a:t>Ander perspectief nodig op het begrip professionele ruimte, waarbij ‘enkelvoudige’ beleidsvorming en -implementatie verruild wordt voor een integrale beleidsvorming en -implementatie. Deze integrale benadering wordt gevonden in het concept</a:t>
            </a:r>
            <a:r>
              <a:rPr lang="nl-NL" sz="1800" u="sng" dirty="0"/>
              <a:t> </a:t>
            </a:r>
            <a:r>
              <a:rPr lang="nl-NL" sz="1800" i="1" u="sng" dirty="0"/>
              <a:t>handelingsvermogen</a:t>
            </a:r>
            <a:r>
              <a:rPr lang="nl-NL" sz="1800" dirty="0"/>
              <a:t>. Handelingsvermogen ontstaat als mensen hun werk zelf mede vorm kunnen geven doordat drie dimensies op elkaar zijn afgestemd: competenties, structuur en cultuur(...) De meeste aandacht gaat nu uit naar het ontwikkelen van competenties van individuele leraren via scholing.</a:t>
            </a:r>
          </a:p>
          <a:p>
            <a:pPr marL="0" indent="0">
              <a:buNone/>
            </a:pPr>
            <a:r>
              <a:rPr lang="nl-NL" sz="1800" dirty="0"/>
              <a:t>Om handelingsvermogen te versterken, adviseert de raad meer en betere samenwerking in de </a:t>
            </a:r>
            <a:r>
              <a:rPr lang="nl-NL" sz="1800" u="sng" dirty="0"/>
              <a:t>teams </a:t>
            </a:r>
            <a:r>
              <a:rPr lang="nl-NL" sz="1800" dirty="0"/>
              <a:t>en meer aandacht voor </a:t>
            </a:r>
            <a:r>
              <a:rPr lang="nl-NL" sz="1800" u="sng" dirty="0"/>
              <a:t>structuren </a:t>
            </a:r>
            <a:r>
              <a:rPr lang="nl-NL" sz="1800" dirty="0"/>
              <a:t>en </a:t>
            </a:r>
            <a:r>
              <a:rPr lang="nl-NL" sz="1800" u="sng" dirty="0"/>
              <a:t>cultuur</a:t>
            </a:r>
            <a:r>
              <a:rPr lang="nl-NL" sz="1800" dirty="0"/>
              <a:t> die handelingsvermogen ondersteunen (…)</a:t>
            </a:r>
          </a:p>
          <a:p>
            <a:pPr marL="0" indent="0">
              <a:buNone/>
            </a:pPr>
            <a:r>
              <a:rPr lang="nl-NL" sz="1800" b="0" i="1" dirty="0"/>
              <a:t>Onderwijsraad 27 september 2016</a:t>
            </a:r>
          </a:p>
          <a:p>
            <a:endParaRPr lang="nl-NL" altLang="nl-NL" sz="1800" dirty="0"/>
          </a:p>
          <a:p>
            <a:pPr>
              <a:buNone/>
            </a:pPr>
            <a:endParaRPr lang="nl-NL" altLang="nl-NL" dirty="0"/>
          </a:p>
        </p:txBody>
      </p:sp>
    </p:spTree>
    <p:extLst>
      <p:ext uri="{BB962C8B-B14F-4D97-AF65-F5344CB8AC3E}">
        <p14:creationId xmlns:p14="http://schemas.microsoft.com/office/powerpoint/2010/main" val="187415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8315" y="2197422"/>
            <a:ext cx="5548043" cy="4187203"/>
          </a:xfrm>
        </p:spPr>
      </p:pic>
      <p:sp>
        <p:nvSpPr>
          <p:cNvPr id="2" name="Titel 1"/>
          <p:cNvSpPr>
            <a:spLocks noGrp="1"/>
          </p:cNvSpPr>
          <p:nvPr>
            <p:ph type="title"/>
          </p:nvPr>
        </p:nvSpPr>
        <p:spPr/>
        <p:txBody>
          <a:bodyPr/>
          <a:lstStyle/>
          <a:p>
            <a:r>
              <a:rPr lang="nl-NL" altLang="nl-NL" dirty="0"/>
              <a:t>1. Professionele ruimte</a:t>
            </a:r>
            <a:endParaRPr lang="nl-NL" dirty="0"/>
          </a:p>
        </p:txBody>
      </p:sp>
      <p:sp>
        <p:nvSpPr>
          <p:cNvPr id="7" name="Tekstvak 6"/>
          <p:cNvSpPr txBox="1"/>
          <p:nvPr/>
        </p:nvSpPr>
        <p:spPr>
          <a:xfrm>
            <a:off x="3139496" y="6326854"/>
            <a:ext cx="1402948" cy="261610"/>
          </a:xfrm>
          <a:prstGeom prst="rect">
            <a:avLst/>
          </a:prstGeom>
          <a:noFill/>
        </p:spPr>
        <p:txBody>
          <a:bodyPr wrap="none" rtlCol="0">
            <a:spAutoFit/>
          </a:bodyPr>
          <a:lstStyle/>
          <a:p>
            <a:r>
              <a:rPr lang="nl-NL" sz="1100" b="1" dirty="0">
                <a:solidFill>
                  <a:schemeClr val="tx2">
                    <a:lumMod val="50000"/>
                  </a:schemeClr>
                </a:solidFill>
              </a:rPr>
              <a:t>Professionele ruimte</a:t>
            </a:r>
          </a:p>
        </p:txBody>
      </p:sp>
      <p:sp>
        <p:nvSpPr>
          <p:cNvPr id="8" name="Tekstvak 7"/>
          <p:cNvSpPr txBox="1"/>
          <p:nvPr/>
        </p:nvSpPr>
        <p:spPr>
          <a:xfrm>
            <a:off x="2422969" y="3024549"/>
            <a:ext cx="1331903" cy="369332"/>
          </a:xfrm>
          <a:prstGeom prst="rect">
            <a:avLst/>
          </a:prstGeom>
          <a:noFill/>
        </p:spPr>
        <p:txBody>
          <a:bodyPr wrap="none" rtlCol="0">
            <a:spAutoFit/>
          </a:bodyPr>
          <a:lstStyle/>
          <a:p>
            <a:r>
              <a:rPr lang="nl-NL" b="1" dirty="0">
                <a:solidFill>
                  <a:schemeClr val="accent4">
                    <a:lumMod val="75000"/>
                  </a:schemeClr>
                </a:solidFill>
              </a:rPr>
              <a:t>Accreditatie</a:t>
            </a:r>
          </a:p>
        </p:txBody>
      </p:sp>
      <p:sp>
        <p:nvSpPr>
          <p:cNvPr id="9" name="Tekstvak 8"/>
          <p:cNvSpPr txBox="1"/>
          <p:nvPr/>
        </p:nvSpPr>
        <p:spPr>
          <a:xfrm>
            <a:off x="4162337" y="2402959"/>
            <a:ext cx="1928220" cy="369332"/>
          </a:xfrm>
          <a:prstGeom prst="rect">
            <a:avLst/>
          </a:prstGeom>
          <a:noFill/>
        </p:spPr>
        <p:txBody>
          <a:bodyPr wrap="none" rtlCol="0">
            <a:spAutoFit/>
          </a:bodyPr>
          <a:lstStyle/>
          <a:p>
            <a:r>
              <a:rPr lang="nl-NL" b="1" dirty="0">
                <a:solidFill>
                  <a:schemeClr val="tx2">
                    <a:lumMod val="50000"/>
                  </a:schemeClr>
                </a:solidFill>
              </a:rPr>
              <a:t>Landelijke toetsen</a:t>
            </a:r>
          </a:p>
        </p:txBody>
      </p:sp>
      <p:sp>
        <p:nvSpPr>
          <p:cNvPr id="10" name="Tekstvak 9"/>
          <p:cNvSpPr txBox="1"/>
          <p:nvPr/>
        </p:nvSpPr>
        <p:spPr>
          <a:xfrm>
            <a:off x="1595306" y="2497416"/>
            <a:ext cx="2185342" cy="369332"/>
          </a:xfrm>
          <a:prstGeom prst="rect">
            <a:avLst/>
          </a:prstGeom>
          <a:noFill/>
        </p:spPr>
        <p:txBody>
          <a:bodyPr wrap="none" rtlCol="0">
            <a:spAutoFit/>
          </a:bodyPr>
          <a:lstStyle/>
          <a:p>
            <a:r>
              <a:rPr lang="nl-NL" b="1" dirty="0">
                <a:solidFill>
                  <a:schemeClr val="accent3">
                    <a:lumMod val="75000"/>
                  </a:schemeClr>
                </a:solidFill>
              </a:rPr>
              <a:t>Herijking kennisbasis</a:t>
            </a:r>
          </a:p>
        </p:txBody>
      </p:sp>
      <p:sp>
        <p:nvSpPr>
          <p:cNvPr id="11" name="Tekstvak 10"/>
          <p:cNvSpPr txBox="1"/>
          <p:nvPr/>
        </p:nvSpPr>
        <p:spPr>
          <a:xfrm>
            <a:off x="3668785" y="3548301"/>
            <a:ext cx="553357" cy="369332"/>
          </a:xfrm>
          <a:prstGeom prst="rect">
            <a:avLst/>
          </a:prstGeom>
          <a:noFill/>
        </p:spPr>
        <p:txBody>
          <a:bodyPr wrap="none" rtlCol="0">
            <a:spAutoFit/>
          </a:bodyPr>
          <a:lstStyle/>
          <a:p>
            <a:r>
              <a:rPr lang="nl-NL" b="1" dirty="0">
                <a:solidFill>
                  <a:schemeClr val="accent4">
                    <a:lumMod val="75000"/>
                  </a:schemeClr>
                </a:solidFill>
              </a:rPr>
              <a:t>BKE</a:t>
            </a:r>
          </a:p>
        </p:txBody>
      </p:sp>
      <p:sp>
        <p:nvSpPr>
          <p:cNvPr id="12" name="Tekstvak 11"/>
          <p:cNvSpPr txBox="1"/>
          <p:nvPr/>
        </p:nvSpPr>
        <p:spPr>
          <a:xfrm>
            <a:off x="2463738" y="3651837"/>
            <a:ext cx="863763" cy="369332"/>
          </a:xfrm>
          <a:prstGeom prst="rect">
            <a:avLst/>
          </a:prstGeom>
          <a:noFill/>
        </p:spPr>
        <p:txBody>
          <a:bodyPr wrap="none" rtlCol="0">
            <a:spAutoFit/>
          </a:bodyPr>
          <a:lstStyle/>
          <a:p>
            <a:r>
              <a:rPr lang="nl-NL" b="1" dirty="0">
                <a:solidFill>
                  <a:schemeClr val="accent3">
                    <a:lumMod val="50000"/>
                  </a:schemeClr>
                </a:solidFill>
              </a:rPr>
              <a:t>Master</a:t>
            </a:r>
          </a:p>
        </p:txBody>
      </p:sp>
      <p:sp>
        <p:nvSpPr>
          <p:cNvPr id="14" name="Tekstvak 13"/>
          <p:cNvSpPr txBox="1"/>
          <p:nvPr/>
        </p:nvSpPr>
        <p:spPr>
          <a:xfrm>
            <a:off x="3732660" y="2811060"/>
            <a:ext cx="1221040" cy="369332"/>
          </a:xfrm>
          <a:prstGeom prst="rect">
            <a:avLst/>
          </a:prstGeom>
          <a:noFill/>
        </p:spPr>
        <p:txBody>
          <a:bodyPr wrap="none" rtlCol="0">
            <a:spAutoFit/>
          </a:bodyPr>
          <a:lstStyle/>
          <a:p>
            <a:r>
              <a:rPr lang="nl-NL" b="1" dirty="0">
                <a:solidFill>
                  <a:srgbClr val="0070C0"/>
                </a:solidFill>
              </a:rPr>
              <a:t>Onderzoek</a:t>
            </a:r>
          </a:p>
        </p:txBody>
      </p:sp>
      <p:sp>
        <p:nvSpPr>
          <p:cNvPr id="15" name="Tekstvak 14"/>
          <p:cNvSpPr txBox="1"/>
          <p:nvPr/>
        </p:nvSpPr>
        <p:spPr>
          <a:xfrm>
            <a:off x="4016466" y="3731111"/>
            <a:ext cx="2590324" cy="369332"/>
          </a:xfrm>
          <a:prstGeom prst="rect">
            <a:avLst/>
          </a:prstGeom>
          <a:noFill/>
        </p:spPr>
        <p:txBody>
          <a:bodyPr wrap="none" rtlCol="0">
            <a:spAutoFit/>
          </a:bodyPr>
          <a:lstStyle/>
          <a:p>
            <a:r>
              <a:rPr lang="nl-NL" b="1" dirty="0">
                <a:solidFill>
                  <a:srgbClr val="002060"/>
                </a:solidFill>
              </a:rPr>
              <a:t>Onderzoekend vermogen</a:t>
            </a:r>
          </a:p>
        </p:txBody>
      </p:sp>
      <p:sp>
        <p:nvSpPr>
          <p:cNvPr id="16" name="Tekstvak 15"/>
          <p:cNvSpPr txBox="1"/>
          <p:nvPr/>
        </p:nvSpPr>
        <p:spPr>
          <a:xfrm>
            <a:off x="3088920" y="4291024"/>
            <a:ext cx="906017" cy="369332"/>
          </a:xfrm>
          <a:prstGeom prst="rect">
            <a:avLst/>
          </a:prstGeom>
          <a:noFill/>
        </p:spPr>
        <p:txBody>
          <a:bodyPr wrap="none" rtlCol="0">
            <a:spAutoFit/>
          </a:bodyPr>
          <a:lstStyle/>
          <a:p>
            <a:r>
              <a:rPr lang="nl-NL" b="1" dirty="0" err="1">
                <a:solidFill>
                  <a:srgbClr val="002060"/>
                </a:solidFill>
              </a:rPr>
              <a:t>Bildung</a:t>
            </a:r>
            <a:endParaRPr lang="nl-NL" b="1" dirty="0">
              <a:solidFill>
                <a:srgbClr val="002060"/>
              </a:solidFill>
            </a:endParaRPr>
          </a:p>
        </p:txBody>
      </p:sp>
      <p:sp>
        <p:nvSpPr>
          <p:cNvPr id="17" name="Tekstvak 16"/>
          <p:cNvSpPr txBox="1"/>
          <p:nvPr/>
        </p:nvSpPr>
        <p:spPr>
          <a:xfrm>
            <a:off x="4084391" y="3179681"/>
            <a:ext cx="2062488" cy="369332"/>
          </a:xfrm>
          <a:prstGeom prst="rect">
            <a:avLst/>
          </a:prstGeom>
          <a:noFill/>
        </p:spPr>
        <p:txBody>
          <a:bodyPr wrap="none" rtlCol="0">
            <a:spAutoFit/>
          </a:bodyPr>
          <a:lstStyle/>
          <a:p>
            <a:r>
              <a:rPr lang="nl-NL" b="1" dirty="0">
                <a:solidFill>
                  <a:schemeClr val="bg1">
                    <a:lumMod val="95000"/>
                    <a:lumOff val="5000"/>
                  </a:schemeClr>
                </a:solidFill>
              </a:rPr>
              <a:t>Blijven ontwikkelen</a:t>
            </a:r>
          </a:p>
        </p:txBody>
      </p:sp>
      <p:sp>
        <p:nvSpPr>
          <p:cNvPr id="18" name="Tekstvak 17"/>
          <p:cNvSpPr txBox="1"/>
          <p:nvPr/>
        </p:nvSpPr>
        <p:spPr>
          <a:xfrm>
            <a:off x="4542444" y="4748672"/>
            <a:ext cx="1128258" cy="369332"/>
          </a:xfrm>
          <a:prstGeom prst="rect">
            <a:avLst/>
          </a:prstGeom>
          <a:noFill/>
        </p:spPr>
        <p:txBody>
          <a:bodyPr wrap="none" rtlCol="0">
            <a:spAutoFit/>
          </a:bodyPr>
          <a:lstStyle/>
          <a:p>
            <a:r>
              <a:rPr lang="nl-NL" b="1" dirty="0">
                <a:solidFill>
                  <a:srgbClr val="7030A0"/>
                </a:solidFill>
              </a:rPr>
              <a:t>Werkdruk</a:t>
            </a:r>
          </a:p>
        </p:txBody>
      </p:sp>
      <p:sp>
        <p:nvSpPr>
          <p:cNvPr id="19" name="Tekstvak 18"/>
          <p:cNvSpPr txBox="1"/>
          <p:nvPr/>
        </p:nvSpPr>
        <p:spPr>
          <a:xfrm>
            <a:off x="4236965" y="4195761"/>
            <a:ext cx="1209177" cy="369332"/>
          </a:xfrm>
          <a:prstGeom prst="rect">
            <a:avLst/>
          </a:prstGeom>
          <a:noFill/>
        </p:spPr>
        <p:txBody>
          <a:bodyPr wrap="none" rtlCol="0">
            <a:spAutoFit/>
          </a:bodyPr>
          <a:lstStyle/>
          <a:p>
            <a:r>
              <a:rPr lang="nl-NL" b="1" dirty="0">
                <a:solidFill>
                  <a:schemeClr val="accent3">
                    <a:lumMod val="50000"/>
                  </a:schemeClr>
                </a:solidFill>
              </a:rPr>
              <a:t>Roostering</a:t>
            </a:r>
          </a:p>
        </p:txBody>
      </p:sp>
      <p:sp>
        <p:nvSpPr>
          <p:cNvPr id="20" name="Tekstvak 19"/>
          <p:cNvSpPr txBox="1"/>
          <p:nvPr/>
        </p:nvSpPr>
        <p:spPr>
          <a:xfrm>
            <a:off x="3223867" y="4816616"/>
            <a:ext cx="1125629" cy="369332"/>
          </a:xfrm>
          <a:prstGeom prst="rect">
            <a:avLst/>
          </a:prstGeom>
          <a:noFill/>
        </p:spPr>
        <p:txBody>
          <a:bodyPr wrap="none" rtlCol="0">
            <a:spAutoFit/>
          </a:bodyPr>
          <a:lstStyle/>
          <a:p>
            <a:r>
              <a:rPr lang="nl-NL" b="1" dirty="0">
                <a:solidFill>
                  <a:schemeClr val="tx2">
                    <a:lumMod val="50000"/>
                  </a:schemeClr>
                </a:solidFill>
              </a:rPr>
              <a:t>Deadlines</a:t>
            </a:r>
          </a:p>
        </p:txBody>
      </p:sp>
      <p:sp>
        <p:nvSpPr>
          <p:cNvPr id="21" name="Tekstvak 20"/>
          <p:cNvSpPr txBox="1"/>
          <p:nvPr/>
        </p:nvSpPr>
        <p:spPr>
          <a:xfrm>
            <a:off x="3519065" y="5359559"/>
            <a:ext cx="1406154" cy="369332"/>
          </a:xfrm>
          <a:prstGeom prst="rect">
            <a:avLst/>
          </a:prstGeom>
          <a:noFill/>
        </p:spPr>
        <p:txBody>
          <a:bodyPr wrap="none" rtlCol="0">
            <a:spAutoFit/>
          </a:bodyPr>
          <a:lstStyle/>
          <a:p>
            <a:r>
              <a:rPr lang="nl-NL" b="1" dirty="0">
                <a:solidFill>
                  <a:schemeClr val="bg1">
                    <a:lumMod val="95000"/>
                    <a:lumOff val="5000"/>
                  </a:schemeClr>
                </a:solidFill>
              </a:rPr>
              <a:t>Studiesucces</a:t>
            </a:r>
          </a:p>
        </p:txBody>
      </p:sp>
      <p:sp>
        <p:nvSpPr>
          <p:cNvPr id="22" name="Tekstvak 21"/>
          <p:cNvSpPr txBox="1"/>
          <p:nvPr/>
        </p:nvSpPr>
        <p:spPr>
          <a:xfrm>
            <a:off x="4771128" y="4432639"/>
            <a:ext cx="2062744" cy="369332"/>
          </a:xfrm>
          <a:prstGeom prst="rect">
            <a:avLst/>
          </a:prstGeom>
          <a:noFill/>
        </p:spPr>
        <p:txBody>
          <a:bodyPr wrap="none" rtlCol="0">
            <a:spAutoFit/>
          </a:bodyPr>
          <a:lstStyle/>
          <a:p>
            <a:r>
              <a:rPr lang="nl-NL" b="1" dirty="0">
                <a:solidFill>
                  <a:schemeClr val="tx2">
                    <a:lumMod val="50000"/>
                  </a:schemeClr>
                </a:solidFill>
              </a:rPr>
              <a:t>Internationalisering</a:t>
            </a:r>
          </a:p>
        </p:txBody>
      </p:sp>
      <p:sp>
        <p:nvSpPr>
          <p:cNvPr id="23" name="Tekstvak 22"/>
          <p:cNvSpPr txBox="1"/>
          <p:nvPr/>
        </p:nvSpPr>
        <p:spPr>
          <a:xfrm>
            <a:off x="1811639" y="3277438"/>
            <a:ext cx="598305" cy="369332"/>
          </a:xfrm>
          <a:prstGeom prst="rect">
            <a:avLst/>
          </a:prstGeom>
          <a:noFill/>
        </p:spPr>
        <p:txBody>
          <a:bodyPr wrap="none" rtlCol="0">
            <a:spAutoFit/>
          </a:bodyPr>
          <a:lstStyle/>
          <a:p>
            <a:r>
              <a:rPr lang="nl-NL" b="1" dirty="0">
                <a:solidFill>
                  <a:srgbClr val="7030A0"/>
                </a:solidFill>
              </a:rPr>
              <a:t>CAO</a:t>
            </a:r>
          </a:p>
        </p:txBody>
      </p:sp>
      <p:sp>
        <p:nvSpPr>
          <p:cNvPr id="26" name="Stroomdiagram: Ponsband 25"/>
          <p:cNvSpPr/>
          <p:nvPr/>
        </p:nvSpPr>
        <p:spPr>
          <a:xfrm rot="20335513">
            <a:off x="1415467" y="3207789"/>
            <a:ext cx="5947795" cy="1468073"/>
          </a:xfrm>
          <a:prstGeom prst="flowChartPunchedTape">
            <a:avLst/>
          </a:prstGeom>
          <a:solidFill>
            <a:srgbClr val="F587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t>Het valt niet mee….</a:t>
            </a:r>
          </a:p>
        </p:txBody>
      </p:sp>
    </p:spTree>
    <p:extLst>
      <p:ext uri="{BB962C8B-B14F-4D97-AF65-F5344CB8AC3E}">
        <p14:creationId xmlns:p14="http://schemas.microsoft.com/office/powerpoint/2010/main" val="322332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9874" y="3389653"/>
            <a:ext cx="7886700" cy="649687"/>
          </a:xfrm>
        </p:spPr>
        <p:txBody>
          <a:bodyPr/>
          <a:lstStyle/>
          <a:p>
            <a:pPr algn="ctr"/>
            <a:r>
              <a:rPr lang="nl-NL" dirty="0"/>
              <a:t>Professionele ruimte </a:t>
            </a:r>
            <a:br>
              <a:rPr lang="nl-NL" dirty="0"/>
            </a:br>
            <a:br>
              <a:rPr lang="nl-NL" dirty="0"/>
            </a:br>
            <a:br>
              <a:rPr lang="nl-NL" dirty="0"/>
            </a:br>
            <a:r>
              <a:rPr lang="nl-NL" sz="8800" dirty="0">
                <a:latin typeface="Times New Roman" panose="02020603050405020304" pitchFamily="18" charset="0"/>
                <a:cs typeface="Times New Roman" panose="02020603050405020304" pitchFamily="18" charset="0"/>
              </a:rPr>
              <a:t> </a:t>
            </a:r>
            <a:br>
              <a:rPr lang="nl-NL" dirty="0">
                <a:latin typeface="Times New Roman" panose="02020603050405020304" pitchFamily="18" charset="0"/>
                <a:cs typeface="Times New Roman" panose="02020603050405020304" pitchFamily="18" charset="0"/>
              </a:rPr>
            </a:br>
            <a:br>
              <a:rPr lang="nl-NL" dirty="0">
                <a:latin typeface="Times New Roman" panose="02020603050405020304" pitchFamily="18" charset="0"/>
                <a:cs typeface="Times New Roman" panose="02020603050405020304" pitchFamily="18" charset="0"/>
              </a:rPr>
            </a:br>
            <a:r>
              <a:rPr lang="nl-NL" dirty="0"/>
              <a:t>Professionalisering</a:t>
            </a:r>
          </a:p>
        </p:txBody>
      </p:sp>
      <p:sp>
        <p:nvSpPr>
          <p:cNvPr id="5" name="Pijl: omlaag 4"/>
          <p:cNvSpPr/>
          <p:nvPr/>
        </p:nvSpPr>
        <p:spPr>
          <a:xfrm>
            <a:off x="4208016" y="2894120"/>
            <a:ext cx="727968"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Rechthoek 5"/>
          <p:cNvSpPr/>
          <p:nvPr/>
        </p:nvSpPr>
        <p:spPr>
          <a:xfrm>
            <a:off x="4208016" y="3146800"/>
            <a:ext cx="747320" cy="1323439"/>
          </a:xfrm>
          <a:prstGeom prst="rect">
            <a:avLst/>
          </a:prstGeom>
        </p:spPr>
        <p:txBody>
          <a:bodyPr wrap="none">
            <a:spAutoFit/>
          </a:bodyPr>
          <a:lstStyle/>
          <a:p>
            <a:r>
              <a:rPr lang="nl-NL" sz="8000" b="1" dirty="0">
                <a:solidFill>
                  <a:schemeClr val="tx2"/>
                </a:solidFill>
                <a:latin typeface="Times New Roman" panose="02020603050405020304" pitchFamily="18" charset="0"/>
                <a:cs typeface="Times New Roman" panose="02020603050405020304" pitchFamily="18" charset="0"/>
              </a:rPr>
              <a:t>≠</a:t>
            </a:r>
            <a:endParaRPr lang="nl-NL" sz="8000" b="1" dirty="0">
              <a:solidFill>
                <a:schemeClr val="tx2"/>
              </a:solidFill>
            </a:endParaRPr>
          </a:p>
        </p:txBody>
      </p:sp>
    </p:spTree>
    <p:extLst>
      <p:ext uri="{BB962C8B-B14F-4D97-AF65-F5344CB8AC3E}">
        <p14:creationId xmlns:p14="http://schemas.microsoft.com/office/powerpoint/2010/main" val="40815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 Professionalisering</a:t>
            </a:r>
          </a:p>
        </p:txBody>
      </p:sp>
      <p:sp>
        <p:nvSpPr>
          <p:cNvPr id="3" name="Tijdelijke aanduiding voor inhoud 2"/>
          <p:cNvSpPr>
            <a:spLocks noGrp="1"/>
          </p:cNvSpPr>
          <p:nvPr>
            <p:ph idx="1"/>
          </p:nvPr>
        </p:nvSpPr>
        <p:spPr>
          <a:xfrm>
            <a:off x="642938" y="2262511"/>
            <a:ext cx="7872412" cy="4440130"/>
          </a:xfrm>
        </p:spPr>
        <p:txBody>
          <a:bodyPr/>
          <a:lstStyle/>
          <a:p>
            <a:pPr>
              <a:buNone/>
            </a:pPr>
            <a:r>
              <a:rPr lang="nl-NL" sz="2400" dirty="0"/>
              <a:t>CAO (artikel O)</a:t>
            </a:r>
          </a:p>
          <a:p>
            <a:r>
              <a:rPr lang="nl-NL" sz="2400" dirty="0"/>
              <a:t>De werkgever stelt op hogeschoolniveau een professionaliseringsplan op. </a:t>
            </a:r>
          </a:p>
          <a:p>
            <a:r>
              <a:rPr lang="nl-NL" sz="2400" dirty="0"/>
              <a:t>3% kosten voor opleiding + 40 uur per docent</a:t>
            </a:r>
          </a:p>
          <a:p>
            <a:r>
              <a:rPr lang="nl-NL" sz="2400" dirty="0"/>
              <a:t>De werknemer maakt over zijn professionaliseringsactiviteiten afspraken met de leidinggevende. Deze afspraken worden schriftelijk vastgelegd. </a:t>
            </a:r>
          </a:p>
          <a:p>
            <a:endParaRPr lang="nl-NL" sz="2400" dirty="0"/>
          </a:p>
          <a:p>
            <a:pPr marL="0" indent="0">
              <a:buNone/>
            </a:pPr>
            <a:endParaRPr lang="nl-NL" sz="2400" dirty="0"/>
          </a:p>
          <a:p>
            <a:pPr>
              <a:buNone/>
            </a:pPr>
            <a:endParaRPr lang="nl-NL" sz="3200" dirty="0"/>
          </a:p>
          <a:p>
            <a:pPr>
              <a:buNone/>
            </a:pPr>
            <a:endParaRPr lang="nl-NL" sz="3200" dirty="0"/>
          </a:p>
          <a:p>
            <a:pPr>
              <a:buNone/>
            </a:pPr>
            <a:endParaRPr lang="nl-NL" sz="3200" dirty="0"/>
          </a:p>
          <a:p>
            <a:pPr>
              <a:buNone/>
            </a:pPr>
            <a:endParaRPr lang="nl-NL" sz="3200" dirty="0"/>
          </a:p>
          <a:p>
            <a:pPr>
              <a:buNone/>
            </a:pPr>
            <a:r>
              <a:rPr lang="nl-NL" sz="3200" dirty="0"/>
              <a:t>“Professionalisering</a:t>
            </a:r>
          </a:p>
          <a:p>
            <a:endParaRPr lang="nl-NL" dirty="0"/>
          </a:p>
        </p:txBody>
      </p:sp>
    </p:spTree>
    <p:extLst>
      <p:ext uri="{BB962C8B-B14F-4D97-AF65-F5344CB8AC3E}">
        <p14:creationId xmlns:p14="http://schemas.microsoft.com/office/powerpoint/2010/main" val="180935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kleuren10oordeleraar">
      <a:dk1>
        <a:sysClr val="windowText" lastClr="000000"/>
      </a:dk1>
      <a:lt1>
        <a:srgbClr val="FFFFFF"/>
      </a:lt1>
      <a:dk2>
        <a:srgbClr val="40413F"/>
      </a:dk2>
      <a:lt2>
        <a:srgbClr val="FF7D00"/>
      </a:lt2>
      <a:accent1>
        <a:srgbClr val="40413F"/>
      </a:accent1>
      <a:accent2>
        <a:srgbClr val="FFB900"/>
      </a:accent2>
      <a:accent3>
        <a:srgbClr val="FF0000"/>
      </a:accent3>
      <a:accent4>
        <a:srgbClr val="B90087"/>
      </a:accent4>
      <a:accent5>
        <a:srgbClr val="008787"/>
      </a:accent5>
      <a:accent6>
        <a:srgbClr val="989E00"/>
      </a:accent6>
      <a:hlink>
        <a:srgbClr val="0563C1"/>
      </a:hlink>
      <a:folHlink>
        <a:srgbClr val="954F72"/>
      </a:folHlink>
    </a:clrScheme>
    <a:fontScheme name="Kantoor">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8CAA7FF-51F1-4CB0-9009-D37CA4B52FC6}" vid="{77A5412B-3B9C-4EBF-967E-AADB1781DF0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7697</TotalTime>
  <Words>2126</Words>
  <Application>Microsoft Office PowerPoint</Application>
  <PresentationFormat>Diavoorstelling (4:3)</PresentationFormat>
  <Paragraphs>251</Paragraphs>
  <Slides>26</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ＭＳ Ｐゴシック</vt:lpstr>
      <vt:lpstr>Arial</vt:lpstr>
      <vt:lpstr>Calibri</vt:lpstr>
      <vt:lpstr>Times New Roman</vt:lpstr>
      <vt:lpstr>Wingdings</vt:lpstr>
      <vt:lpstr>blank</vt:lpstr>
      <vt:lpstr>Peer-Review als onderdeel van Professionalisering</vt:lpstr>
      <vt:lpstr>PowerPoint-presentatie</vt:lpstr>
      <vt:lpstr>1. Professionele ruimte</vt:lpstr>
      <vt:lpstr>1. Professionele ruimte</vt:lpstr>
      <vt:lpstr>1. Professionele ruimte</vt:lpstr>
      <vt:lpstr>1. Professionele ruimte</vt:lpstr>
      <vt:lpstr>1. Professionele ruimte</vt:lpstr>
      <vt:lpstr>Professionele ruimte       Professionalisering</vt:lpstr>
      <vt:lpstr>2. Professionalisering</vt:lpstr>
      <vt:lpstr>2. Professionalisering </vt:lpstr>
      <vt:lpstr>2. Professionalisering</vt:lpstr>
      <vt:lpstr>2. Professionalisering</vt:lpstr>
      <vt:lpstr>2. Professionalisering</vt:lpstr>
      <vt:lpstr>3. HRM-beleid</vt:lpstr>
      <vt:lpstr>3. HRM-beleid</vt:lpstr>
      <vt:lpstr>3. HRM-beleid</vt:lpstr>
      <vt:lpstr>3. HRM-beleid</vt:lpstr>
      <vt:lpstr>PowerPoint-presentatie</vt:lpstr>
      <vt:lpstr>Maar toch:</vt:lpstr>
      <vt:lpstr>4. Peer-review</vt:lpstr>
      <vt:lpstr>4. Peer-review</vt:lpstr>
      <vt:lpstr>4. Peer-review</vt:lpstr>
      <vt:lpstr>PowerPoint-presentatie</vt:lpstr>
      <vt:lpstr>Kortom:</vt:lpstr>
      <vt:lpstr>3. HRM-beleid</vt:lpstr>
      <vt:lpstr>2. Professionalisering </vt:lpstr>
    </vt:vector>
  </TitlesOfParts>
  <Company>HBO-raad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Klik om een titel te maken.</dc:title>
  <dc:creator>G. Hoogland</dc:creator>
  <cp:lastModifiedBy>Petra Biemans</cp:lastModifiedBy>
  <cp:revision>45</cp:revision>
  <dcterms:created xsi:type="dcterms:W3CDTF">2015-09-15T09:12:14Z</dcterms:created>
  <dcterms:modified xsi:type="dcterms:W3CDTF">2016-11-23T16:39:54Z</dcterms:modified>
</cp:coreProperties>
</file>