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9" r:id="rId2"/>
    <p:sldId id="265" r:id="rId3"/>
    <p:sldId id="295" r:id="rId4"/>
    <p:sldId id="268" r:id="rId5"/>
    <p:sldId id="271" r:id="rId6"/>
    <p:sldId id="272" r:id="rId7"/>
    <p:sldId id="274" r:id="rId8"/>
    <p:sldId id="273" r:id="rId9"/>
    <p:sldId id="276" r:id="rId10"/>
    <p:sldId id="277" r:id="rId11"/>
    <p:sldId id="278" r:id="rId12"/>
    <p:sldId id="279" r:id="rId13"/>
    <p:sldId id="282" r:id="rId14"/>
    <p:sldId id="283" r:id="rId15"/>
    <p:sldId id="287" r:id="rId16"/>
    <p:sldId id="288" r:id="rId17"/>
    <p:sldId id="289" r:id="rId18"/>
    <p:sldId id="290" r:id="rId19"/>
    <p:sldId id="291" r:id="rId20"/>
    <p:sldId id="296" r:id="rId21"/>
    <p:sldId id="286" r:id="rId22"/>
    <p:sldId id="294"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6"/>
    <a:srgbClr val="E50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p:restoredTop sz="94647"/>
  </p:normalViewPr>
  <p:slideViewPr>
    <p:cSldViewPr snapToGrid="0" snapToObjects="1" showGuides="1">
      <p:cViewPr varScale="1">
        <p:scale>
          <a:sx n="82" d="100"/>
          <a:sy n="82" d="100"/>
        </p:scale>
        <p:origin x="14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D531F-AC4D-461F-B886-9647C1E3FE01}" type="datetimeFigureOut">
              <a:rPr lang="nl-NL" smtClean="0"/>
              <a:pPr/>
              <a:t>26-2-2024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AF3AA5-C24F-49A5-B3C6-85947680EFE5}"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CF4F8F8-37DB-41BA-B964-B06A99241183}"/>
              </a:ext>
            </a:extLst>
          </p:cNvPr>
          <p:cNvSpPr/>
          <p:nvPr userDrawn="1"/>
        </p:nvSpPr>
        <p:spPr>
          <a:xfrm>
            <a:off x="6031064" y="5022000"/>
            <a:ext cx="3037399"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6" y="5095875"/>
            <a:ext cx="7839075" cy="1009650"/>
          </a:xfrm>
        </p:spPr>
        <p:txBody>
          <a:bodyPr>
            <a:normAutofit/>
          </a:bodyPr>
          <a:lstStyle>
            <a:lvl1pPr marL="0" indent="0">
              <a:buNone/>
              <a:defRPr lang="en-GB" sz="2475" b="0" i="0" u="none" strike="noStrike" cap="all" spc="0" baseline="0" dirty="0">
                <a:ln>
                  <a:noFill/>
                </a:ln>
                <a:solidFill>
                  <a:srgbClr val="000000"/>
                </a:solidFill>
                <a:uFillTx/>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Medium"/>
              </a:defRPr>
            </a:lvl1pPr>
          </a:lstStyle>
          <a:p>
            <a:pPr lvl="0"/>
            <a:r>
              <a:rPr lang="nl-NL" dirty="0"/>
              <a:t>VOORBEELD VAN EEN ONDERTITEL</a:t>
            </a:r>
            <a:endParaRPr lang="en-GB" dirty="0"/>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9"/>
            <a:ext cx="7844102" cy="588915"/>
          </a:xfrm>
        </p:spPr>
        <p:txBody>
          <a:bodyPr anchor="b">
            <a:noAutofit/>
          </a:bodyPr>
          <a:lstStyle>
            <a:lvl1pPr marL="0" indent="0">
              <a:buNone/>
              <a:defRPr lang="nl-NL" sz="1846" b="0" kern="1200" cap="all" baseline="0" dirty="0" smtClean="0">
                <a:solidFill>
                  <a:schemeClr val="tx2"/>
                </a:solidFill>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Demi Bold"/>
              </a:defRPr>
            </a:lvl1pPr>
          </a:lstStyle>
          <a:p>
            <a:pPr lvl="0"/>
            <a:r>
              <a:rPr lang="nl-NL" dirty="0"/>
              <a:t>NAAM OPLEIDING/FACULTEIT</a:t>
            </a:r>
          </a:p>
        </p:txBody>
      </p:sp>
      <p:sp>
        <p:nvSpPr>
          <p:cNvPr id="3" name="Tijdelijke aanduiding voor tekst 2">
            <a:extLst>
              <a:ext uri="{FF2B5EF4-FFF2-40B4-BE49-F238E27FC236}">
                <a16:creationId xmlns:a16="http://schemas.microsoft.com/office/drawing/2014/main" id="{D3983EC9-36B1-B744-A87D-1AA0BEB38BFB}"/>
              </a:ext>
            </a:extLst>
          </p:cNvPr>
          <p:cNvSpPr>
            <a:spLocks noGrp="1"/>
          </p:cNvSpPr>
          <p:nvPr>
            <p:ph type="body" sz="quarter" idx="13" hasCustomPrompt="1"/>
          </p:nvPr>
        </p:nvSpPr>
        <p:spPr>
          <a:xfrm>
            <a:off x="669925" y="2214000"/>
            <a:ext cx="7839075" cy="2808000"/>
          </a:xfrm>
        </p:spPr>
        <p:txBody>
          <a:bodyPr>
            <a:normAutofit/>
          </a:bodyPr>
          <a:lstStyle>
            <a:lvl1pPr marL="0" indent="0">
              <a:lnSpc>
                <a:spcPct val="80000"/>
              </a:lnSpc>
              <a:buNone/>
              <a:defRPr sz="6750" b="1" cap="all" baseline="0">
                <a:latin typeface="Avenir Next Condensed Medium" panose="020B0606020202020204" pitchFamily="34" charset="0"/>
              </a:defRPr>
            </a:lvl1pPr>
          </a:lstStyle>
          <a:p>
            <a:r>
              <a:rPr lang="nl-NL" dirty="0"/>
              <a:t>Titel van de presentatie_</a:t>
            </a:r>
          </a:p>
        </p:txBody>
      </p:sp>
      <p:pic>
        <p:nvPicPr>
          <p:cNvPr id="6" name="Afbeelding 5">
            <a:extLst>
              <a:ext uri="{FF2B5EF4-FFF2-40B4-BE49-F238E27FC236}">
                <a16:creationId xmlns:a16="http://schemas.microsoft.com/office/drawing/2014/main" id="{2A0FD9C2-3B0D-4B19-9ED2-8642F023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2061" y="5111779"/>
            <a:ext cx="2387821" cy="1836000"/>
          </a:xfrm>
          <a:prstGeom prst="rect">
            <a:avLst/>
          </a:prstGeom>
        </p:spPr>
      </p:pic>
    </p:spTree>
    <p:extLst>
      <p:ext uri="{BB962C8B-B14F-4D97-AF65-F5344CB8AC3E}">
        <p14:creationId xmlns:p14="http://schemas.microsoft.com/office/powerpoint/2010/main" val="358500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dirty="0"/>
              <a:t>ONDERWERP / titel</a:t>
            </a:r>
          </a:p>
        </p:txBody>
      </p:sp>
      <p:sp>
        <p:nvSpPr>
          <p:cNvPr id="6" name="Tijdelijke aanduiding voor tekst 2"/>
          <p:cNvSpPr>
            <a:spLocks noGrp="1"/>
          </p:cNvSpPr>
          <p:nvPr>
            <p:ph type="body" sz="quarter" idx="11"/>
          </p:nvPr>
        </p:nvSpPr>
        <p:spPr>
          <a:xfrm>
            <a:off x="628650" y="1925638"/>
            <a:ext cx="7886700" cy="424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3155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24158585-8C9B-2444-8413-2968F1CB97F5}"/>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7" name="Tijdelijke aanduiding voor tekst 2"/>
          <p:cNvSpPr>
            <a:spLocks noGrp="1"/>
          </p:cNvSpPr>
          <p:nvPr>
            <p:ph type="body" sz="quarter" idx="11"/>
          </p:nvPr>
        </p:nvSpPr>
        <p:spPr>
          <a:xfrm>
            <a:off x="628650" y="1925638"/>
            <a:ext cx="3943350" cy="424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67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917701"/>
            <a:ext cx="3600450" cy="4259263"/>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nl-NL"/>
              <a:t>Klik op het pictogram als u een afbeelding wilt toevoegen</a:t>
            </a:r>
            <a:endParaRPr lang="en-GB" dirty="0"/>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8" name="Tijdelijke aanduiding voor tekst 2"/>
          <p:cNvSpPr>
            <a:spLocks noGrp="1"/>
          </p:cNvSpPr>
          <p:nvPr>
            <p:ph type="body" sz="quarter" idx="12"/>
          </p:nvPr>
        </p:nvSpPr>
        <p:spPr>
          <a:xfrm>
            <a:off x="628650" y="1926000"/>
            <a:ext cx="3943350" cy="424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5136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4"/>
            <a:ext cx="3600450" cy="413103"/>
          </a:xfrm>
        </p:spPr>
        <p:txBody>
          <a:bodyPr anchor="ctr">
            <a:noAutofit/>
          </a:bodyPr>
          <a:lstStyle>
            <a:lvl1pPr marL="0" indent="0">
              <a:buNone/>
              <a:defRPr sz="2000" b="1" baseline="0"/>
            </a:lvl1pPr>
          </a:lstStyle>
          <a:p>
            <a:pPr lvl="0"/>
            <a:r>
              <a:rPr lang="nl-NL" dirty="0"/>
              <a:t>Klik voor </a:t>
            </a:r>
            <a:r>
              <a:rPr lang="nl-NL" dirty="0" err="1"/>
              <a:t>subkop</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413103"/>
          </a:xfrm>
        </p:spPr>
        <p:txBody>
          <a:bodyPr anchor="ctr">
            <a:noAutofit/>
          </a:bodyPr>
          <a:lstStyle>
            <a:lvl1pPr marL="0" indent="0">
              <a:buNone/>
              <a:defRPr sz="2000" b="1"/>
            </a:lvl1pPr>
          </a:lstStyle>
          <a:p>
            <a:pPr lvl="0"/>
            <a:r>
              <a:rPr lang="nl-NL" dirty="0"/>
              <a:t>Klik voor </a:t>
            </a:r>
            <a:r>
              <a:rPr lang="nl-NL" dirty="0" err="1"/>
              <a:t>subkop</a:t>
            </a:r>
            <a:endParaRPr lang="en-GB" dirty="0"/>
          </a:p>
        </p:txBody>
      </p:sp>
      <p:sp>
        <p:nvSpPr>
          <p:cNvPr id="8" name="Titel 6">
            <a:extLst>
              <a:ext uri="{FF2B5EF4-FFF2-40B4-BE49-F238E27FC236}">
                <a16:creationId xmlns:a16="http://schemas.microsoft.com/office/drawing/2014/main" id="{AB6897B6-1B30-8840-AEF5-653E3015C372}"/>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3" name="Tijdelijke aanduiding voor tekst 2"/>
          <p:cNvSpPr>
            <a:spLocks noGrp="1"/>
          </p:cNvSpPr>
          <p:nvPr>
            <p:ph type="body" sz="quarter" idx="18"/>
          </p:nvPr>
        </p:nvSpPr>
        <p:spPr>
          <a:xfrm>
            <a:off x="628650" y="2286000"/>
            <a:ext cx="3600450" cy="39052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tekst 4"/>
          <p:cNvSpPr>
            <a:spLocks noGrp="1"/>
          </p:cNvSpPr>
          <p:nvPr>
            <p:ph type="body" sz="quarter" idx="19"/>
          </p:nvPr>
        </p:nvSpPr>
        <p:spPr>
          <a:xfrm>
            <a:off x="4914900" y="2286000"/>
            <a:ext cx="3600450" cy="39052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813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p:nvPicPr>
        <p:blipFill>
          <a:blip r:embed="rId2"/>
          <a:stretch>
            <a:fillRect/>
          </a:stretch>
        </p:blipFill>
        <p:spPr>
          <a:xfrm>
            <a:off x="2730162" y="601590"/>
            <a:ext cx="355939" cy="297299"/>
          </a:xfrm>
          <a:prstGeom prst="rect">
            <a:avLst/>
          </a:prstGeom>
        </p:spPr>
      </p:pic>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2" y="5429601"/>
            <a:ext cx="3683000" cy="493713"/>
          </a:xfrm>
        </p:spPr>
        <p:txBody>
          <a:bodyPr anchor="b"/>
          <a:lstStyle>
            <a:lvl1pPr marL="0" indent="0">
              <a:spcBef>
                <a:spcPts val="0"/>
              </a:spcBef>
              <a:buNone/>
              <a:defRPr sz="1800" cap="all" baseline="0">
                <a:solidFill>
                  <a:schemeClr val="bg1"/>
                </a:solidFill>
              </a:defRPr>
            </a:lvl1pPr>
          </a:lstStyle>
          <a:p>
            <a:pPr lvl="0"/>
            <a:r>
              <a:rPr lang="nl-NL" dirty="0"/>
              <a:t>NAAM</a:t>
            </a:r>
            <a:endParaRPr lang="en-GB" dirty="0"/>
          </a:p>
        </p:txBody>
      </p:sp>
      <p:sp>
        <p:nvSpPr>
          <p:cNvPr id="3" name="Tijdelijke aanduiding voor tekst 2">
            <a:extLst>
              <a:ext uri="{FF2B5EF4-FFF2-40B4-BE49-F238E27FC236}">
                <a16:creationId xmlns:a16="http://schemas.microsoft.com/office/drawing/2014/main" id="{B0DA6865-FA7E-094E-A575-DAADE998A20B}"/>
              </a:ext>
            </a:extLst>
          </p:cNvPr>
          <p:cNvSpPr>
            <a:spLocks noGrp="1"/>
          </p:cNvSpPr>
          <p:nvPr>
            <p:ph type="body" sz="quarter" idx="12" hasCustomPrompt="1"/>
          </p:nvPr>
        </p:nvSpPr>
        <p:spPr>
          <a:xfrm>
            <a:off x="2730162" y="1628775"/>
            <a:ext cx="3683000" cy="3600450"/>
          </a:xfrm>
        </p:spPr>
        <p:txBody>
          <a:bodyPr>
            <a:normAutofit/>
          </a:bodyPr>
          <a:lstStyle>
            <a:lvl1pPr marL="0" indent="0">
              <a:spcBef>
                <a:spcPts val="0"/>
              </a:spcBef>
              <a:buNone/>
              <a:defRPr sz="2800" cap="all" baseline="0">
                <a:solidFill>
                  <a:schemeClr val="bg1"/>
                </a:solidFill>
              </a:defRPr>
            </a:lvl1pPr>
          </a:lstStyle>
          <a:p>
            <a:r>
              <a:rPr lang="nl-NL" dirty="0"/>
              <a:t>‘QUOTE’</a:t>
            </a:r>
          </a:p>
        </p:txBody>
      </p:sp>
    </p:spTree>
    <p:extLst>
      <p:ext uri="{BB962C8B-B14F-4D97-AF65-F5344CB8AC3E}">
        <p14:creationId xmlns:p14="http://schemas.microsoft.com/office/powerpoint/2010/main" val="296755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9"/>
            <a:ext cx="7886700" cy="1325563"/>
          </a:xfrm>
          <a:prstGeom prst="rect">
            <a:avLst/>
          </a:prstGeom>
        </p:spPr>
        <p:txBody>
          <a:bodyPr vert="horz" lIns="91440" tIns="45720" rIns="91440" bIns="45720" rtlCol="0" anchor="b">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9807" y="6227764"/>
            <a:ext cx="1359194" cy="588915"/>
          </a:xfrm>
          <a:prstGeom prst="rect">
            <a:avLst/>
          </a:prstGeom>
        </p:spPr>
      </p:pic>
    </p:spTree>
    <p:extLst>
      <p:ext uri="{BB962C8B-B14F-4D97-AF65-F5344CB8AC3E}">
        <p14:creationId xmlns:p14="http://schemas.microsoft.com/office/powerpoint/2010/main" val="149637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514337" rtl="0" eaLnBrk="1" latinLnBrk="0" hangingPunct="1">
        <a:lnSpc>
          <a:spcPct val="90000"/>
        </a:lnSpc>
        <a:spcBef>
          <a:spcPct val="0"/>
        </a:spcBef>
        <a:buNone/>
        <a:defRPr lang="nl-NL" sz="3200" b="1" kern="1200" cap="all" baseline="0" dirty="0">
          <a:solidFill>
            <a:schemeClr val="tx2"/>
          </a:solidFill>
          <a:latin typeface="Avenir Next Condensed Medium" panose="020B0606020202020204" pitchFamily="34" charset="0"/>
          <a:ea typeface="+mj-ea"/>
          <a:cs typeface="Arial" panose="020B0604020202020204" pitchFamily="34" charset="0"/>
          <a:sym typeface="Avenir Next Condensed Demi Bold"/>
        </a:defRPr>
      </a:lvl1pPr>
    </p:titleStyle>
    <p:bodyStyle>
      <a:lvl1pPr marL="18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os.sanders@han.nl" TargetMode="External"/><Relationship Id="rId7" Type="http://schemas.openxmlformats.org/officeDocument/2006/relationships/image" Target="../media/image8.png"/><Relationship Id="rId2" Type="http://schemas.openxmlformats.org/officeDocument/2006/relationships/hyperlink" Target="mailto:marielle.verhoef@han.nl"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6.jpeg"/><Relationship Id="rId4" Type="http://schemas.openxmlformats.org/officeDocument/2006/relationships/hyperlink" Target="http://www.pexel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1"/>
          </p:nvPr>
        </p:nvSpPr>
        <p:spPr/>
        <p:txBody>
          <a:bodyPr>
            <a:normAutofit/>
          </a:bodyPr>
          <a:lstStyle/>
          <a:p>
            <a:r>
              <a:rPr lang="nl-NL" sz="1600" dirty="0"/>
              <a:t>Workshop </a:t>
            </a:r>
            <a:r>
              <a:rPr lang="nl-NL" sz="1600" dirty="0" err="1"/>
              <a:t>han</a:t>
            </a:r>
            <a:r>
              <a:rPr lang="nl-NL" sz="1600" dirty="0"/>
              <a:t> studiedag 22-02-2024</a:t>
            </a:r>
          </a:p>
          <a:p>
            <a:r>
              <a:rPr lang="nl-NL" sz="1600" dirty="0"/>
              <a:t>Mariëlle verhoef – van lier</a:t>
            </a:r>
          </a:p>
          <a:p>
            <a:r>
              <a:rPr lang="nl-NL" sz="1600" dirty="0"/>
              <a:t>Lectoraat </a:t>
            </a:r>
            <a:r>
              <a:rPr lang="nl-NL" sz="1600" dirty="0" err="1"/>
              <a:t>hci</a:t>
            </a:r>
            <a:endParaRPr lang="nl-NL" sz="1600" dirty="0"/>
          </a:p>
        </p:txBody>
      </p:sp>
      <p:sp>
        <p:nvSpPr>
          <p:cNvPr id="7" name="Tijdelijke aanduiding voor tekst 6"/>
          <p:cNvSpPr>
            <a:spLocks noGrp="1"/>
          </p:cNvSpPr>
          <p:nvPr>
            <p:ph type="body" sz="quarter" idx="13"/>
          </p:nvPr>
        </p:nvSpPr>
        <p:spPr>
          <a:xfrm>
            <a:off x="669925" y="1224116"/>
            <a:ext cx="7839075" cy="2808000"/>
          </a:xfrm>
        </p:spPr>
        <p:txBody>
          <a:bodyPr>
            <a:normAutofit/>
          </a:bodyPr>
          <a:lstStyle/>
          <a:p>
            <a:r>
              <a:rPr lang="nl-NL" sz="2400" dirty="0"/>
              <a:t>Studenten, docenten en professionals leren samen</a:t>
            </a:r>
          </a:p>
          <a:p>
            <a:endParaRPr lang="nl-NL" sz="2400" dirty="0"/>
          </a:p>
          <a:p>
            <a:r>
              <a:rPr lang="nl-NL" sz="1400" dirty="0" err="1"/>
              <a:t>Challenge</a:t>
            </a:r>
            <a:r>
              <a:rPr lang="nl-NL" sz="1400" dirty="0"/>
              <a:t> </a:t>
            </a:r>
            <a:r>
              <a:rPr lang="nl-NL" sz="1400" dirty="0" err="1"/>
              <a:t>based</a:t>
            </a:r>
            <a:r>
              <a:rPr lang="nl-NL" sz="1400" dirty="0"/>
              <a:t> </a:t>
            </a:r>
            <a:r>
              <a:rPr lang="nl-NL" sz="1400" dirty="0" err="1"/>
              <a:t>learning</a:t>
            </a:r>
            <a:r>
              <a:rPr lang="nl-NL" sz="1400" dirty="0"/>
              <a:t> als manier van leren voor professionals?</a:t>
            </a:r>
          </a:p>
        </p:txBody>
      </p:sp>
      <p:pic>
        <p:nvPicPr>
          <p:cNvPr id="8" name="Afbeelding 7" descr="pexels-thirdman-8482823.jpg"/>
          <p:cNvPicPr>
            <a:picLocks noChangeAspect="1"/>
          </p:cNvPicPr>
          <p:nvPr/>
        </p:nvPicPr>
        <p:blipFill>
          <a:blip r:embed="rId2"/>
          <a:stretch>
            <a:fillRect/>
          </a:stretch>
        </p:blipFill>
        <p:spPr>
          <a:xfrm>
            <a:off x="2698955" y="2585323"/>
            <a:ext cx="3399503" cy="226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329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lstStyle/>
          <a:p>
            <a:r>
              <a:rPr lang="nl-NL" dirty="0">
                <a:latin typeface="Avenir Next Condensed Medium"/>
                <a:cs typeface="Arial"/>
              </a:rPr>
              <a:t>loopbaancompetenties</a:t>
            </a:r>
            <a:endParaRPr lang="nl-NL" dirty="0"/>
          </a:p>
        </p:txBody>
      </p:sp>
      <p:sp>
        <p:nvSpPr>
          <p:cNvPr id="5" name="Tijdelijke aanduiding voor tekst 4"/>
          <p:cNvSpPr>
            <a:spLocks noGrp="1"/>
          </p:cNvSpPr>
          <p:nvPr>
            <p:ph type="body" sz="quarter" idx="11"/>
          </p:nvPr>
        </p:nvSpPr>
        <p:spPr>
          <a:xfrm>
            <a:off x="447417" y="1939413"/>
            <a:ext cx="5363449" cy="2545491"/>
          </a:xfrm>
        </p:spPr>
        <p:txBody>
          <a:bodyPr vert="horz" lIns="91440" tIns="45720" rIns="91440" bIns="45720" rtlCol="0" anchor="t">
            <a:noAutofit/>
          </a:bodyPr>
          <a:lstStyle/>
          <a:p>
            <a:pPr marL="179705" indent="-179705">
              <a:buNone/>
            </a:pPr>
            <a:endParaRPr lang="nl-NL" sz="1600" dirty="0">
              <a:solidFill>
                <a:schemeClr val="tx2">
                  <a:lumMod val="50000"/>
                </a:schemeClr>
              </a:solidFill>
            </a:endParaRPr>
          </a:p>
          <a:p>
            <a:pPr marL="342900" indent="-342900">
              <a:buFont typeface="+mj-lt"/>
              <a:buAutoNum type="arabicPeriod"/>
            </a:pPr>
            <a:r>
              <a:rPr lang="nl-NL" sz="1400" b="1" dirty="0">
                <a:latin typeface="Arial"/>
                <a:cs typeface="Arial"/>
              </a:rPr>
              <a:t>Motivatie reflectie: </a:t>
            </a:r>
            <a:r>
              <a:rPr lang="nl-NL" sz="1400" dirty="0">
                <a:latin typeface="Arial"/>
                <a:cs typeface="Arial"/>
              </a:rPr>
              <a:t> het vermogen eigen interesses, waarden en ambities te onderzoeken  </a:t>
            </a:r>
            <a:endParaRPr lang="nl-NL" sz="1400" dirty="0"/>
          </a:p>
          <a:p>
            <a:pPr marL="342900" indent="-342900">
              <a:buFont typeface="+mj-lt"/>
              <a:buAutoNum type="arabicPeriod"/>
            </a:pPr>
            <a:r>
              <a:rPr lang="nl-NL" sz="1400" b="1" dirty="0">
                <a:latin typeface="Arial"/>
                <a:cs typeface="Arial"/>
              </a:rPr>
              <a:t>Kwaliteiten reflectie: </a:t>
            </a:r>
            <a:r>
              <a:rPr lang="nl-NL" sz="1400" dirty="0">
                <a:latin typeface="Arial"/>
                <a:cs typeface="Arial"/>
              </a:rPr>
              <a:t>het vermogen (potentiële) sterke punten te onderzoeken </a:t>
            </a:r>
          </a:p>
          <a:p>
            <a:pPr marL="342900" indent="-342900">
              <a:buAutoNum type="arabicPeriod"/>
            </a:pPr>
            <a:r>
              <a:rPr lang="nl-NL" sz="1400" b="1" dirty="0">
                <a:latin typeface="Arial"/>
                <a:cs typeface="Arial"/>
              </a:rPr>
              <a:t>Werk exploratie: </a:t>
            </a:r>
            <a:r>
              <a:rPr lang="nl-NL" sz="1400" dirty="0">
                <a:latin typeface="Arial"/>
                <a:cs typeface="Arial"/>
              </a:rPr>
              <a:t>het vermogen eisen, mogelijkheden en ontwikkelingen in werken en leren te onderzoeken </a:t>
            </a:r>
            <a:endParaRPr lang="nl-NL" sz="1400" dirty="0"/>
          </a:p>
          <a:p>
            <a:pPr marL="342900" indent="-342900">
              <a:buFont typeface="+mj-lt"/>
              <a:buAutoNum type="arabicPeriod"/>
            </a:pPr>
            <a:r>
              <a:rPr lang="nl-NL" sz="1400" b="1" dirty="0">
                <a:latin typeface="Arial"/>
                <a:cs typeface="Arial"/>
              </a:rPr>
              <a:t>Loopbaansturing: </a:t>
            </a:r>
            <a:r>
              <a:rPr lang="nl-NL" sz="1400" dirty="0">
                <a:latin typeface="Arial"/>
                <a:cs typeface="Arial"/>
              </a:rPr>
              <a:t>het vermogen acties te ondernemen om te werken en leren op een manier die bij het individu past </a:t>
            </a:r>
            <a:r>
              <a:rPr lang="en-US" sz="1400" dirty="0">
                <a:latin typeface="Arial"/>
                <a:cs typeface="Arial"/>
              </a:rPr>
              <a:t>  </a:t>
            </a:r>
            <a:endParaRPr lang="en-US" sz="1400" dirty="0"/>
          </a:p>
          <a:p>
            <a:pPr marL="342900" indent="-342900">
              <a:buFont typeface="+mj-lt"/>
              <a:buAutoNum type="arabicPeriod"/>
            </a:pPr>
            <a:r>
              <a:rPr lang="en-US" sz="1400" b="1" dirty="0" err="1">
                <a:latin typeface="Arial"/>
                <a:cs typeface="Arial"/>
              </a:rPr>
              <a:t>Netwerken</a:t>
            </a:r>
            <a:r>
              <a:rPr lang="en-US" sz="1400" b="1" dirty="0">
                <a:latin typeface="Arial"/>
                <a:cs typeface="Arial"/>
              </a:rPr>
              <a:t>: </a:t>
            </a:r>
            <a:r>
              <a:rPr lang="en-US" sz="1400" dirty="0">
                <a:latin typeface="Arial"/>
                <a:cs typeface="Arial"/>
              </a:rPr>
              <a:t>het </a:t>
            </a:r>
            <a:r>
              <a:rPr lang="en-US" sz="1400" dirty="0" err="1">
                <a:latin typeface="Arial"/>
                <a:cs typeface="Arial"/>
              </a:rPr>
              <a:t>vermogen</a:t>
            </a:r>
            <a:r>
              <a:rPr lang="en-US" sz="1400" dirty="0">
                <a:latin typeface="Arial"/>
                <a:cs typeface="Arial"/>
              </a:rPr>
              <a:t> </a:t>
            </a:r>
            <a:r>
              <a:rPr lang="en-US" sz="1400" dirty="0" err="1">
                <a:latin typeface="Arial"/>
                <a:cs typeface="Arial"/>
              </a:rPr>
              <a:t>een</a:t>
            </a:r>
            <a:r>
              <a:rPr lang="en-US" sz="1400" dirty="0">
                <a:latin typeface="Arial"/>
                <a:cs typeface="Arial"/>
              </a:rPr>
              <a:t> </a:t>
            </a:r>
            <a:r>
              <a:rPr lang="en-US" sz="1400" dirty="0" err="1">
                <a:latin typeface="Arial"/>
                <a:cs typeface="Arial"/>
              </a:rPr>
              <a:t>netwerk</a:t>
            </a:r>
            <a:r>
              <a:rPr lang="en-US" sz="1400" dirty="0">
                <a:latin typeface="Arial"/>
                <a:cs typeface="Arial"/>
              </a:rPr>
              <a:t> van </a:t>
            </a:r>
            <a:r>
              <a:rPr lang="en-US" sz="1400" dirty="0" err="1">
                <a:latin typeface="Arial"/>
                <a:cs typeface="Arial"/>
              </a:rPr>
              <a:t>werkgerelateerde</a:t>
            </a:r>
            <a:r>
              <a:rPr lang="en-US" sz="1400" dirty="0">
                <a:latin typeface="Arial"/>
                <a:cs typeface="Arial"/>
              </a:rPr>
              <a:t> </a:t>
            </a:r>
            <a:r>
              <a:rPr lang="en-US" sz="1400" dirty="0" err="1">
                <a:latin typeface="Arial"/>
                <a:cs typeface="Arial"/>
              </a:rPr>
              <a:t>contacten</a:t>
            </a:r>
            <a:r>
              <a:rPr lang="en-US" sz="1400" dirty="0">
                <a:latin typeface="Arial"/>
                <a:cs typeface="Arial"/>
              </a:rPr>
              <a:t> </a:t>
            </a:r>
            <a:r>
              <a:rPr lang="en-US" sz="1400" dirty="0" err="1">
                <a:latin typeface="Arial"/>
                <a:cs typeface="Arial"/>
              </a:rPr>
              <a:t>te</a:t>
            </a:r>
            <a:r>
              <a:rPr lang="en-US" sz="1400" dirty="0">
                <a:latin typeface="Arial"/>
                <a:cs typeface="Arial"/>
              </a:rPr>
              <a:t> </a:t>
            </a:r>
            <a:r>
              <a:rPr lang="en-US" sz="1400" dirty="0" err="1">
                <a:latin typeface="Arial"/>
                <a:cs typeface="Arial"/>
              </a:rPr>
              <a:t>bouwen</a:t>
            </a:r>
            <a:r>
              <a:rPr lang="en-US" sz="1400" dirty="0">
                <a:latin typeface="Arial"/>
                <a:cs typeface="Arial"/>
              </a:rPr>
              <a:t> en </a:t>
            </a:r>
            <a:r>
              <a:rPr lang="en-US" sz="1400" dirty="0" err="1">
                <a:latin typeface="Arial"/>
                <a:cs typeface="Arial"/>
              </a:rPr>
              <a:t>onderhouden</a:t>
            </a:r>
            <a:r>
              <a:rPr lang="en-US" sz="1400" dirty="0">
                <a:latin typeface="Arial"/>
                <a:cs typeface="Arial"/>
              </a:rPr>
              <a:t> </a:t>
            </a:r>
          </a:p>
          <a:p>
            <a:pPr marL="2185670" lvl="8" indent="-128270" algn="r">
              <a:buNone/>
            </a:pPr>
            <a:r>
              <a:rPr lang="nl-NL" sz="1200" dirty="0">
                <a:cs typeface="Arial"/>
              </a:rPr>
              <a:t>(Kuijpers, 2019)</a:t>
            </a:r>
            <a:r>
              <a:rPr lang="nl-NL" sz="1600" dirty="0">
                <a:solidFill>
                  <a:schemeClr val="tx2">
                    <a:lumMod val="50000"/>
                  </a:schemeClr>
                </a:solidFill>
                <a:cs typeface="Arial"/>
              </a:rPr>
              <a:t> </a:t>
            </a:r>
            <a:endParaRPr lang="en-US" sz="1600" dirty="0">
              <a:solidFill>
                <a:schemeClr val="tx2">
                  <a:lumMod val="50000"/>
                </a:schemeClr>
              </a:solidFill>
              <a:cs typeface="Arial"/>
            </a:endParaRPr>
          </a:p>
          <a:p>
            <a:pPr marL="2169160" lvl="8" indent="0" algn="r">
              <a:buNone/>
            </a:pPr>
            <a:endParaRPr lang="en-US" sz="600" dirty="0">
              <a:solidFill>
                <a:schemeClr val="tx2">
                  <a:lumMod val="50000"/>
                </a:schemeClr>
              </a:solidFill>
              <a:cs typeface="Arial"/>
            </a:endParaRPr>
          </a:p>
          <a:p>
            <a:pPr marL="179705" indent="-179705">
              <a:buNone/>
            </a:pPr>
            <a:endParaRPr lang="nl-NL" sz="1600" b="1" i="1" dirty="0">
              <a:solidFill>
                <a:schemeClr val="tx2">
                  <a:lumMod val="50000"/>
                </a:schemeClr>
              </a:solidFill>
            </a:endParaRPr>
          </a:p>
        </p:txBody>
      </p:sp>
      <p:pic>
        <p:nvPicPr>
          <p:cNvPr id="6" name="Afbeelding 5" descr="pexels-gabby-k-5063450 (1).jpg"/>
          <p:cNvPicPr>
            <a:picLocks noChangeAspect="1"/>
          </p:cNvPicPr>
          <p:nvPr/>
        </p:nvPicPr>
        <p:blipFill>
          <a:blip r:embed="rId2"/>
          <a:stretch>
            <a:fillRect/>
          </a:stretch>
        </p:blipFill>
        <p:spPr>
          <a:xfrm>
            <a:off x="6430297" y="2388091"/>
            <a:ext cx="1777181" cy="2665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logo&#10;&#10;Automatisch gegenereerde beschrijving">
            <a:extLst>
              <a:ext uri="{FF2B5EF4-FFF2-40B4-BE49-F238E27FC236}">
                <a16:creationId xmlns:a16="http://schemas.microsoft.com/office/drawing/2014/main" id="{111A14D5-91D3-75ED-F4BB-A7F7DE24DBFC}"/>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9" name="Afbeelding 7" descr="Afbeelding met logo&#10;&#10;Automatisch gegenereerde beschrijving">
            <a:extLst>
              <a:ext uri="{FF2B5EF4-FFF2-40B4-BE49-F238E27FC236}">
                <a16:creationId xmlns:a16="http://schemas.microsoft.com/office/drawing/2014/main" id="{30AF6372-5674-C20C-566E-D9DC0CF16E01}"/>
              </a:ext>
            </a:extLst>
          </p:cNvPr>
          <p:cNvPicPr>
            <a:picLocks noChangeAspect="1"/>
          </p:cNvPicPr>
          <p:nvPr/>
        </p:nvPicPr>
        <p:blipFill>
          <a:blip r:embed="rId4"/>
          <a:stretch>
            <a:fillRect/>
          </a:stretch>
        </p:blipFill>
        <p:spPr>
          <a:xfrm>
            <a:off x="1994892" y="5718572"/>
            <a:ext cx="1055490" cy="1073349"/>
          </a:xfrm>
          <a:prstGeom prst="rect">
            <a:avLst/>
          </a:prstGeom>
        </p:spPr>
      </p:pic>
    </p:spTree>
    <p:extLst>
      <p:ext uri="{BB962C8B-B14F-4D97-AF65-F5344CB8AC3E}">
        <p14:creationId xmlns:p14="http://schemas.microsoft.com/office/powerpoint/2010/main" val="422973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lstStyle/>
          <a:p>
            <a:r>
              <a:rPr lang="nl-NL" err="1"/>
              <a:t>employability</a:t>
            </a:r>
            <a:endParaRPr lang="nl-NL"/>
          </a:p>
        </p:txBody>
      </p:sp>
      <p:sp>
        <p:nvSpPr>
          <p:cNvPr id="5" name="Tijdelijke aanduiding voor tekst 4"/>
          <p:cNvSpPr>
            <a:spLocks noGrp="1"/>
          </p:cNvSpPr>
          <p:nvPr>
            <p:ph type="body" sz="quarter" idx="11"/>
          </p:nvPr>
        </p:nvSpPr>
        <p:spPr>
          <a:xfrm>
            <a:off x="447415" y="2192727"/>
            <a:ext cx="5319203" cy="3581334"/>
          </a:xfrm>
        </p:spPr>
        <p:txBody>
          <a:bodyPr vert="horz" lIns="91440" tIns="45720" rIns="91440" bIns="45720" rtlCol="0" anchor="t">
            <a:noAutofit/>
          </a:bodyPr>
          <a:lstStyle/>
          <a:p>
            <a:pPr marL="342900" indent="-342900">
              <a:buFont typeface="+mj-lt"/>
              <a:buAutoNum type="arabicPeriod"/>
            </a:pPr>
            <a:r>
              <a:rPr lang="nl-NL" sz="1400" b="1" dirty="0">
                <a:latin typeface="Arial"/>
                <a:cs typeface="Arial"/>
              </a:rPr>
              <a:t>Beroepsexpertise</a:t>
            </a:r>
            <a:r>
              <a:rPr lang="nl-NL" sz="1400" dirty="0">
                <a:latin typeface="Arial"/>
                <a:cs typeface="Arial"/>
              </a:rPr>
              <a:t> (domeinspecifieke kennis en vaardigheden) </a:t>
            </a:r>
          </a:p>
          <a:p>
            <a:pPr marL="342900" indent="-342900">
              <a:buFont typeface="+mj-lt"/>
              <a:buAutoNum type="arabicPeriod"/>
            </a:pPr>
            <a:r>
              <a:rPr lang="nl-NL" sz="1400" b="1" dirty="0">
                <a:latin typeface="Arial"/>
                <a:cs typeface="Arial"/>
              </a:rPr>
              <a:t>Anticipatie en optimalisatie </a:t>
            </a:r>
            <a:r>
              <a:rPr lang="nl-NL" sz="1400" dirty="0">
                <a:latin typeface="Arial"/>
                <a:cs typeface="Arial"/>
              </a:rPr>
              <a:t>(op een creatieve manier voorbereiden op toekomstige werkveranderingen)</a:t>
            </a:r>
          </a:p>
          <a:p>
            <a:pPr marL="342900" indent="-342900">
              <a:buFont typeface="+mj-lt"/>
              <a:buAutoNum type="arabicPeriod"/>
            </a:pPr>
            <a:r>
              <a:rPr lang="nl-NL" sz="1400" b="1" dirty="0">
                <a:latin typeface="Arial"/>
                <a:cs typeface="Arial"/>
              </a:rPr>
              <a:t>Persoonlijke flexibiliteit</a:t>
            </a:r>
            <a:r>
              <a:rPr lang="nl-NL" sz="1400" dirty="0">
                <a:latin typeface="Arial"/>
                <a:cs typeface="Arial"/>
              </a:rPr>
              <a:t> (aanpassen aan veranderingen op de arbeidsmarkt)</a:t>
            </a:r>
          </a:p>
          <a:p>
            <a:pPr marL="342900" indent="-342900">
              <a:buFont typeface="+mj-lt"/>
              <a:buAutoNum type="arabicPeriod"/>
            </a:pPr>
            <a:r>
              <a:rPr lang="nl-NL" sz="1400" b="1" dirty="0">
                <a:latin typeface="Arial"/>
                <a:cs typeface="Arial"/>
              </a:rPr>
              <a:t>Organisatiegevoel</a:t>
            </a:r>
            <a:r>
              <a:rPr lang="nl-NL" sz="1400" dirty="0">
                <a:latin typeface="Arial"/>
                <a:cs typeface="Arial"/>
              </a:rPr>
              <a:t> (bekwaamheid in verschillende sociale verbanden te participeren en presteren)</a:t>
            </a:r>
          </a:p>
          <a:p>
            <a:pPr marL="342900" indent="-342900">
              <a:buFont typeface="+mj-lt"/>
              <a:buAutoNum type="arabicPeriod"/>
            </a:pPr>
            <a:r>
              <a:rPr lang="nl-NL" sz="1400" b="1" dirty="0">
                <a:latin typeface="Arial"/>
                <a:cs typeface="Arial"/>
              </a:rPr>
              <a:t>Balans </a:t>
            </a:r>
            <a:r>
              <a:rPr lang="nl-NL" sz="1400" dirty="0">
                <a:latin typeface="Arial"/>
                <a:cs typeface="Arial"/>
              </a:rPr>
              <a:t>(vinden van een compromis tussen belangen van de werkgever en van de werknemer) </a:t>
            </a:r>
            <a:endParaRPr lang="nl-NL" sz="1400" dirty="0"/>
          </a:p>
          <a:p>
            <a:pPr marL="179705" indent="-179705">
              <a:buNone/>
            </a:pPr>
            <a:endParaRPr lang="nl-NL" sz="1400" b="1" i="1" dirty="0"/>
          </a:p>
          <a:p>
            <a:pPr marL="179705" indent="-179705" algn="r">
              <a:buNone/>
            </a:pPr>
            <a:r>
              <a:rPr lang="nl-NL" sz="1200" dirty="0">
                <a:latin typeface="Arial"/>
                <a:cs typeface="Arial"/>
              </a:rPr>
              <a:t>(van der Heijden, 2011)</a:t>
            </a:r>
          </a:p>
        </p:txBody>
      </p:sp>
      <p:pic>
        <p:nvPicPr>
          <p:cNvPr id="6" name="Afbeelding 5" descr="pexels-anastasia-shuraeva-9606740.jpg"/>
          <p:cNvPicPr>
            <a:picLocks noChangeAspect="1"/>
          </p:cNvPicPr>
          <p:nvPr/>
        </p:nvPicPr>
        <p:blipFill>
          <a:blip r:embed="rId2"/>
          <a:stretch>
            <a:fillRect/>
          </a:stretch>
        </p:blipFill>
        <p:spPr>
          <a:xfrm>
            <a:off x="6009968" y="2547912"/>
            <a:ext cx="2622804" cy="1747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logo&#10;&#10;Automatisch gegenereerde beschrijving">
            <a:extLst>
              <a:ext uri="{FF2B5EF4-FFF2-40B4-BE49-F238E27FC236}">
                <a16:creationId xmlns:a16="http://schemas.microsoft.com/office/drawing/2014/main" id="{D1C33C4E-687F-50BD-DBFD-12D3C14C4E69}"/>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9" name="Afbeelding 7" descr="Afbeelding met logo&#10;&#10;Automatisch gegenereerde beschrijving">
            <a:extLst>
              <a:ext uri="{FF2B5EF4-FFF2-40B4-BE49-F238E27FC236}">
                <a16:creationId xmlns:a16="http://schemas.microsoft.com/office/drawing/2014/main" id="{8698967A-ABA8-4B5B-1030-3C03BDBEB5F1}"/>
              </a:ext>
            </a:extLst>
          </p:cNvPr>
          <p:cNvPicPr>
            <a:picLocks noChangeAspect="1"/>
          </p:cNvPicPr>
          <p:nvPr/>
        </p:nvPicPr>
        <p:blipFill>
          <a:blip r:embed="rId4"/>
          <a:stretch>
            <a:fillRect/>
          </a:stretch>
        </p:blipFill>
        <p:spPr>
          <a:xfrm>
            <a:off x="1994892" y="5718572"/>
            <a:ext cx="1055490" cy="1073349"/>
          </a:xfrm>
          <a:prstGeom prst="rect">
            <a:avLst/>
          </a:prstGeom>
        </p:spPr>
      </p:pic>
    </p:spTree>
    <p:extLst>
      <p:ext uri="{BB962C8B-B14F-4D97-AF65-F5344CB8AC3E}">
        <p14:creationId xmlns:p14="http://schemas.microsoft.com/office/powerpoint/2010/main" val="422973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normAutofit/>
          </a:bodyPr>
          <a:lstStyle/>
          <a:p>
            <a:r>
              <a:rPr lang="nl-NL" dirty="0" err="1"/>
              <a:t>Llo</a:t>
            </a:r>
            <a:r>
              <a:rPr lang="nl-NL" dirty="0"/>
              <a:t> competenties </a:t>
            </a:r>
          </a:p>
        </p:txBody>
      </p:sp>
      <p:sp>
        <p:nvSpPr>
          <p:cNvPr id="5" name="Tijdelijke aanduiding voor tekst 4"/>
          <p:cNvSpPr>
            <a:spLocks noGrp="1"/>
          </p:cNvSpPr>
          <p:nvPr>
            <p:ph type="body" sz="quarter" idx="11"/>
          </p:nvPr>
        </p:nvSpPr>
        <p:spPr>
          <a:xfrm>
            <a:off x="447417" y="2005781"/>
            <a:ext cx="4906248" cy="2545491"/>
          </a:xfrm>
        </p:spPr>
        <p:txBody>
          <a:bodyPr vert="horz" lIns="91440" tIns="45720" rIns="91440" bIns="45720" rtlCol="0" anchor="t">
            <a:noAutofit/>
          </a:bodyPr>
          <a:lstStyle/>
          <a:p>
            <a:pPr marL="179705" indent="-179705">
              <a:buNone/>
            </a:pPr>
            <a:r>
              <a:rPr lang="nl-NL" sz="1400" dirty="0">
                <a:latin typeface="Arial"/>
                <a:cs typeface="Arial"/>
              </a:rPr>
              <a:t>Gebaseerd op de concepten van </a:t>
            </a:r>
            <a:r>
              <a:rPr lang="nl-NL" sz="1400" dirty="0" err="1">
                <a:latin typeface="Arial"/>
                <a:cs typeface="Arial"/>
              </a:rPr>
              <a:t>employability</a:t>
            </a:r>
            <a:r>
              <a:rPr lang="nl-NL" sz="1400" dirty="0">
                <a:latin typeface="Arial"/>
                <a:cs typeface="Arial"/>
              </a:rPr>
              <a:t> en loopbaancompetenties, stellen we dat het naast het verkrijgen van beroepsexpertise van belang is dat individuen de volgende ‘LLO competenties’ verwerven:</a:t>
            </a:r>
          </a:p>
          <a:p>
            <a:pPr marL="179705" indent="-179705">
              <a:buNone/>
            </a:pPr>
            <a:endParaRPr lang="en-US" sz="1400" dirty="0"/>
          </a:p>
          <a:p>
            <a:pPr marL="179705" indent="-179705"/>
            <a:r>
              <a:rPr lang="en-US" sz="1400" dirty="0" err="1"/>
              <a:t>Reflectief</a:t>
            </a:r>
            <a:r>
              <a:rPr lang="en-US" sz="1400" dirty="0"/>
              <a:t> </a:t>
            </a:r>
            <a:r>
              <a:rPr lang="en-US" sz="1400" dirty="0" err="1"/>
              <a:t>vermogen</a:t>
            </a:r>
            <a:endParaRPr lang="en-US" sz="1400" dirty="0"/>
          </a:p>
          <a:p>
            <a:pPr marL="179705" indent="-179705"/>
            <a:r>
              <a:rPr lang="en-US" sz="1400" dirty="0" err="1">
                <a:latin typeface="Arial"/>
                <a:cs typeface="Arial"/>
              </a:rPr>
              <a:t>Vermogen</a:t>
            </a:r>
            <a:r>
              <a:rPr lang="en-US" sz="1400" dirty="0">
                <a:latin typeface="Arial"/>
                <a:cs typeface="Arial"/>
              </a:rPr>
              <a:t> </a:t>
            </a:r>
            <a:r>
              <a:rPr lang="en-US" sz="1400" dirty="0" err="1">
                <a:latin typeface="Arial"/>
                <a:cs typeface="Arial"/>
              </a:rPr>
              <a:t>om</a:t>
            </a:r>
            <a:r>
              <a:rPr lang="en-US" sz="1400" dirty="0">
                <a:latin typeface="Arial"/>
                <a:cs typeface="Arial"/>
              </a:rPr>
              <a:t> </a:t>
            </a:r>
            <a:r>
              <a:rPr lang="en-US" sz="1400" dirty="0" err="1">
                <a:latin typeface="Arial"/>
                <a:cs typeface="Arial"/>
              </a:rPr>
              <a:t>eigen</a:t>
            </a:r>
            <a:r>
              <a:rPr lang="en-US" sz="1400" dirty="0">
                <a:latin typeface="Arial"/>
                <a:cs typeface="Arial"/>
              </a:rPr>
              <a:t> </a:t>
            </a:r>
            <a:r>
              <a:rPr lang="en-US" sz="1400" dirty="0" err="1">
                <a:latin typeface="Arial"/>
                <a:cs typeface="Arial"/>
              </a:rPr>
              <a:t>regie</a:t>
            </a:r>
            <a:r>
              <a:rPr lang="en-US" sz="1400" dirty="0">
                <a:latin typeface="Arial"/>
                <a:cs typeface="Arial"/>
              </a:rPr>
              <a:t> </a:t>
            </a:r>
            <a:r>
              <a:rPr lang="en-US" sz="1400" dirty="0" err="1">
                <a:latin typeface="Arial"/>
                <a:cs typeface="Arial"/>
              </a:rPr>
              <a:t>te</a:t>
            </a:r>
            <a:r>
              <a:rPr lang="en-US" sz="1400" dirty="0">
                <a:latin typeface="Arial"/>
                <a:cs typeface="Arial"/>
              </a:rPr>
              <a:t> </a:t>
            </a:r>
            <a:r>
              <a:rPr lang="en-US" sz="1400" dirty="0" err="1">
                <a:latin typeface="Arial"/>
                <a:cs typeface="Arial"/>
              </a:rPr>
              <a:t>pakken</a:t>
            </a:r>
            <a:endParaRPr lang="en-US" sz="1400" dirty="0">
              <a:latin typeface="Arial"/>
              <a:cs typeface="Arial"/>
            </a:endParaRPr>
          </a:p>
          <a:p>
            <a:pPr marL="179705" indent="-179705"/>
            <a:r>
              <a:rPr lang="en-US" sz="1400" dirty="0" err="1"/>
              <a:t>Adaptief</a:t>
            </a:r>
            <a:r>
              <a:rPr lang="en-US" sz="1400" dirty="0"/>
              <a:t> </a:t>
            </a:r>
            <a:r>
              <a:rPr lang="en-US" sz="1400" dirty="0" err="1"/>
              <a:t>vermogen</a:t>
            </a:r>
            <a:r>
              <a:rPr lang="en-US" sz="1400" dirty="0"/>
              <a:t> </a:t>
            </a:r>
          </a:p>
        </p:txBody>
      </p:sp>
      <p:sp>
        <p:nvSpPr>
          <p:cNvPr id="7" name="Tijdelijke aanduiding voor tekst 4"/>
          <p:cNvSpPr txBox="1">
            <a:spLocks/>
          </p:cNvSpPr>
          <p:nvPr/>
        </p:nvSpPr>
        <p:spPr>
          <a:xfrm>
            <a:off x="1418401" y="3720977"/>
            <a:ext cx="4249945" cy="2545491"/>
          </a:xfrm>
          <a:prstGeom prst="rect">
            <a:avLst/>
          </a:prstGeom>
        </p:spPr>
        <p:txBody>
          <a:bodyPr vert="horz" lIns="91440" tIns="45720" rIns="91440" bIns="45720" rtlCol="0">
            <a:noAutofit/>
          </a:bodyPr>
          <a:lstStyle/>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endParaRPr kumimoji="0" lang="nl-NL" sz="2000"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pic>
        <p:nvPicPr>
          <p:cNvPr id="8" name="Afbeelding 7" descr="pexels-alexas-fotos-2277784.jpg"/>
          <p:cNvPicPr>
            <a:picLocks noChangeAspect="1"/>
          </p:cNvPicPr>
          <p:nvPr/>
        </p:nvPicPr>
        <p:blipFill>
          <a:blip r:embed="rId2"/>
          <a:stretch>
            <a:fillRect/>
          </a:stretch>
        </p:blipFill>
        <p:spPr>
          <a:xfrm>
            <a:off x="5515897" y="2152833"/>
            <a:ext cx="2912806" cy="1941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logo&#10;&#10;Automatisch gegenereerde beschrijving">
            <a:extLst>
              <a:ext uri="{FF2B5EF4-FFF2-40B4-BE49-F238E27FC236}">
                <a16:creationId xmlns:a16="http://schemas.microsoft.com/office/drawing/2014/main" id="{55DB7332-5CAE-8486-DEAE-3B6A72A8FEE5}"/>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9" name="Afbeelding 7" descr="Afbeelding met logo&#10;&#10;Automatisch gegenereerde beschrijving">
            <a:extLst>
              <a:ext uri="{FF2B5EF4-FFF2-40B4-BE49-F238E27FC236}">
                <a16:creationId xmlns:a16="http://schemas.microsoft.com/office/drawing/2014/main" id="{5DA01624-62F9-CEF8-C5F1-4BB525A696A1}"/>
              </a:ext>
            </a:extLst>
          </p:cNvPr>
          <p:cNvPicPr>
            <a:picLocks noChangeAspect="1"/>
          </p:cNvPicPr>
          <p:nvPr/>
        </p:nvPicPr>
        <p:blipFill>
          <a:blip r:embed="rId4"/>
          <a:stretch>
            <a:fillRect/>
          </a:stretch>
        </p:blipFill>
        <p:spPr>
          <a:xfrm>
            <a:off x="1994892" y="5718572"/>
            <a:ext cx="1055490" cy="1073349"/>
          </a:xfrm>
          <a:prstGeom prst="rect">
            <a:avLst/>
          </a:prstGeom>
        </p:spPr>
      </p:pic>
    </p:spTree>
    <p:extLst>
      <p:ext uri="{BB962C8B-B14F-4D97-AF65-F5344CB8AC3E}">
        <p14:creationId xmlns:p14="http://schemas.microsoft.com/office/powerpoint/2010/main" val="422973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praktijkcases</a:t>
            </a:r>
          </a:p>
        </p:txBody>
      </p:sp>
      <p:sp>
        <p:nvSpPr>
          <p:cNvPr id="3" name="Tijdelijke aanduiding voor tekst 2"/>
          <p:cNvSpPr>
            <a:spLocks noGrp="1"/>
          </p:cNvSpPr>
          <p:nvPr>
            <p:ph type="body" sz="quarter" idx="11"/>
          </p:nvPr>
        </p:nvSpPr>
        <p:spPr>
          <a:xfrm>
            <a:off x="628650" y="1925638"/>
            <a:ext cx="5263331" cy="4248000"/>
          </a:xfrm>
        </p:spPr>
        <p:txBody>
          <a:bodyPr vert="horz" lIns="91440" tIns="45720" rIns="91440" bIns="45720" rtlCol="0" anchor="t">
            <a:normAutofit/>
          </a:bodyPr>
          <a:lstStyle/>
          <a:p>
            <a:pPr marL="179705" indent="-179705" fontAlgn="base">
              <a:buNone/>
            </a:pPr>
            <a:r>
              <a:rPr lang="nl-NL" sz="1400" dirty="0">
                <a:latin typeface="Arial"/>
                <a:cs typeface="Arial"/>
              </a:rPr>
              <a:t>Drie cases</a:t>
            </a:r>
            <a:endParaRPr lang="nl-NL" sz="1400" dirty="0"/>
          </a:p>
          <a:p>
            <a:pPr marL="179705" indent="-179705" fontAlgn="base"/>
            <a:r>
              <a:rPr lang="en-US" sz="1400" dirty="0"/>
              <a:t>Master circular economy (HAN)​</a:t>
            </a:r>
          </a:p>
          <a:p>
            <a:pPr marL="179705" indent="-179705" fontAlgn="base"/>
            <a:r>
              <a:rPr lang="en-US" sz="1400" dirty="0"/>
              <a:t>Engineering and Automotive case (HAN)​</a:t>
            </a:r>
          </a:p>
          <a:p>
            <a:pPr marL="179705" indent="-179705" fontAlgn="base"/>
            <a:r>
              <a:rPr lang="en-US" sz="1400" dirty="0"/>
              <a:t>Public Space and Transitions: planning, design and management (WUR)</a:t>
            </a:r>
            <a:r>
              <a:rPr lang="nl-NL" sz="1400" dirty="0"/>
              <a:t>​</a:t>
            </a:r>
          </a:p>
          <a:p>
            <a:pPr marL="179705" indent="-179705" fontAlgn="base">
              <a:buNone/>
            </a:pPr>
            <a:endParaRPr lang="en-US" dirty="0"/>
          </a:p>
          <a:p>
            <a:pPr marL="179705" indent="-179705" fontAlgn="base"/>
            <a:endParaRPr lang="nl-NL" dirty="0"/>
          </a:p>
          <a:p>
            <a:pPr marL="179705" indent="-179705"/>
            <a:endParaRPr lang="nl-NL" dirty="0">
              <a:solidFill>
                <a:schemeClr val="tx2">
                  <a:lumMod val="50000"/>
                </a:schemeClr>
              </a:solidFill>
            </a:endParaRP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2" descr="Afbeelding met logo&#10;&#10;Automatisch gegenereerde beschrijving">
            <a:extLst>
              <a:ext uri="{FF2B5EF4-FFF2-40B4-BE49-F238E27FC236}">
                <a16:creationId xmlns:a16="http://schemas.microsoft.com/office/drawing/2014/main" id="{2966DDED-B4C9-FF03-B03B-1751760EAB4D}"/>
              </a:ext>
            </a:extLst>
          </p:cNvPr>
          <p:cNvPicPr>
            <a:picLocks noChangeAspect="1"/>
          </p:cNvPicPr>
          <p:nvPr/>
        </p:nvPicPr>
        <p:blipFill>
          <a:blip r:embed="rId2"/>
          <a:stretch>
            <a:fillRect/>
          </a:stretch>
        </p:blipFill>
        <p:spPr>
          <a:xfrm>
            <a:off x="280393" y="6022180"/>
            <a:ext cx="1385888" cy="466130"/>
          </a:xfrm>
          <a:prstGeom prst="rect">
            <a:avLst/>
          </a:prstGeom>
        </p:spPr>
      </p:pic>
      <p:pic>
        <p:nvPicPr>
          <p:cNvPr id="7" name="Afbeelding 7" descr="Afbeelding met logo&#10;&#10;Automatisch gegenereerde beschrijving">
            <a:extLst>
              <a:ext uri="{FF2B5EF4-FFF2-40B4-BE49-F238E27FC236}">
                <a16:creationId xmlns:a16="http://schemas.microsoft.com/office/drawing/2014/main" id="{3D5184DE-6476-34F4-98AF-27EC2689B637}"/>
              </a:ext>
            </a:extLst>
          </p:cNvPr>
          <p:cNvPicPr>
            <a:picLocks noChangeAspect="1"/>
          </p:cNvPicPr>
          <p:nvPr/>
        </p:nvPicPr>
        <p:blipFill>
          <a:blip r:embed="rId3"/>
          <a:stretch>
            <a:fillRect/>
          </a:stretch>
        </p:blipFill>
        <p:spPr>
          <a:xfrm>
            <a:off x="1994892" y="5718572"/>
            <a:ext cx="1055490" cy="1073349"/>
          </a:xfrm>
          <a:prstGeom prst="rect">
            <a:avLst/>
          </a:prstGeom>
        </p:spPr>
      </p:pic>
      <p:pic>
        <p:nvPicPr>
          <p:cNvPr id="9" name="Afbeelding 8" descr="pexels-miguel-á-padriñán-1061140.jpg"/>
          <p:cNvPicPr>
            <a:picLocks noChangeAspect="1"/>
          </p:cNvPicPr>
          <p:nvPr/>
        </p:nvPicPr>
        <p:blipFill>
          <a:blip r:embed="rId4"/>
          <a:stretch>
            <a:fillRect/>
          </a:stretch>
        </p:blipFill>
        <p:spPr>
          <a:xfrm>
            <a:off x="5781368" y="1925638"/>
            <a:ext cx="2564416" cy="1704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leerden we  van de cases? </a:t>
            </a:r>
          </a:p>
        </p:txBody>
      </p:sp>
      <p:sp>
        <p:nvSpPr>
          <p:cNvPr id="3" name="Tijdelijke aanduiding voor tekst 2"/>
          <p:cNvSpPr>
            <a:spLocks noGrp="1"/>
          </p:cNvSpPr>
          <p:nvPr>
            <p:ph type="body" sz="quarter" idx="11"/>
          </p:nvPr>
        </p:nvSpPr>
        <p:spPr>
          <a:xfrm>
            <a:off x="628651" y="1925638"/>
            <a:ext cx="6038847" cy="4248000"/>
          </a:xfrm>
        </p:spPr>
        <p:txBody>
          <a:bodyPr vert="horz" lIns="91440" tIns="45720" rIns="91440" bIns="45720" rtlCol="0" anchor="t">
            <a:normAutofit/>
          </a:bodyPr>
          <a:lstStyle/>
          <a:p>
            <a:pPr marL="179705" indent="-179705" fontAlgn="base"/>
            <a:r>
              <a:rPr lang="nl-NL" sz="1400" dirty="0">
                <a:latin typeface="Arial"/>
                <a:cs typeface="Arial"/>
              </a:rPr>
              <a:t>De voorbeelden verschillen in de manier waarop zij CBL definiëren, benoemen en organiseren</a:t>
            </a:r>
          </a:p>
          <a:p>
            <a:pPr marL="179705" indent="-179705" fontAlgn="base"/>
            <a:r>
              <a:rPr lang="nl-NL" sz="1400" dirty="0">
                <a:latin typeface="Arial"/>
                <a:cs typeface="Arial"/>
              </a:rPr>
              <a:t>Alle praktijkvoorbeelden waren ontworpen om ‘</a:t>
            </a:r>
            <a:r>
              <a:rPr lang="nl-NL" sz="1400" dirty="0" err="1">
                <a:latin typeface="Arial"/>
                <a:cs typeface="Arial"/>
              </a:rPr>
              <a:t>wicked</a:t>
            </a:r>
            <a:r>
              <a:rPr lang="nl-NL" sz="1400" dirty="0">
                <a:latin typeface="Arial"/>
                <a:cs typeface="Arial"/>
              </a:rPr>
              <a:t> </a:t>
            </a:r>
            <a:r>
              <a:rPr lang="nl-NL" sz="1400" dirty="0" err="1">
                <a:latin typeface="Arial"/>
                <a:cs typeface="Arial"/>
              </a:rPr>
              <a:t>problems</a:t>
            </a:r>
            <a:r>
              <a:rPr lang="nl-NL" sz="1400" dirty="0">
                <a:latin typeface="Arial"/>
                <a:cs typeface="Arial"/>
              </a:rPr>
              <a:t>’ aan te pakken – er is overal behoefte aan ‘</a:t>
            </a:r>
            <a:r>
              <a:rPr lang="nl-NL" sz="1400" dirty="0" err="1">
                <a:latin typeface="Arial"/>
                <a:cs typeface="Arial"/>
              </a:rPr>
              <a:t>boundary</a:t>
            </a:r>
            <a:r>
              <a:rPr lang="nl-NL" sz="1400" dirty="0">
                <a:latin typeface="Arial"/>
                <a:cs typeface="Arial"/>
              </a:rPr>
              <a:t> </a:t>
            </a:r>
            <a:r>
              <a:rPr lang="nl-NL" sz="1400" dirty="0" err="1">
                <a:latin typeface="Arial"/>
                <a:cs typeface="Arial"/>
              </a:rPr>
              <a:t>crossing</a:t>
            </a:r>
            <a:r>
              <a:rPr lang="nl-NL" sz="1400" dirty="0">
                <a:latin typeface="Arial"/>
                <a:cs typeface="Arial"/>
              </a:rPr>
              <a:t>’</a:t>
            </a:r>
          </a:p>
          <a:p>
            <a:pPr marL="179705" indent="-179705" fontAlgn="base"/>
            <a:r>
              <a:rPr lang="nl-NL" sz="1400" dirty="0">
                <a:latin typeface="Arial"/>
                <a:cs typeface="Arial"/>
              </a:rPr>
              <a:t>De vraagstukken zijn open einde, maar leeractiviteiten verschillen in de mate waarin zij ‘open eind’ zijn </a:t>
            </a:r>
          </a:p>
          <a:p>
            <a:pPr marL="179705" indent="-179705" fontAlgn="base"/>
            <a:r>
              <a:rPr lang="nl-NL" sz="1400" dirty="0">
                <a:latin typeface="Arial"/>
                <a:cs typeface="Arial"/>
              </a:rPr>
              <a:t>Onderwijsactiviteiten/programma’s verschillen in de mate waarin er </a:t>
            </a:r>
            <a:r>
              <a:rPr lang="nl-NL" sz="1400" dirty="0" err="1">
                <a:latin typeface="Arial"/>
                <a:cs typeface="Arial"/>
              </a:rPr>
              <a:t>multi-disciplinair</a:t>
            </a:r>
            <a:r>
              <a:rPr lang="nl-NL" sz="1400" dirty="0">
                <a:latin typeface="Arial"/>
                <a:cs typeface="Arial"/>
              </a:rPr>
              <a:t> geleerd wordt </a:t>
            </a:r>
          </a:p>
          <a:p>
            <a:pPr marL="179705" indent="-179705" fontAlgn="base"/>
            <a:r>
              <a:rPr lang="nl-NL" sz="1400" dirty="0">
                <a:latin typeface="Arial"/>
                <a:cs typeface="Arial"/>
              </a:rPr>
              <a:t>Onderwijsprogramma’s worden ontworpen om gelijkheid tussen de deelnemers te stimuleren, maar in de praktijk (op de werkvloer) is er niet altijd sprake van gelijkheid</a:t>
            </a:r>
          </a:p>
          <a:p>
            <a:pPr marL="179705" indent="-179705" fontAlgn="base"/>
            <a:r>
              <a:rPr lang="nl-NL" sz="1400" dirty="0">
                <a:latin typeface="Arial"/>
                <a:cs typeface="Arial"/>
              </a:rPr>
              <a:t>De manier waarop professionals betrokken zijn verschilt: als afstandelijke of betrokken opdrachtgever, als afstandelijke of betrokken belanghebbende of als student (deeltijd of via een </a:t>
            </a:r>
            <a:r>
              <a:rPr lang="nl-NL" sz="1400" dirty="0" err="1">
                <a:latin typeface="Arial"/>
                <a:cs typeface="Arial"/>
              </a:rPr>
              <a:t>post-initiële</a:t>
            </a:r>
            <a:r>
              <a:rPr lang="nl-NL" sz="1400" dirty="0">
                <a:latin typeface="Arial"/>
                <a:cs typeface="Arial"/>
              </a:rPr>
              <a:t> cursus) </a:t>
            </a:r>
          </a:p>
          <a:p>
            <a:pPr marL="179705" indent="-179705" fontAlgn="base"/>
            <a:endParaRPr lang="en-US" dirty="0"/>
          </a:p>
          <a:p>
            <a:pPr marL="179705" indent="-179705" fontAlgn="base"/>
            <a:endParaRPr lang="nl-NL" dirty="0"/>
          </a:p>
          <a:p>
            <a:pPr marL="179705" indent="-179705"/>
            <a:endParaRPr lang="nl-NL" dirty="0">
              <a:solidFill>
                <a:schemeClr val="tx2">
                  <a:lumMod val="50000"/>
                </a:schemeClr>
              </a:solidFill>
            </a:endParaRP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4578" name="AutoShape 2" descr="https://euc-powerpoint.officeapps.live.com/pods/GetClipboardImage.ashx?Id=760521fb-ec86-4829-91cd-454036527ca9&amp;DC=GEU2&amp;pkey=4d462a82-2760-4113-b008-2d8082b742b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4580" name="AutoShape 4" descr="https://euc-powerpoint.officeapps.live.com/pods/GetClipboardImage.ashx?Id=a8e11e0a-0a81-4d6f-8342-8c049d7f00e1&amp;DC=GEU2&amp;pkey=6b772512-6239-42b1-9b6a-3cf415c7d18f&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4582" name="AutoShape 6" descr="https://euc-powerpoint.officeapps.live.com/pods/GetClipboardImage.ashx?Id=a8e11e0a-0a81-4d6f-8342-8c049d7f00e1&amp;DC=GEU2&amp;pkey=6b772512-6239-42b1-9b6a-3cf415c7d18f&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2" descr="Afbeelding met logo&#10;&#10;Automatisch gegenereerde beschrijving">
            <a:extLst>
              <a:ext uri="{FF2B5EF4-FFF2-40B4-BE49-F238E27FC236}">
                <a16:creationId xmlns:a16="http://schemas.microsoft.com/office/drawing/2014/main" id="{F7F28838-E29C-2312-F2D1-8F938ADDDB6B}"/>
              </a:ext>
            </a:extLst>
          </p:cNvPr>
          <p:cNvPicPr>
            <a:picLocks noChangeAspect="1"/>
          </p:cNvPicPr>
          <p:nvPr/>
        </p:nvPicPr>
        <p:blipFill>
          <a:blip r:embed="rId2"/>
          <a:stretch>
            <a:fillRect/>
          </a:stretch>
        </p:blipFill>
        <p:spPr>
          <a:xfrm>
            <a:off x="280393" y="6022180"/>
            <a:ext cx="1385888" cy="466130"/>
          </a:xfrm>
          <a:prstGeom prst="rect">
            <a:avLst/>
          </a:prstGeom>
        </p:spPr>
      </p:pic>
      <p:pic>
        <p:nvPicPr>
          <p:cNvPr id="7" name="Afbeelding 7" descr="Afbeelding met logo&#10;&#10;Automatisch gegenereerde beschrijving">
            <a:extLst>
              <a:ext uri="{FF2B5EF4-FFF2-40B4-BE49-F238E27FC236}">
                <a16:creationId xmlns:a16="http://schemas.microsoft.com/office/drawing/2014/main" id="{8DA94D38-7F7B-6D27-19E7-7992C6759163}"/>
              </a:ext>
            </a:extLst>
          </p:cNvPr>
          <p:cNvPicPr>
            <a:picLocks noChangeAspect="1"/>
          </p:cNvPicPr>
          <p:nvPr/>
        </p:nvPicPr>
        <p:blipFill>
          <a:blip r:embed="rId3"/>
          <a:stretch>
            <a:fillRect/>
          </a:stretch>
        </p:blipFill>
        <p:spPr>
          <a:xfrm>
            <a:off x="1994892" y="5718572"/>
            <a:ext cx="1055490" cy="1073349"/>
          </a:xfrm>
          <a:prstGeom prst="rect">
            <a:avLst/>
          </a:prstGeom>
        </p:spPr>
      </p:pic>
      <p:pic>
        <p:nvPicPr>
          <p:cNvPr id="4" name="Afbeelding 5" descr="Afbeelding met persoon, bril&#10;&#10;Automatisch gegenereerde beschrijving">
            <a:extLst>
              <a:ext uri="{FF2B5EF4-FFF2-40B4-BE49-F238E27FC236}">
                <a16:creationId xmlns:a16="http://schemas.microsoft.com/office/drawing/2014/main" id="{C143F66A-D050-D1F0-0556-703FDE324595}"/>
              </a:ext>
            </a:extLst>
          </p:cNvPr>
          <p:cNvPicPr>
            <a:picLocks noChangeAspect="1"/>
          </p:cNvPicPr>
          <p:nvPr/>
        </p:nvPicPr>
        <p:blipFill>
          <a:blip r:embed="rId4"/>
          <a:stretch>
            <a:fillRect/>
          </a:stretch>
        </p:blipFill>
        <p:spPr>
          <a:xfrm>
            <a:off x="6729924" y="2507152"/>
            <a:ext cx="2080484" cy="1389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a:t>
            </a:r>
          </a:p>
        </p:txBody>
      </p:sp>
      <p:sp>
        <p:nvSpPr>
          <p:cNvPr id="3" name="Tijdelijke aanduiding voor tekst 2"/>
          <p:cNvSpPr>
            <a:spLocks noGrp="1"/>
          </p:cNvSpPr>
          <p:nvPr>
            <p:ph type="body" sz="quarter" idx="11"/>
          </p:nvPr>
        </p:nvSpPr>
        <p:spPr>
          <a:xfrm>
            <a:off x="628652" y="1925638"/>
            <a:ext cx="4909368" cy="4076956"/>
          </a:xfrm>
        </p:spPr>
        <p:txBody>
          <a:bodyPr>
            <a:normAutofit/>
          </a:bodyPr>
          <a:lstStyle/>
          <a:p>
            <a:pPr fontAlgn="base"/>
            <a:r>
              <a:rPr lang="nl-NL" sz="1400" dirty="0"/>
              <a:t>Professionals verwachten kennis en vaardigheden voor hun eigen werkveld/beroep te leren en willen dit ook</a:t>
            </a:r>
          </a:p>
          <a:p>
            <a:pPr fontAlgn="base"/>
            <a:r>
              <a:rPr lang="nl-NL" sz="1400" dirty="0"/>
              <a:t>Professionals leren inderdaad ‘professionele expertise’, maar ook LLO competenties, vooral vermogen tot reflectie  </a:t>
            </a:r>
          </a:p>
          <a:p>
            <a:pPr fontAlgn="base"/>
            <a:r>
              <a:rPr lang="nl-NL" sz="1400" dirty="0"/>
              <a:t>Professionals leren van reguliere CBL onderwijsactiviteiten, ondanks hun rol / betrokkenheid</a:t>
            </a:r>
          </a:p>
          <a:p>
            <a:pPr fontAlgn="base"/>
            <a:r>
              <a:rPr lang="nl-NL" sz="1400" dirty="0"/>
              <a:t>Belangrijkste leeropbrengst is het loskomen van eigen routines: frisse blik van studenten zet aan tot het herzien van gewoontes en aannames</a:t>
            </a:r>
          </a:p>
          <a:p>
            <a:pPr fontAlgn="base"/>
            <a:endParaRPr lang="en-US" dirty="0"/>
          </a:p>
          <a:p>
            <a:pPr fontAlgn="base"/>
            <a:endParaRPr lang="nl-NL" dirty="0"/>
          </a:p>
          <a:p>
            <a:endParaRPr lang="nl-NL" dirty="0">
              <a:solidFill>
                <a:schemeClr val="tx2">
                  <a:lumMod val="50000"/>
                </a:schemeClr>
              </a:solidFill>
            </a:endParaRP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descr="pexels-andrea-piacquadio-3767418.jpg"/>
          <p:cNvPicPr>
            <a:picLocks noChangeAspect="1"/>
          </p:cNvPicPr>
          <p:nvPr/>
        </p:nvPicPr>
        <p:blipFill>
          <a:blip r:embed="rId2"/>
          <a:stretch>
            <a:fillRect/>
          </a:stretch>
        </p:blipFill>
        <p:spPr>
          <a:xfrm>
            <a:off x="5700252" y="2381863"/>
            <a:ext cx="3004985" cy="2003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2" descr="Afbeelding met logo&#10;&#10;Automatisch gegenereerde beschrijving">
            <a:extLst>
              <a:ext uri="{FF2B5EF4-FFF2-40B4-BE49-F238E27FC236}">
                <a16:creationId xmlns:a16="http://schemas.microsoft.com/office/drawing/2014/main" id="{C79DEDB4-22D5-277B-4BAE-A272EC0747C4}"/>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5B8716E0-FCAA-056A-B6F3-C769070432A9}"/>
              </a:ext>
            </a:extLst>
          </p:cNvPr>
          <p:cNvPicPr>
            <a:picLocks noChangeAspect="1"/>
          </p:cNvPicPr>
          <p:nvPr/>
        </p:nvPicPr>
        <p:blipFill>
          <a:blip r:embed="rId4"/>
          <a:stretch>
            <a:fillRect/>
          </a:stretch>
        </p:blipFill>
        <p:spPr>
          <a:xfrm>
            <a:off x="1994892" y="5718572"/>
            <a:ext cx="1055490" cy="10733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Wat betekent dit voor de onderwijsinstelling</a:t>
            </a:r>
            <a:r>
              <a:t>? </a:t>
            </a:r>
            <a:endParaRPr lang="nl-NL" dirty="0"/>
          </a:p>
        </p:txBody>
      </p:sp>
      <p:sp>
        <p:nvSpPr>
          <p:cNvPr id="3" name="Tijdelijke aanduiding voor tekst 2"/>
          <p:cNvSpPr>
            <a:spLocks noGrp="1"/>
          </p:cNvSpPr>
          <p:nvPr>
            <p:ph type="body" sz="quarter" idx="11"/>
          </p:nvPr>
        </p:nvSpPr>
        <p:spPr>
          <a:xfrm>
            <a:off x="628650" y="1925638"/>
            <a:ext cx="5337073" cy="4248000"/>
          </a:xfrm>
        </p:spPr>
        <p:txBody>
          <a:bodyPr>
            <a:normAutofit/>
          </a:bodyPr>
          <a:lstStyle/>
          <a:p>
            <a:pPr fontAlgn="base"/>
            <a:r>
              <a:rPr lang="nl-NL" sz="1400" dirty="0"/>
              <a:t>Om CBL te integreren is een andere manier van organiseren nodig</a:t>
            </a:r>
          </a:p>
          <a:p>
            <a:pPr fontAlgn="base"/>
            <a:r>
              <a:rPr lang="nl-NL" sz="1400" dirty="0"/>
              <a:t>Er zijn andere toetsingscriteria nodig</a:t>
            </a:r>
          </a:p>
          <a:p>
            <a:pPr fontAlgn="base"/>
            <a:r>
              <a:rPr lang="nl-NL" sz="1400" dirty="0"/>
              <a:t>Docenten krijgen andere rollen</a:t>
            </a:r>
          </a:p>
          <a:p>
            <a:pPr fontAlgn="base"/>
            <a:r>
              <a:rPr lang="nl-NL" sz="1400" dirty="0"/>
              <a:t>Visie op onderwijs is nodig </a:t>
            </a:r>
          </a:p>
          <a:p>
            <a:pPr fontAlgn="base"/>
            <a:r>
              <a:rPr lang="nl-NL" sz="1400" dirty="0"/>
              <a:t>Verschillende deelnemers of betrokkenen kunnen verschillende behoeften en verwachtingen hebben</a:t>
            </a:r>
          </a:p>
          <a:p>
            <a:pPr fontAlgn="base"/>
            <a:r>
              <a:rPr lang="nl-NL" sz="1400" dirty="0"/>
              <a:t>Financiering CBL kan kwetsbaar zijn </a:t>
            </a:r>
          </a:p>
          <a:p>
            <a:pPr fontAlgn="base"/>
            <a:r>
              <a:rPr lang="nl-NL" sz="1400" dirty="0"/>
              <a:t>Locatie van de activiteit kan van belang zijn  </a:t>
            </a:r>
          </a:p>
          <a:p>
            <a:pPr fontAlgn="base"/>
            <a:endParaRPr lang="nl-NL" dirty="0"/>
          </a:p>
          <a:p>
            <a:pPr fontAlgn="base"/>
            <a:endParaRPr lang="nl-NL" dirty="0"/>
          </a:p>
          <a:p>
            <a:pPr fontAlgn="base"/>
            <a:endParaRPr lang="en-US" dirty="0"/>
          </a:p>
          <a:p>
            <a:pPr fontAlgn="base"/>
            <a:endParaRPr lang="nl-NL" dirty="0"/>
          </a:p>
          <a:p>
            <a:endParaRPr lang="nl-NL" dirty="0">
              <a:solidFill>
                <a:schemeClr val="tx2">
                  <a:lumMod val="50000"/>
                </a:schemeClr>
              </a:solidFill>
            </a:endParaRP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descr="pexels-alexandr-podvalny-2831794.jpg"/>
          <p:cNvPicPr>
            <a:picLocks noChangeAspect="1"/>
          </p:cNvPicPr>
          <p:nvPr/>
        </p:nvPicPr>
        <p:blipFill>
          <a:blip r:embed="rId2"/>
          <a:stretch>
            <a:fillRect/>
          </a:stretch>
        </p:blipFill>
        <p:spPr>
          <a:xfrm>
            <a:off x="6157451" y="2573593"/>
            <a:ext cx="2263878" cy="1509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2" descr="Afbeelding met logo&#10;&#10;Automatisch gegenereerde beschrijving">
            <a:extLst>
              <a:ext uri="{FF2B5EF4-FFF2-40B4-BE49-F238E27FC236}">
                <a16:creationId xmlns:a16="http://schemas.microsoft.com/office/drawing/2014/main" id="{6CD17DC7-347F-A9BA-B957-99ED54660C17}"/>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2D2BB6C4-990D-1262-A4D8-84FCD4E5C182}"/>
              </a:ext>
            </a:extLst>
          </p:cNvPr>
          <p:cNvPicPr>
            <a:picLocks noChangeAspect="1"/>
          </p:cNvPicPr>
          <p:nvPr/>
        </p:nvPicPr>
        <p:blipFill>
          <a:blip r:embed="rId4"/>
          <a:stretch>
            <a:fillRect/>
          </a:stretch>
        </p:blipFill>
        <p:spPr>
          <a:xfrm>
            <a:off x="1994892" y="5718572"/>
            <a:ext cx="1055490" cy="10733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Wat betekent dit voor de bedrijven? </a:t>
            </a:r>
          </a:p>
        </p:txBody>
      </p:sp>
      <p:sp>
        <p:nvSpPr>
          <p:cNvPr id="3" name="Tijdelijke aanduiding voor tekst 2"/>
          <p:cNvSpPr>
            <a:spLocks noGrp="1"/>
          </p:cNvSpPr>
          <p:nvPr>
            <p:ph type="body" sz="quarter" idx="11"/>
          </p:nvPr>
        </p:nvSpPr>
        <p:spPr>
          <a:xfrm>
            <a:off x="628650" y="2344994"/>
            <a:ext cx="4407924" cy="4248000"/>
          </a:xfrm>
        </p:spPr>
        <p:txBody>
          <a:bodyPr>
            <a:normAutofit/>
          </a:bodyPr>
          <a:lstStyle/>
          <a:p>
            <a:pPr fontAlgn="base"/>
            <a:r>
              <a:rPr lang="nl-NL" sz="1400" dirty="0"/>
              <a:t>Individuele deelnemende professionals moeten een open en flexibele houding hebben om te kunnen leren</a:t>
            </a:r>
          </a:p>
          <a:p>
            <a:pPr fontAlgn="base"/>
            <a:r>
              <a:rPr lang="nl-NL" sz="1400" dirty="0"/>
              <a:t>Bedrijven moeten flexibele verwachtingen van de resultaten hebben </a:t>
            </a:r>
          </a:p>
          <a:p>
            <a:pPr fontAlgn="base"/>
            <a:r>
              <a:rPr lang="nl-NL" sz="1400" dirty="0"/>
              <a:t>Investeren van tijd en ruimte is voorwaarde</a:t>
            </a:r>
          </a:p>
          <a:p>
            <a:pPr fontAlgn="base"/>
            <a:r>
              <a:rPr lang="nl-NL" sz="1400" dirty="0"/>
              <a:t>Bedrijven moeten actief aan de slag met het verder ontwikkelen of verspreiden van opgedane leeropbrengsten</a:t>
            </a:r>
          </a:p>
          <a:p>
            <a:pPr fontAlgn="base"/>
            <a:endParaRPr lang="nl-NL" dirty="0"/>
          </a:p>
          <a:p>
            <a:pPr fontAlgn="base"/>
            <a:endParaRPr lang="nl-NL" dirty="0"/>
          </a:p>
          <a:p>
            <a:pPr fontAlgn="base"/>
            <a:endParaRPr lang="en-US" dirty="0"/>
          </a:p>
          <a:p>
            <a:pPr fontAlgn="base"/>
            <a:endParaRPr lang="nl-NL" dirty="0"/>
          </a:p>
          <a:p>
            <a:endParaRPr lang="nl-NL" dirty="0">
              <a:solidFill>
                <a:schemeClr val="tx2">
                  <a:lumMod val="50000"/>
                </a:schemeClr>
              </a:solidFill>
            </a:endParaRP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6" name="Afbeelding 5" descr="pexels-pixabay-355952.jpg"/>
          <p:cNvPicPr>
            <a:picLocks noChangeAspect="1"/>
          </p:cNvPicPr>
          <p:nvPr/>
        </p:nvPicPr>
        <p:blipFill>
          <a:blip r:embed="rId2"/>
          <a:stretch>
            <a:fillRect/>
          </a:stretch>
        </p:blipFill>
        <p:spPr>
          <a:xfrm>
            <a:off x="5567516" y="2448232"/>
            <a:ext cx="2455606" cy="1706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fbeelding 2" descr="Afbeelding met logo&#10;&#10;Automatisch gegenereerde beschrijving">
            <a:extLst>
              <a:ext uri="{FF2B5EF4-FFF2-40B4-BE49-F238E27FC236}">
                <a16:creationId xmlns:a16="http://schemas.microsoft.com/office/drawing/2014/main" id="{AD159395-9FB2-CFF1-83A7-BD187B679B67}"/>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599D5730-FA26-4039-9AB5-A37F6318A742}"/>
              </a:ext>
            </a:extLst>
          </p:cNvPr>
          <p:cNvPicPr>
            <a:picLocks noChangeAspect="1"/>
          </p:cNvPicPr>
          <p:nvPr/>
        </p:nvPicPr>
        <p:blipFill>
          <a:blip r:embed="rId4"/>
          <a:stretch>
            <a:fillRect/>
          </a:stretch>
        </p:blipFill>
        <p:spPr>
          <a:xfrm>
            <a:off x="1994892" y="5718572"/>
            <a:ext cx="1055490" cy="10733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conclusies</a:t>
            </a:r>
          </a:p>
        </p:txBody>
      </p:sp>
      <p:sp>
        <p:nvSpPr>
          <p:cNvPr id="3" name="Tijdelijke aanduiding voor tekst 2"/>
          <p:cNvSpPr>
            <a:spLocks noGrp="1"/>
          </p:cNvSpPr>
          <p:nvPr>
            <p:ph type="body" sz="quarter" idx="11"/>
          </p:nvPr>
        </p:nvSpPr>
        <p:spPr>
          <a:xfrm>
            <a:off x="628651" y="1925638"/>
            <a:ext cx="5226460" cy="4248000"/>
          </a:xfrm>
        </p:spPr>
        <p:txBody>
          <a:bodyPr>
            <a:normAutofit/>
          </a:bodyPr>
          <a:lstStyle/>
          <a:p>
            <a:pPr fontAlgn="base">
              <a:buNone/>
            </a:pPr>
            <a:r>
              <a:rPr lang="nl-NL" sz="1400" dirty="0"/>
              <a:t>CBL biedt kansen voor LLO omdat: </a:t>
            </a:r>
          </a:p>
          <a:p>
            <a:pPr fontAlgn="base">
              <a:buNone/>
            </a:pPr>
            <a:endParaRPr lang="nl-NL" sz="1400" dirty="0"/>
          </a:p>
          <a:p>
            <a:pPr fontAlgn="base"/>
            <a:r>
              <a:rPr lang="nl-NL" sz="1400" dirty="0"/>
              <a:t>Studenten en professionals van elkaar kunnen leren </a:t>
            </a:r>
          </a:p>
          <a:p>
            <a:pPr fontAlgn="base"/>
            <a:r>
              <a:rPr lang="nl-NL" sz="1400" dirty="0"/>
              <a:t>Professionals hun LLO vaardigheden kunnen versterken en hun professionele expertise verbreden, waardoor zij hun </a:t>
            </a:r>
            <a:r>
              <a:rPr lang="nl-NL" sz="1400" dirty="0" err="1"/>
              <a:t>employability</a:t>
            </a:r>
            <a:r>
              <a:rPr lang="nl-NL" sz="1400" dirty="0"/>
              <a:t> vergroten </a:t>
            </a:r>
          </a:p>
          <a:p>
            <a:pPr fontAlgn="base"/>
            <a:r>
              <a:rPr lang="nl-NL" sz="1400" dirty="0"/>
              <a:t>Professionals van deelname aan CBL kunnen leren in verschillende rollen </a:t>
            </a:r>
          </a:p>
          <a:p>
            <a:pPr fontAlgn="base"/>
            <a:endParaRPr lang="nl-NL" sz="1400" dirty="0"/>
          </a:p>
          <a:p>
            <a:pPr fontAlgn="base">
              <a:buNone/>
            </a:pPr>
            <a:r>
              <a:rPr lang="nl-NL" sz="1400" dirty="0"/>
              <a:t>Maar er zijn een aantal randvoorwaarden …</a:t>
            </a:r>
          </a:p>
          <a:p>
            <a:pPr fontAlgn="base"/>
            <a:endParaRPr lang="nl-NL" dirty="0"/>
          </a:p>
          <a:p>
            <a:pPr fontAlgn="base"/>
            <a:endParaRPr lang="en-US" dirty="0"/>
          </a:p>
          <a:p>
            <a:pPr fontAlgn="base"/>
            <a:endParaRPr lang="nl-NL" dirty="0"/>
          </a:p>
          <a:p>
            <a:endParaRPr lang="nl-NL" dirty="0">
              <a:solidFill>
                <a:schemeClr val="tx2">
                  <a:lumMod val="50000"/>
                </a:schemeClr>
              </a:solidFill>
            </a:endParaRP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descr="pexels-ann-h-1888005.jpg"/>
          <p:cNvPicPr>
            <a:picLocks noChangeAspect="1"/>
          </p:cNvPicPr>
          <p:nvPr/>
        </p:nvPicPr>
        <p:blipFill>
          <a:blip r:embed="rId2"/>
          <a:stretch>
            <a:fillRect/>
          </a:stretch>
        </p:blipFill>
        <p:spPr>
          <a:xfrm>
            <a:off x="6002595" y="2352368"/>
            <a:ext cx="2466666" cy="1644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2" descr="Afbeelding met logo&#10;&#10;Automatisch gegenereerde beschrijving">
            <a:extLst>
              <a:ext uri="{FF2B5EF4-FFF2-40B4-BE49-F238E27FC236}">
                <a16:creationId xmlns:a16="http://schemas.microsoft.com/office/drawing/2014/main" id="{D42501D5-99A7-FF6F-CA43-E9B5CE61E45F}"/>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4B0FA0A8-E4D9-EC5E-BD56-946F95DC3AB3}"/>
              </a:ext>
            </a:extLst>
          </p:cNvPr>
          <p:cNvPicPr>
            <a:picLocks noChangeAspect="1"/>
          </p:cNvPicPr>
          <p:nvPr/>
        </p:nvPicPr>
        <p:blipFill>
          <a:blip r:embed="rId4"/>
          <a:stretch>
            <a:fillRect/>
          </a:stretch>
        </p:blipFill>
        <p:spPr>
          <a:xfrm>
            <a:off x="1994892" y="5718572"/>
            <a:ext cx="1055490" cy="10733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randvoorwaarden</a:t>
            </a:r>
          </a:p>
        </p:txBody>
      </p:sp>
      <p:sp>
        <p:nvSpPr>
          <p:cNvPr id="3" name="Tijdelijke aanduiding voor tekst 2"/>
          <p:cNvSpPr>
            <a:spLocks noGrp="1"/>
          </p:cNvSpPr>
          <p:nvPr>
            <p:ph type="body" sz="quarter" idx="11"/>
          </p:nvPr>
        </p:nvSpPr>
        <p:spPr>
          <a:xfrm>
            <a:off x="628651" y="1739482"/>
            <a:ext cx="5887590" cy="4248000"/>
          </a:xfrm>
        </p:spPr>
        <p:txBody>
          <a:bodyPr>
            <a:normAutofit/>
          </a:bodyPr>
          <a:lstStyle/>
          <a:p>
            <a:pPr fontAlgn="base"/>
            <a:r>
              <a:rPr lang="nl-NL" sz="1400" dirty="0"/>
              <a:t>Om CBL te integreren in het onderwijs is het noodzakelijk om </a:t>
            </a:r>
            <a:r>
              <a:rPr lang="nl-NL" sz="1400" b="1" dirty="0"/>
              <a:t>een nieuwe visie op leren </a:t>
            </a:r>
            <a:r>
              <a:rPr lang="nl-NL" sz="1400" dirty="0"/>
              <a:t>te ontwikkelen</a:t>
            </a:r>
          </a:p>
          <a:p>
            <a:pPr fontAlgn="base"/>
            <a:r>
              <a:rPr lang="nl-NL" sz="1400" dirty="0"/>
              <a:t>Onderwijsinstellingen moeten zich meer bewust zijn van </a:t>
            </a:r>
            <a:r>
              <a:rPr lang="nl-NL" sz="1400" b="1" dirty="0"/>
              <a:t>behoeften en verwachtingen </a:t>
            </a:r>
            <a:r>
              <a:rPr lang="nl-NL" sz="1400" dirty="0"/>
              <a:t>van zowel bedrijven als </a:t>
            </a:r>
            <a:r>
              <a:rPr lang="nl-NL" sz="1400" dirty="0" err="1"/>
              <a:t>indivuele</a:t>
            </a:r>
            <a:r>
              <a:rPr lang="nl-NL" sz="1400" dirty="0"/>
              <a:t> professionals, om hen te motiveren deel te nemen</a:t>
            </a:r>
          </a:p>
          <a:p>
            <a:pPr fontAlgn="base"/>
            <a:r>
              <a:rPr lang="nl-NL" sz="1400" b="1" dirty="0"/>
              <a:t>Duurzame samenwerking </a:t>
            </a:r>
            <a:r>
              <a:rPr lang="nl-NL" sz="1400" dirty="0"/>
              <a:t>tussen onderwijsinstellingen en bedrijven is voorwaardelijk voor innovatie </a:t>
            </a:r>
          </a:p>
          <a:p>
            <a:pPr fontAlgn="base"/>
            <a:r>
              <a:rPr lang="nl-NL" sz="1400" dirty="0"/>
              <a:t>Zowel studenten als professionals moeten benaderd worden als ‘</a:t>
            </a:r>
            <a:r>
              <a:rPr lang="nl-NL" sz="1400" b="1" dirty="0" err="1"/>
              <a:t>co-learners</a:t>
            </a:r>
            <a:r>
              <a:rPr lang="nl-NL" sz="1400" dirty="0" err="1"/>
              <a:t>’en</a:t>
            </a:r>
            <a:r>
              <a:rPr lang="nl-NL" sz="1400" dirty="0"/>
              <a:t> ‘</a:t>
            </a:r>
            <a:r>
              <a:rPr lang="nl-NL" sz="1400" b="1" dirty="0" err="1"/>
              <a:t>co-creators</a:t>
            </a:r>
            <a:r>
              <a:rPr lang="nl-NL" sz="1400" b="1" dirty="0"/>
              <a:t>’</a:t>
            </a:r>
            <a:endParaRPr lang="nl-NL" sz="1400" dirty="0"/>
          </a:p>
          <a:p>
            <a:pPr fontAlgn="base"/>
            <a:r>
              <a:rPr lang="nl-NL" sz="1400" dirty="0"/>
              <a:t>Deelnemende bedrijven zouden een </a:t>
            </a:r>
            <a:r>
              <a:rPr lang="nl-NL" sz="1400" b="1" dirty="0"/>
              <a:t>open en flexibele </a:t>
            </a:r>
            <a:r>
              <a:rPr lang="nl-NL" sz="1400" dirty="0"/>
              <a:t>houding moeten hebben en bereid zijn om routines te herzien</a:t>
            </a:r>
          </a:p>
          <a:p>
            <a:pPr fontAlgn="base"/>
            <a:r>
              <a:rPr lang="nl-NL" sz="1400" dirty="0"/>
              <a:t>Bedrijven moeten zich bewust zijn van de noodzaak de opbrengsten verder door te ontwikkelen of te verspreiden </a:t>
            </a: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descr="pexels-ann-h-2789779.jpg"/>
          <p:cNvPicPr>
            <a:picLocks noChangeAspect="1"/>
          </p:cNvPicPr>
          <p:nvPr/>
        </p:nvPicPr>
        <p:blipFill>
          <a:blip r:embed="rId2"/>
          <a:stretch>
            <a:fillRect/>
          </a:stretch>
        </p:blipFill>
        <p:spPr>
          <a:xfrm>
            <a:off x="6618399" y="2541334"/>
            <a:ext cx="2179752" cy="1452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2" descr="Afbeelding met logo&#10;&#10;Automatisch gegenereerde beschrijving">
            <a:extLst>
              <a:ext uri="{FF2B5EF4-FFF2-40B4-BE49-F238E27FC236}">
                <a16:creationId xmlns:a16="http://schemas.microsoft.com/office/drawing/2014/main" id="{1F050398-AA21-2F5F-AEF9-ED0696D1DD0C}"/>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DEF6911A-6A59-1D81-9112-E4A99D126760}"/>
              </a:ext>
            </a:extLst>
          </p:cNvPr>
          <p:cNvPicPr>
            <a:picLocks noChangeAspect="1"/>
          </p:cNvPicPr>
          <p:nvPr/>
        </p:nvPicPr>
        <p:blipFill>
          <a:blip r:embed="rId4"/>
          <a:stretch>
            <a:fillRect/>
          </a:stretch>
        </p:blipFill>
        <p:spPr>
          <a:xfrm>
            <a:off x="1994892" y="5718572"/>
            <a:ext cx="1055490" cy="10733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t>vandaag</a:t>
            </a:r>
            <a:endParaRPr lang="nl-NL" dirty="0"/>
          </a:p>
        </p:txBody>
      </p:sp>
      <p:sp>
        <p:nvSpPr>
          <p:cNvPr id="5" name="Tijdelijke aanduiding voor tekst 4"/>
          <p:cNvSpPr>
            <a:spLocks noGrp="1"/>
          </p:cNvSpPr>
          <p:nvPr>
            <p:ph type="body" sz="quarter" idx="11"/>
          </p:nvPr>
        </p:nvSpPr>
        <p:spPr/>
        <p:txBody>
          <a:bodyPr/>
          <a:lstStyle/>
          <a:p>
            <a:r>
              <a:rPr lang="nl-NL" dirty="0"/>
              <a:t>Even voorstellen</a:t>
            </a:r>
          </a:p>
          <a:p>
            <a:r>
              <a:rPr lang="nl-NL" dirty="0"/>
              <a:t>Uitleg van het project</a:t>
            </a:r>
          </a:p>
          <a:p>
            <a:r>
              <a:rPr lang="nl-NL" dirty="0"/>
              <a:t>Zelf aan de slag</a:t>
            </a:r>
          </a:p>
          <a:p>
            <a:r>
              <a:rPr lang="nl-NL" dirty="0"/>
              <a:t>Afronding </a:t>
            </a:r>
          </a:p>
        </p:txBody>
      </p:sp>
      <p:pic>
        <p:nvPicPr>
          <p:cNvPr id="6" name="Afbeelding 5" descr="pexels-henri-mathieusaintlaurent-5898313.jpg"/>
          <p:cNvPicPr>
            <a:picLocks noChangeAspect="1"/>
          </p:cNvPicPr>
          <p:nvPr/>
        </p:nvPicPr>
        <p:blipFill>
          <a:blip r:embed="rId2"/>
          <a:stretch>
            <a:fillRect/>
          </a:stretch>
        </p:blipFill>
        <p:spPr>
          <a:xfrm>
            <a:off x="4240162" y="1925638"/>
            <a:ext cx="4055806" cy="2702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1" y="135978"/>
            <a:ext cx="7886700" cy="1325563"/>
          </a:xfrm>
        </p:spPr>
        <p:txBody>
          <a:bodyPr>
            <a:normAutofit/>
          </a:bodyPr>
          <a:lstStyle/>
          <a:p>
            <a:r>
              <a:rPr lang="nl-NL" dirty="0"/>
              <a:t>Maak je eigen brochure</a:t>
            </a:r>
          </a:p>
        </p:txBody>
      </p:sp>
      <p:sp>
        <p:nvSpPr>
          <p:cNvPr id="3" name="Tijdelijke aanduiding voor tekst 2"/>
          <p:cNvSpPr>
            <a:spLocks noGrp="1"/>
          </p:cNvSpPr>
          <p:nvPr>
            <p:ph type="body" sz="quarter" idx="11"/>
          </p:nvPr>
        </p:nvSpPr>
        <p:spPr>
          <a:xfrm>
            <a:off x="628650" y="1925638"/>
            <a:ext cx="5882763" cy="4248000"/>
          </a:xfrm>
        </p:spPr>
        <p:txBody>
          <a:bodyPr>
            <a:normAutofit/>
          </a:bodyPr>
          <a:lstStyle/>
          <a:p>
            <a:pPr fontAlgn="base">
              <a:buNone/>
            </a:pPr>
            <a:endParaRPr lang="nl-NL" dirty="0"/>
          </a:p>
          <a:p>
            <a:pPr fontAlgn="base"/>
            <a:endParaRPr lang="nl-NL" dirty="0"/>
          </a:p>
          <a:p>
            <a:pPr fontAlgn="base"/>
            <a:endParaRPr lang="en-US" dirty="0"/>
          </a:p>
          <a:p>
            <a:pPr fontAlgn="base"/>
            <a:endParaRPr lang="nl-NL" dirty="0"/>
          </a:p>
          <a:p>
            <a:endParaRPr lang="nl-NL" dirty="0">
              <a:solidFill>
                <a:schemeClr val="tx2">
                  <a:lumMod val="50000"/>
                </a:schemeClr>
              </a:solidFill>
            </a:endParaRP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6" name="Afbeelding 2" descr="Afbeelding met logo&#10;&#10;Automatisch gegenereerde beschrijving">
            <a:extLst>
              <a:ext uri="{FF2B5EF4-FFF2-40B4-BE49-F238E27FC236}">
                <a16:creationId xmlns:a16="http://schemas.microsoft.com/office/drawing/2014/main" id="{1EAEA115-6960-A1A5-3FE8-6177C78CCF35}"/>
              </a:ext>
            </a:extLst>
          </p:cNvPr>
          <p:cNvPicPr>
            <a:picLocks noChangeAspect="1"/>
          </p:cNvPicPr>
          <p:nvPr/>
        </p:nvPicPr>
        <p:blipFill>
          <a:blip r:embed="rId2"/>
          <a:stretch>
            <a:fillRect/>
          </a:stretch>
        </p:blipFill>
        <p:spPr>
          <a:xfrm>
            <a:off x="280393" y="6022180"/>
            <a:ext cx="1385888" cy="466130"/>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5EB91798-C36F-4247-8E3E-CFDDEA2679FD}"/>
              </a:ext>
            </a:extLst>
          </p:cNvPr>
          <p:cNvPicPr>
            <a:picLocks noChangeAspect="1"/>
          </p:cNvPicPr>
          <p:nvPr/>
        </p:nvPicPr>
        <p:blipFill>
          <a:blip r:embed="rId3"/>
          <a:stretch>
            <a:fillRect/>
          </a:stretch>
        </p:blipFill>
        <p:spPr>
          <a:xfrm>
            <a:off x="1994892" y="5718572"/>
            <a:ext cx="1055490" cy="1073349"/>
          </a:xfrm>
          <a:prstGeom prst="rect">
            <a:avLst/>
          </a:prstGeom>
        </p:spPr>
      </p:pic>
      <p:sp>
        <p:nvSpPr>
          <p:cNvPr id="9" name="Tijdelijke aanduiding voor tekst 2"/>
          <p:cNvSpPr txBox="1">
            <a:spLocks/>
          </p:cNvSpPr>
          <p:nvPr/>
        </p:nvSpPr>
        <p:spPr>
          <a:xfrm>
            <a:off x="628651" y="1925638"/>
            <a:ext cx="5428271" cy="4076956"/>
          </a:xfrm>
          <a:prstGeom prst="rect">
            <a:avLst/>
          </a:prstGeom>
        </p:spPr>
        <p:txBody>
          <a:bodyPr vert="horz" lIns="91440" tIns="45720" rIns="91440" bIns="45720" rtlCol="0">
            <a:normAutofit/>
          </a:bodyPr>
          <a:lstStyle/>
          <a:p>
            <a:pPr marL="180000" marR="0" lvl="0" indent="-180000" algn="l" defTabSz="514337"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80000" marR="0" lvl="0" indent="-180000" algn="l" defTabSz="514337"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80000" marR="0" lvl="0" indent="-180000" algn="l" defTabSz="51433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pic>
        <p:nvPicPr>
          <p:cNvPr id="1026" name="Picture 2"/>
          <p:cNvPicPr>
            <a:picLocks noChangeAspect="1" noChangeArrowheads="1"/>
          </p:cNvPicPr>
          <p:nvPr/>
        </p:nvPicPr>
        <p:blipFill>
          <a:blip r:embed="rId4"/>
          <a:srcRect/>
          <a:stretch>
            <a:fillRect/>
          </a:stretch>
        </p:blipFill>
        <p:spPr bwMode="auto">
          <a:xfrm>
            <a:off x="4659158" y="1925638"/>
            <a:ext cx="3856193" cy="2715141"/>
          </a:xfrm>
          <a:prstGeom prst="rect">
            <a:avLst/>
          </a:prstGeom>
          <a:noFill/>
          <a:ln w="9525">
            <a:noFill/>
            <a:miter lim="800000"/>
            <a:headEnd/>
            <a:tailEnd/>
          </a:ln>
          <a:effectLst/>
        </p:spPr>
      </p:pic>
      <p:sp>
        <p:nvSpPr>
          <p:cNvPr id="10" name="Tijdelijke aanduiding voor tekst 4"/>
          <p:cNvSpPr txBox="1">
            <a:spLocks/>
          </p:cNvSpPr>
          <p:nvPr/>
        </p:nvSpPr>
        <p:spPr>
          <a:xfrm>
            <a:off x="628650" y="1925638"/>
            <a:ext cx="3719003" cy="1815446"/>
          </a:xfrm>
          <a:prstGeom prst="rect">
            <a:avLst/>
          </a:prstGeom>
        </p:spPr>
        <p:txBody>
          <a:bodyPr vert="horz" lIns="91440" tIns="45720" rIns="91440" bIns="45720" rtlCol="0" anchor="t">
            <a:noAutofit/>
          </a:bodyPr>
          <a:lstStyle/>
          <a:p>
            <a:pPr marL="179705" marR="0" lvl="0" indent="-179705" algn="l" defTabSz="514337" rtl="0" eaLnBrk="1" fontAlgn="auto" latinLnBrk="0" hangingPunct="1">
              <a:lnSpc>
                <a:spcPct val="110000"/>
              </a:lnSpc>
              <a:spcBef>
                <a:spcPts val="0"/>
              </a:spcBef>
              <a:spcAft>
                <a:spcPts val="0"/>
              </a:spcAft>
              <a:buClrTx/>
              <a:buSzTx/>
              <a:buFont typeface="Arial" panose="020B0604020202020204" pitchFamily="34" charset="0"/>
              <a:buChar char="•"/>
              <a:tabLst/>
              <a:defRPr/>
            </a:pPr>
            <a:r>
              <a:rPr lang="nl-NL" sz="1400" dirty="0">
                <a:latin typeface="Arial"/>
                <a:cs typeface="Arial"/>
              </a:rPr>
              <a:t>Ontwerp een cursus voor professionals die de HAN zou kunnen aanbieden en waarin zij samen leren met studenten (combinatie </a:t>
            </a:r>
            <a:r>
              <a:rPr lang="nl-NL" sz="1400" dirty="0" err="1">
                <a:latin typeface="Arial"/>
                <a:cs typeface="Arial"/>
              </a:rPr>
              <a:t>post-initieel</a:t>
            </a:r>
            <a:r>
              <a:rPr lang="nl-NL" sz="1400" dirty="0">
                <a:latin typeface="Arial"/>
                <a:cs typeface="Arial"/>
              </a:rPr>
              <a:t> onderwijs en regulier onderwijs) </a:t>
            </a:r>
            <a:endParaRPr kumimoji="0" lang="nl-NL"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79705" marR="0" lvl="0" indent="-179705"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nl-NL"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665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28650" y="1925638"/>
            <a:ext cx="5882763" cy="4248000"/>
          </a:xfrm>
        </p:spPr>
        <p:txBody>
          <a:bodyPr>
            <a:normAutofit/>
          </a:bodyPr>
          <a:lstStyle/>
          <a:p>
            <a:pPr fontAlgn="base">
              <a:buNone/>
            </a:pPr>
            <a:endParaRPr lang="nl-NL" dirty="0"/>
          </a:p>
          <a:p>
            <a:pPr fontAlgn="base"/>
            <a:endParaRPr lang="nl-NL" dirty="0"/>
          </a:p>
          <a:p>
            <a:pPr fontAlgn="base"/>
            <a:endParaRPr lang="en-US" dirty="0"/>
          </a:p>
          <a:p>
            <a:pPr fontAlgn="base"/>
            <a:endParaRPr lang="nl-NL" dirty="0"/>
          </a:p>
          <a:p>
            <a:endParaRPr lang="nl-NL" dirty="0">
              <a:solidFill>
                <a:schemeClr val="tx2">
                  <a:lumMod val="50000"/>
                </a:schemeClr>
              </a:solidFill>
            </a:endParaRP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9" name="Tijdelijke aanduiding voor tekst 2"/>
          <p:cNvSpPr txBox="1">
            <a:spLocks/>
          </p:cNvSpPr>
          <p:nvPr/>
        </p:nvSpPr>
        <p:spPr>
          <a:xfrm>
            <a:off x="628651" y="1925638"/>
            <a:ext cx="5428271" cy="4076956"/>
          </a:xfrm>
          <a:prstGeom prst="rect">
            <a:avLst/>
          </a:prstGeom>
        </p:spPr>
        <p:txBody>
          <a:bodyPr vert="horz" lIns="91440" tIns="45720" rIns="91440" bIns="45720" rtlCol="0">
            <a:normAutofit/>
          </a:bodyPr>
          <a:lstStyle/>
          <a:p>
            <a:pPr marL="180000" marR="0" lvl="0" indent="-180000" algn="l" defTabSz="514337"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80000" marR="0" lvl="0" indent="-180000" algn="l" defTabSz="514337"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80000" marR="0" lvl="0" indent="-180000" algn="l" defTabSz="51433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246659" y="560439"/>
            <a:ext cx="8661367" cy="6098458"/>
          </a:xfrm>
          <a:prstGeom prst="rect">
            <a:avLst/>
          </a:prstGeom>
          <a:noFill/>
          <a:ln w="9525">
            <a:noFill/>
            <a:miter lim="800000"/>
            <a:headEnd/>
            <a:tailEnd/>
          </a:ln>
          <a:effectLst/>
        </p:spPr>
      </p:pic>
    </p:spTree>
    <p:extLst>
      <p:ext uri="{BB962C8B-B14F-4D97-AF65-F5344CB8AC3E}">
        <p14:creationId xmlns:p14="http://schemas.microsoft.com/office/powerpoint/2010/main" val="259665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a:t>
            </a:r>
            <a:r>
              <a:t>ragen? </a:t>
            </a:r>
            <a:endParaRPr lang="nl-NL" dirty="0"/>
          </a:p>
        </p:txBody>
      </p:sp>
      <p:sp>
        <p:nvSpPr>
          <p:cNvPr id="3" name="Tijdelijke aanduiding voor tekst 2"/>
          <p:cNvSpPr>
            <a:spLocks noGrp="1"/>
          </p:cNvSpPr>
          <p:nvPr>
            <p:ph type="body" sz="quarter" idx="11"/>
          </p:nvPr>
        </p:nvSpPr>
        <p:spPr>
          <a:xfrm>
            <a:off x="628650" y="1925638"/>
            <a:ext cx="6539066" cy="4248000"/>
          </a:xfrm>
        </p:spPr>
        <p:txBody>
          <a:bodyPr>
            <a:normAutofit/>
          </a:bodyPr>
          <a:lstStyle/>
          <a:p>
            <a:pPr fontAlgn="base"/>
            <a:r>
              <a:rPr lang="nl-NL" sz="1400" dirty="0">
                <a:solidFill>
                  <a:schemeClr val="tx2">
                    <a:lumMod val="50000"/>
                  </a:schemeClr>
                </a:solidFill>
              </a:rPr>
              <a:t>Mariëlle Verhoef – van Lier </a:t>
            </a:r>
            <a:r>
              <a:rPr lang="nl-NL" sz="1400" dirty="0" err="1">
                <a:solidFill>
                  <a:schemeClr val="tx2">
                    <a:lumMod val="50000"/>
                  </a:schemeClr>
                </a:solidFill>
                <a:hlinkClick r:id="rId2"/>
              </a:rPr>
              <a:t>marielle.verhoef</a:t>
            </a:r>
            <a:r>
              <a:rPr lang="nl-NL" sz="1400" dirty="0">
                <a:solidFill>
                  <a:schemeClr val="tx2">
                    <a:lumMod val="50000"/>
                  </a:schemeClr>
                </a:solidFill>
                <a:hlinkClick r:id="rId2"/>
              </a:rPr>
              <a:t>@</a:t>
            </a:r>
            <a:r>
              <a:rPr lang="nl-NL" sz="1400" dirty="0" err="1">
                <a:solidFill>
                  <a:schemeClr val="tx2">
                    <a:lumMod val="50000"/>
                  </a:schemeClr>
                </a:solidFill>
                <a:hlinkClick r:id="rId2"/>
              </a:rPr>
              <a:t>han.nl</a:t>
            </a:r>
            <a:r>
              <a:rPr lang="nl-NL" sz="1400" dirty="0">
                <a:solidFill>
                  <a:schemeClr val="tx2">
                    <a:lumMod val="50000"/>
                  </a:schemeClr>
                </a:solidFill>
              </a:rPr>
              <a:t>  |</a:t>
            </a:r>
          </a:p>
          <a:p>
            <a:pPr fontAlgn="base"/>
            <a:r>
              <a:rPr lang="nl-NL" sz="1400" dirty="0">
                <a:solidFill>
                  <a:schemeClr val="tx2">
                    <a:lumMod val="50000"/>
                  </a:schemeClr>
                </a:solidFill>
              </a:rPr>
              <a:t>Jos Sanders </a:t>
            </a:r>
            <a:r>
              <a:rPr lang="nl-NL" sz="1400" dirty="0" err="1">
                <a:solidFill>
                  <a:schemeClr val="tx2">
                    <a:lumMod val="50000"/>
                  </a:schemeClr>
                </a:solidFill>
                <a:hlinkClick r:id="rId3"/>
              </a:rPr>
              <a:t>jos.sanders</a:t>
            </a:r>
            <a:r>
              <a:rPr lang="nl-NL" sz="1400" dirty="0">
                <a:solidFill>
                  <a:schemeClr val="tx2">
                    <a:lumMod val="50000"/>
                  </a:schemeClr>
                </a:solidFill>
                <a:hlinkClick r:id="rId3"/>
              </a:rPr>
              <a:t>@</a:t>
            </a:r>
            <a:r>
              <a:rPr lang="nl-NL" sz="1400" dirty="0" err="1">
                <a:solidFill>
                  <a:schemeClr val="tx2">
                    <a:lumMod val="50000"/>
                  </a:schemeClr>
                </a:solidFill>
                <a:hlinkClick r:id="rId3"/>
              </a:rPr>
              <a:t>han.nl</a:t>
            </a:r>
            <a:endParaRPr lang="nl-NL" sz="1400" dirty="0">
              <a:solidFill>
                <a:schemeClr val="tx2">
                  <a:lumMod val="50000"/>
                </a:schemeClr>
              </a:solidFill>
            </a:endParaRPr>
          </a:p>
          <a:p>
            <a:pPr fontAlgn="base">
              <a:buNone/>
            </a:pPr>
            <a:endParaRPr lang="en-US" sz="1400" dirty="0"/>
          </a:p>
          <a:p>
            <a:pPr fontAlgn="base"/>
            <a:endParaRPr lang="nl-NL" sz="1400" dirty="0"/>
          </a:p>
          <a:p>
            <a:pPr>
              <a:buNone/>
            </a:pPr>
            <a:r>
              <a:rPr lang="nl-NL" sz="1400" dirty="0">
                <a:solidFill>
                  <a:schemeClr val="tx2">
                    <a:lumMod val="50000"/>
                  </a:schemeClr>
                </a:solidFill>
              </a:rPr>
              <a:t>Alle foto’s in deze presentatie zijn rechtenvrij verkregen via </a:t>
            </a:r>
            <a:r>
              <a:rPr lang="nl-NL" sz="1400" dirty="0" err="1">
                <a:solidFill>
                  <a:schemeClr val="tx2">
                    <a:lumMod val="50000"/>
                  </a:schemeClr>
                </a:solidFill>
                <a:hlinkClick r:id="rId4"/>
              </a:rPr>
              <a:t>www.pexels.com</a:t>
            </a:r>
            <a:r>
              <a:rPr lang="nl-NL" sz="1400" dirty="0">
                <a:solidFill>
                  <a:schemeClr val="tx2">
                    <a:lumMod val="50000"/>
                  </a:schemeClr>
                </a:solidFill>
              </a:rPr>
              <a:t> </a:t>
            </a:r>
          </a:p>
        </p:txBody>
      </p:sp>
      <p:sp>
        <p:nvSpPr>
          <p:cNvPr id="22530"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 name="Afbeelding 4" descr="pexels-markus-winkler-4159962.jpg"/>
          <p:cNvPicPr>
            <a:picLocks noChangeAspect="1"/>
          </p:cNvPicPr>
          <p:nvPr/>
        </p:nvPicPr>
        <p:blipFill>
          <a:blip r:embed="rId5"/>
          <a:stretch>
            <a:fillRect/>
          </a:stretch>
        </p:blipFill>
        <p:spPr>
          <a:xfrm>
            <a:off x="3200399" y="3330064"/>
            <a:ext cx="2846439" cy="1896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2" descr="Afbeelding met logo&#10;&#10;Automatisch gegenereerde beschrijving">
            <a:extLst>
              <a:ext uri="{FF2B5EF4-FFF2-40B4-BE49-F238E27FC236}">
                <a16:creationId xmlns:a16="http://schemas.microsoft.com/office/drawing/2014/main" id="{93EE08E9-0E6D-D351-B3CE-0A2413C91F61}"/>
              </a:ext>
            </a:extLst>
          </p:cNvPr>
          <p:cNvPicPr>
            <a:picLocks noChangeAspect="1"/>
          </p:cNvPicPr>
          <p:nvPr/>
        </p:nvPicPr>
        <p:blipFill>
          <a:blip r:embed="rId6"/>
          <a:stretch>
            <a:fillRect/>
          </a:stretch>
        </p:blipFill>
        <p:spPr>
          <a:xfrm>
            <a:off x="280393" y="6022180"/>
            <a:ext cx="1385888" cy="466130"/>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D9808CBE-4935-0BD4-4E2F-601F97844325}"/>
              </a:ext>
            </a:extLst>
          </p:cNvPr>
          <p:cNvPicPr>
            <a:picLocks noChangeAspect="1"/>
          </p:cNvPicPr>
          <p:nvPr/>
        </p:nvPicPr>
        <p:blipFill>
          <a:blip r:embed="rId7"/>
          <a:stretch>
            <a:fillRect/>
          </a:stretch>
        </p:blipFill>
        <p:spPr>
          <a:xfrm>
            <a:off x="1994892" y="5718572"/>
            <a:ext cx="1055490" cy="10733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E</a:t>
            </a:r>
            <a:r>
              <a:t>ven voorstellen</a:t>
            </a:r>
            <a:endParaRPr lang="nl-NL" dirty="0"/>
          </a:p>
        </p:txBody>
      </p:sp>
      <p:sp>
        <p:nvSpPr>
          <p:cNvPr id="5" name="Tijdelijke aanduiding voor tekst 4"/>
          <p:cNvSpPr>
            <a:spLocks noGrp="1"/>
          </p:cNvSpPr>
          <p:nvPr>
            <p:ph type="body" sz="quarter" idx="11"/>
          </p:nvPr>
        </p:nvSpPr>
        <p:spPr>
          <a:xfrm>
            <a:off x="628650" y="1925638"/>
            <a:ext cx="5167466" cy="4248000"/>
          </a:xfrm>
        </p:spPr>
        <p:txBody>
          <a:bodyPr/>
          <a:lstStyle/>
          <a:p>
            <a:pPr>
              <a:buNone/>
            </a:pPr>
            <a:r>
              <a:rPr lang="nl-NL" sz="1400" dirty="0"/>
              <a:t>Vier groepen, welke past het best bij jou?</a:t>
            </a:r>
          </a:p>
          <a:p>
            <a:pPr>
              <a:buNone/>
            </a:pPr>
            <a:endParaRPr lang="nl-NL" sz="1400" dirty="0"/>
          </a:p>
          <a:p>
            <a:r>
              <a:rPr lang="nl-NL" sz="1400" dirty="0"/>
              <a:t>Ik ben het meest bekend met </a:t>
            </a:r>
            <a:r>
              <a:rPr lang="nl-NL" sz="1400" dirty="0" err="1"/>
              <a:t>Challenge</a:t>
            </a:r>
            <a:r>
              <a:rPr lang="nl-NL" sz="1400" dirty="0"/>
              <a:t> </a:t>
            </a:r>
            <a:r>
              <a:rPr lang="nl-NL" sz="1400" dirty="0" err="1"/>
              <a:t>based</a:t>
            </a:r>
            <a:r>
              <a:rPr lang="nl-NL" sz="1400" dirty="0"/>
              <a:t> </a:t>
            </a:r>
            <a:r>
              <a:rPr lang="nl-NL" sz="1400" dirty="0" err="1"/>
              <a:t>learning</a:t>
            </a:r>
            <a:r>
              <a:rPr lang="nl-NL" sz="1400" dirty="0"/>
              <a:t> (CBL)</a:t>
            </a:r>
          </a:p>
          <a:p>
            <a:r>
              <a:rPr lang="nl-NL" sz="1400" dirty="0"/>
              <a:t>Ik ben het meest bekend met leven lang ontwikkelen (LLO)</a:t>
            </a:r>
          </a:p>
          <a:p>
            <a:r>
              <a:rPr lang="nl-NL" sz="1400" dirty="0"/>
              <a:t>Ik ben zowel bekend met CBL als LLO</a:t>
            </a:r>
          </a:p>
          <a:p>
            <a:r>
              <a:rPr lang="nl-NL" sz="1400" dirty="0"/>
              <a:t>Ik heb nog geen kennis en ervaring met CBL en LLO </a:t>
            </a:r>
          </a:p>
          <a:p>
            <a:endParaRPr lang="nl-NL" dirty="0"/>
          </a:p>
        </p:txBody>
      </p:sp>
      <p:pic>
        <p:nvPicPr>
          <p:cNvPr id="7" name="Afbeelding 6" descr="pexels-pixabay-327540.jpg"/>
          <p:cNvPicPr>
            <a:picLocks noChangeAspect="1"/>
          </p:cNvPicPr>
          <p:nvPr/>
        </p:nvPicPr>
        <p:blipFill>
          <a:blip r:embed="rId2"/>
          <a:stretch>
            <a:fillRect/>
          </a:stretch>
        </p:blipFill>
        <p:spPr>
          <a:xfrm>
            <a:off x="6059232" y="2440902"/>
            <a:ext cx="2456118" cy="1634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lstStyle/>
          <a:p>
            <a:r>
              <a:rPr lang="nl-NL" dirty="0"/>
              <a:t>Het project</a:t>
            </a:r>
          </a:p>
        </p:txBody>
      </p:sp>
      <p:sp>
        <p:nvSpPr>
          <p:cNvPr id="5" name="Tijdelijke aanduiding voor tekst 4"/>
          <p:cNvSpPr>
            <a:spLocks noGrp="1"/>
          </p:cNvSpPr>
          <p:nvPr>
            <p:ph type="body" sz="quarter" idx="11"/>
          </p:nvPr>
        </p:nvSpPr>
        <p:spPr>
          <a:xfrm>
            <a:off x="447416" y="2448232"/>
            <a:ext cx="6808790" cy="2545491"/>
          </a:xfrm>
        </p:spPr>
        <p:txBody>
          <a:bodyPr>
            <a:noAutofit/>
          </a:bodyPr>
          <a:lstStyle/>
          <a:p>
            <a:pPr>
              <a:buNone/>
            </a:pPr>
            <a:r>
              <a:rPr lang="nl-NL" sz="1400" dirty="0"/>
              <a:t>Het team bestond uit </a:t>
            </a:r>
          </a:p>
          <a:p>
            <a:r>
              <a:rPr lang="nl-NL" sz="1400" dirty="0" err="1"/>
              <a:t>Yvette</a:t>
            </a:r>
            <a:r>
              <a:rPr lang="nl-NL" sz="1400" dirty="0"/>
              <a:t> </a:t>
            </a:r>
            <a:r>
              <a:rPr lang="nl-NL" sz="1400" dirty="0" err="1"/>
              <a:t>Baggen</a:t>
            </a:r>
            <a:r>
              <a:rPr lang="nl-NL" sz="1400" dirty="0"/>
              <a:t> (WUR) (projectleider) </a:t>
            </a:r>
          </a:p>
          <a:p>
            <a:r>
              <a:rPr lang="nl-NL" sz="1400" dirty="0"/>
              <a:t>Mariëlle Verhoef – van Lier en Jos Sanders (HAN)</a:t>
            </a:r>
          </a:p>
          <a:p>
            <a:r>
              <a:rPr lang="nl-NL" sz="1400" dirty="0" err="1"/>
              <a:t>Meghan</a:t>
            </a:r>
            <a:r>
              <a:rPr lang="nl-NL" sz="1400" dirty="0"/>
              <a:t> Rens  en Johan </a:t>
            </a:r>
            <a:r>
              <a:rPr lang="nl-NL" sz="1400" dirty="0" err="1"/>
              <a:t>Coenen</a:t>
            </a:r>
            <a:r>
              <a:rPr lang="nl-NL" sz="1400" dirty="0"/>
              <a:t> (ECBO)</a:t>
            </a:r>
          </a:p>
          <a:p>
            <a:endParaRPr lang="nl-NL" sz="1400" dirty="0"/>
          </a:p>
          <a:p>
            <a:pPr>
              <a:buNone/>
            </a:pPr>
            <a:r>
              <a:rPr lang="nl-NL" sz="1400" dirty="0"/>
              <a:t>Uitgevoerd met subsidie van NRO</a:t>
            </a:r>
          </a:p>
          <a:p>
            <a:pPr>
              <a:buNone/>
            </a:pPr>
            <a:endParaRPr lang="nl-NL" sz="1400" dirty="0"/>
          </a:p>
          <a:p>
            <a:pPr>
              <a:buNone/>
            </a:pPr>
            <a:r>
              <a:rPr lang="nl-NL" sz="1400" dirty="0"/>
              <a:t>Combinatie van literatuurstudie en praktijkcases </a:t>
            </a:r>
          </a:p>
          <a:p>
            <a:pPr>
              <a:buNone/>
            </a:pPr>
            <a:endParaRPr lang="nl-NL" sz="1600" dirty="0">
              <a:solidFill>
                <a:schemeClr val="tx2">
                  <a:lumMod val="50000"/>
                </a:schemeClr>
              </a:solidFill>
            </a:endParaRPr>
          </a:p>
          <a:p>
            <a:endParaRPr lang="nl-NL" sz="1600" dirty="0">
              <a:solidFill>
                <a:schemeClr val="tx2">
                  <a:lumMod val="50000"/>
                </a:schemeClr>
              </a:solidFill>
            </a:endParaRPr>
          </a:p>
        </p:txBody>
      </p:sp>
      <p:sp>
        <p:nvSpPr>
          <p:cNvPr id="7" name="Tijdelijke aanduiding voor tekst 4"/>
          <p:cNvSpPr txBox="1">
            <a:spLocks/>
          </p:cNvSpPr>
          <p:nvPr/>
        </p:nvSpPr>
        <p:spPr>
          <a:xfrm>
            <a:off x="447417" y="2293374"/>
            <a:ext cx="4249945" cy="2545491"/>
          </a:xfrm>
          <a:prstGeom prst="rect">
            <a:avLst/>
          </a:prstGeom>
        </p:spPr>
        <p:txBody>
          <a:bodyPr vert="horz" lIns="91440" tIns="45720" rIns="91440" bIns="45720" rtlCol="0">
            <a:noAutofit/>
          </a:bodyPr>
          <a:lstStyle/>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endParaRPr kumimoji="0" lang="nl-NL" sz="2000"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pic>
        <p:nvPicPr>
          <p:cNvPr id="3" name="Afbeelding 2" descr="Afbeelding met logo&#10;&#10;Automatisch gegenereerde beschrijving">
            <a:extLst>
              <a:ext uri="{FF2B5EF4-FFF2-40B4-BE49-F238E27FC236}">
                <a16:creationId xmlns:a16="http://schemas.microsoft.com/office/drawing/2014/main" id="{2C7A39A0-0B15-078B-3A60-0ADF8552DE37}"/>
              </a:ext>
            </a:extLst>
          </p:cNvPr>
          <p:cNvPicPr>
            <a:picLocks noChangeAspect="1"/>
          </p:cNvPicPr>
          <p:nvPr/>
        </p:nvPicPr>
        <p:blipFill>
          <a:blip r:embed="rId2"/>
          <a:stretch>
            <a:fillRect/>
          </a:stretch>
        </p:blipFill>
        <p:spPr>
          <a:xfrm>
            <a:off x="570369" y="6074780"/>
            <a:ext cx="1385888" cy="466130"/>
          </a:xfrm>
          <a:prstGeom prst="rect">
            <a:avLst/>
          </a:prstGeom>
        </p:spPr>
      </p:pic>
      <p:pic>
        <p:nvPicPr>
          <p:cNvPr id="9" name="Afbeelding 7" descr="Afbeelding met logo&#10;&#10;Automatisch gegenereerde beschrijving">
            <a:extLst>
              <a:ext uri="{FF2B5EF4-FFF2-40B4-BE49-F238E27FC236}">
                <a16:creationId xmlns:a16="http://schemas.microsoft.com/office/drawing/2014/main" id="{C5409448-7F6C-1DBD-80B0-A70EE09A9BD6}"/>
              </a:ext>
            </a:extLst>
          </p:cNvPr>
          <p:cNvPicPr>
            <a:picLocks noChangeAspect="1"/>
          </p:cNvPicPr>
          <p:nvPr/>
        </p:nvPicPr>
        <p:blipFill>
          <a:blip r:embed="rId3"/>
          <a:stretch>
            <a:fillRect/>
          </a:stretch>
        </p:blipFill>
        <p:spPr>
          <a:xfrm>
            <a:off x="2083383" y="5784651"/>
            <a:ext cx="1055490" cy="1073349"/>
          </a:xfrm>
          <a:prstGeom prst="rect">
            <a:avLst/>
          </a:prstGeom>
        </p:spPr>
      </p:pic>
      <p:pic>
        <p:nvPicPr>
          <p:cNvPr id="8" name="Afbeelding 7" descr="IMG20220926124324.jpg"/>
          <p:cNvPicPr/>
          <p:nvPr/>
        </p:nvPicPr>
        <p:blipFill>
          <a:blip r:embed="rId4" cstate="print"/>
          <a:stretch>
            <a:fillRect/>
          </a:stretch>
        </p:blipFill>
        <p:spPr>
          <a:xfrm>
            <a:off x="5051324" y="2193979"/>
            <a:ext cx="2595715" cy="2422266"/>
          </a:xfrm>
          <a:prstGeom prst="rect">
            <a:avLst/>
          </a:prstGeom>
        </p:spPr>
      </p:pic>
    </p:spTree>
    <p:extLst>
      <p:ext uri="{BB962C8B-B14F-4D97-AF65-F5344CB8AC3E}">
        <p14:creationId xmlns:p14="http://schemas.microsoft.com/office/powerpoint/2010/main" val="422973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lstStyle/>
          <a:p>
            <a:r>
              <a:rPr lang="nl-NL" dirty="0"/>
              <a:t>Hoe het begon …</a:t>
            </a:r>
          </a:p>
        </p:txBody>
      </p:sp>
      <p:sp>
        <p:nvSpPr>
          <p:cNvPr id="5" name="Tijdelijke aanduiding voor tekst 4"/>
          <p:cNvSpPr>
            <a:spLocks noGrp="1"/>
          </p:cNvSpPr>
          <p:nvPr>
            <p:ph type="body" sz="quarter" idx="11"/>
          </p:nvPr>
        </p:nvSpPr>
        <p:spPr>
          <a:xfrm>
            <a:off x="447415" y="1906438"/>
            <a:ext cx="7886701" cy="3087285"/>
          </a:xfrm>
        </p:spPr>
        <p:txBody>
          <a:bodyPr vert="horz" lIns="91440" tIns="45720" rIns="91440" bIns="45720" rtlCol="0" anchor="t">
            <a:noAutofit/>
          </a:bodyPr>
          <a:lstStyle/>
          <a:p>
            <a:pPr marL="179705" indent="-179705">
              <a:buNone/>
            </a:pPr>
            <a:r>
              <a:rPr lang="en-GB" sz="1400" dirty="0">
                <a:latin typeface="Arial"/>
                <a:cs typeface="Arial"/>
              </a:rPr>
              <a:t>We </a:t>
            </a:r>
            <a:r>
              <a:rPr lang="en-GB" sz="1400" dirty="0" err="1">
                <a:latin typeface="Arial"/>
                <a:cs typeface="Arial"/>
              </a:rPr>
              <a:t>gingen</a:t>
            </a:r>
            <a:r>
              <a:rPr lang="en-GB" sz="1400" dirty="0">
                <a:latin typeface="Arial"/>
                <a:cs typeface="Arial"/>
              </a:rPr>
              <a:t> van start met de </a:t>
            </a:r>
            <a:r>
              <a:rPr lang="en-GB" sz="1400" dirty="0" err="1">
                <a:latin typeface="Arial"/>
                <a:cs typeface="Arial"/>
              </a:rPr>
              <a:t>volgende</a:t>
            </a:r>
            <a:r>
              <a:rPr lang="en-GB" sz="1400" dirty="0">
                <a:latin typeface="Arial"/>
                <a:cs typeface="Arial"/>
              </a:rPr>
              <a:t> </a:t>
            </a:r>
            <a:r>
              <a:rPr lang="en-GB" sz="1400" dirty="0" err="1">
                <a:latin typeface="Arial"/>
                <a:cs typeface="Arial"/>
              </a:rPr>
              <a:t>constateringen</a:t>
            </a:r>
            <a:r>
              <a:rPr lang="en-GB" sz="1400" dirty="0">
                <a:latin typeface="Arial"/>
                <a:cs typeface="Arial"/>
              </a:rPr>
              <a:t>: </a:t>
            </a:r>
          </a:p>
          <a:p>
            <a:pPr marL="179705" indent="-179705">
              <a:buNone/>
            </a:pPr>
            <a:endParaRPr lang="en-GB" sz="1400" dirty="0">
              <a:latin typeface="Arial"/>
              <a:cs typeface="Arial"/>
            </a:endParaRPr>
          </a:p>
          <a:p>
            <a:pPr marL="179705" indent="-179705">
              <a:buNone/>
            </a:pPr>
            <a:endParaRPr lang="en-GB" sz="1400" dirty="0">
              <a:latin typeface="Arial"/>
              <a:cs typeface="Arial"/>
            </a:endParaRPr>
          </a:p>
          <a:p>
            <a:pPr marL="179705" indent="-179705"/>
            <a:r>
              <a:rPr lang="en-GB" sz="1400" dirty="0">
                <a:latin typeface="Arial"/>
                <a:cs typeface="Arial"/>
              </a:rPr>
              <a:t>Het </a:t>
            </a:r>
            <a:r>
              <a:rPr lang="en-GB" sz="1400" dirty="0" err="1">
                <a:latin typeface="Arial"/>
                <a:cs typeface="Arial"/>
              </a:rPr>
              <a:t>belang</a:t>
            </a:r>
            <a:r>
              <a:rPr lang="en-GB" sz="1400" dirty="0">
                <a:latin typeface="Arial"/>
                <a:cs typeface="Arial"/>
              </a:rPr>
              <a:t> van </a:t>
            </a:r>
            <a:r>
              <a:rPr lang="en-GB" sz="1400" dirty="0" err="1">
                <a:latin typeface="Arial"/>
                <a:cs typeface="Arial"/>
              </a:rPr>
              <a:t>leven</a:t>
            </a:r>
            <a:r>
              <a:rPr lang="en-GB" sz="1400" dirty="0">
                <a:latin typeface="Arial"/>
                <a:cs typeface="Arial"/>
              </a:rPr>
              <a:t> </a:t>
            </a:r>
            <a:r>
              <a:rPr lang="en-GB" sz="1400" dirty="0" err="1">
                <a:latin typeface="Arial"/>
                <a:cs typeface="Arial"/>
              </a:rPr>
              <a:t>lang</a:t>
            </a:r>
            <a:r>
              <a:rPr lang="en-GB" sz="1400" dirty="0">
                <a:latin typeface="Arial"/>
                <a:cs typeface="Arial"/>
              </a:rPr>
              <a:t> </a:t>
            </a:r>
            <a:r>
              <a:rPr lang="en-GB" sz="1400" dirty="0" err="1">
                <a:latin typeface="Arial"/>
                <a:cs typeface="Arial"/>
              </a:rPr>
              <a:t>ontwikkelen</a:t>
            </a:r>
            <a:r>
              <a:rPr lang="en-GB" sz="1400" dirty="0">
                <a:latin typeface="Arial"/>
                <a:cs typeface="Arial"/>
              </a:rPr>
              <a:t> </a:t>
            </a:r>
            <a:r>
              <a:rPr lang="en-GB" sz="1400" dirty="0" err="1">
                <a:latin typeface="Arial"/>
                <a:cs typeface="Arial"/>
              </a:rPr>
              <a:t>wordt</a:t>
            </a:r>
            <a:r>
              <a:rPr lang="en-GB" sz="1400" dirty="0">
                <a:latin typeface="Arial"/>
                <a:cs typeface="Arial"/>
              </a:rPr>
              <a:t> steeds </a:t>
            </a:r>
            <a:r>
              <a:rPr lang="en-GB" sz="1400" dirty="0" err="1">
                <a:latin typeface="Arial"/>
                <a:cs typeface="Arial"/>
              </a:rPr>
              <a:t>meer</a:t>
            </a:r>
            <a:r>
              <a:rPr lang="en-GB" sz="1400" dirty="0">
                <a:latin typeface="Arial"/>
                <a:cs typeface="Arial"/>
              </a:rPr>
              <a:t> </a:t>
            </a:r>
            <a:r>
              <a:rPr lang="en-GB" sz="1400" dirty="0" err="1">
                <a:latin typeface="Arial"/>
                <a:cs typeface="Arial"/>
              </a:rPr>
              <a:t>gevoeld</a:t>
            </a:r>
            <a:r>
              <a:rPr lang="en-GB" sz="1400" dirty="0">
                <a:latin typeface="Arial"/>
                <a:cs typeface="Arial"/>
              </a:rPr>
              <a:t> – </a:t>
            </a:r>
            <a:r>
              <a:rPr lang="en-GB" sz="1400" dirty="0" err="1">
                <a:latin typeface="Arial"/>
                <a:cs typeface="Arial"/>
              </a:rPr>
              <a:t>veranderingen</a:t>
            </a:r>
            <a:r>
              <a:rPr lang="en-GB" sz="1400" dirty="0">
                <a:latin typeface="Arial"/>
                <a:cs typeface="Arial"/>
              </a:rPr>
              <a:t> in </a:t>
            </a:r>
            <a:r>
              <a:rPr lang="en-GB" sz="1400" dirty="0" err="1">
                <a:latin typeface="Arial"/>
                <a:cs typeface="Arial"/>
              </a:rPr>
              <a:t>maatschappij</a:t>
            </a:r>
            <a:r>
              <a:rPr lang="en-GB" sz="1400" dirty="0">
                <a:latin typeface="Arial"/>
                <a:cs typeface="Arial"/>
              </a:rPr>
              <a:t> en op de </a:t>
            </a:r>
            <a:r>
              <a:rPr lang="en-GB" sz="1400" dirty="0" err="1">
                <a:latin typeface="Arial"/>
                <a:cs typeface="Arial"/>
              </a:rPr>
              <a:t>arbeidsmarkt</a:t>
            </a:r>
            <a:r>
              <a:rPr lang="en-GB" sz="1400" dirty="0">
                <a:latin typeface="Arial"/>
                <a:cs typeface="Arial"/>
              </a:rPr>
              <a:t> </a:t>
            </a:r>
            <a:r>
              <a:rPr lang="en-GB" sz="1400" dirty="0" err="1">
                <a:latin typeface="Arial"/>
                <a:cs typeface="Arial"/>
              </a:rPr>
              <a:t>noodzaken</a:t>
            </a:r>
            <a:r>
              <a:rPr lang="en-GB" sz="1400" dirty="0">
                <a:latin typeface="Arial"/>
                <a:cs typeface="Arial"/>
              </a:rPr>
              <a:t> tot </a:t>
            </a:r>
            <a:r>
              <a:rPr lang="en-GB" sz="1400" dirty="0" err="1">
                <a:latin typeface="Arial"/>
                <a:cs typeface="Arial"/>
              </a:rPr>
              <a:t>voortdurend</a:t>
            </a:r>
            <a:r>
              <a:rPr lang="en-GB" sz="1400" dirty="0">
                <a:latin typeface="Arial"/>
                <a:cs typeface="Arial"/>
              </a:rPr>
              <a:t> </a:t>
            </a:r>
            <a:r>
              <a:rPr lang="en-GB" sz="1400" dirty="0" err="1">
                <a:latin typeface="Arial"/>
                <a:cs typeface="Arial"/>
              </a:rPr>
              <a:t>aanpassen</a:t>
            </a:r>
            <a:r>
              <a:rPr lang="en-GB" sz="1400" dirty="0">
                <a:latin typeface="Arial"/>
                <a:cs typeface="Arial"/>
              </a:rPr>
              <a:t> en </a:t>
            </a:r>
            <a:r>
              <a:rPr lang="en-GB" sz="1400" dirty="0" err="1">
                <a:latin typeface="Arial"/>
                <a:cs typeface="Arial"/>
              </a:rPr>
              <a:t>ontwikkelen</a:t>
            </a:r>
            <a:r>
              <a:rPr lang="en-GB" sz="1400" dirty="0">
                <a:latin typeface="Arial"/>
                <a:cs typeface="Arial"/>
              </a:rPr>
              <a:t> </a:t>
            </a:r>
          </a:p>
          <a:p>
            <a:pPr marL="179705" indent="-179705"/>
            <a:r>
              <a:rPr lang="en-GB" sz="1400" dirty="0" err="1">
                <a:latin typeface="Arial"/>
                <a:cs typeface="Arial"/>
              </a:rPr>
              <a:t>Hogescholen</a:t>
            </a:r>
            <a:r>
              <a:rPr lang="en-GB" sz="1400" dirty="0">
                <a:latin typeface="Arial"/>
                <a:cs typeface="Arial"/>
              </a:rPr>
              <a:t> </a:t>
            </a:r>
            <a:r>
              <a:rPr lang="en-GB" sz="1400" dirty="0" err="1">
                <a:latin typeface="Arial"/>
                <a:cs typeface="Arial"/>
              </a:rPr>
              <a:t>hebben</a:t>
            </a:r>
            <a:r>
              <a:rPr lang="en-GB" sz="1400" dirty="0">
                <a:latin typeface="Arial"/>
                <a:cs typeface="Arial"/>
              </a:rPr>
              <a:t> de </a:t>
            </a:r>
            <a:r>
              <a:rPr lang="en-GB" sz="1400" dirty="0" err="1">
                <a:latin typeface="Arial"/>
                <a:cs typeface="Arial"/>
              </a:rPr>
              <a:t>opdracht</a:t>
            </a:r>
            <a:r>
              <a:rPr lang="en-GB" sz="1400" dirty="0">
                <a:latin typeface="Arial"/>
                <a:cs typeface="Arial"/>
              </a:rPr>
              <a:t> </a:t>
            </a:r>
            <a:r>
              <a:rPr lang="en-GB" sz="1400" dirty="0" err="1">
                <a:latin typeface="Arial"/>
                <a:cs typeface="Arial"/>
              </a:rPr>
              <a:t>om</a:t>
            </a:r>
            <a:r>
              <a:rPr lang="en-GB" sz="1400" dirty="0">
                <a:latin typeface="Arial"/>
                <a:cs typeface="Arial"/>
              </a:rPr>
              <a:t> professionals (</a:t>
            </a:r>
            <a:r>
              <a:rPr lang="en-GB" sz="1400" dirty="0" err="1">
                <a:latin typeface="Arial"/>
                <a:cs typeface="Arial"/>
              </a:rPr>
              <a:t>bij</a:t>
            </a:r>
            <a:r>
              <a:rPr lang="en-GB" sz="1400" dirty="0">
                <a:latin typeface="Arial"/>
                <a:cs typeface="Arial"/>
              </a:rPr>
              <a:t>) </a:t>
            </a:r>
            <a:r>
              <a:rPr lang="en-GB" sz="1400" dirty="0" err="1">
                <a:latin typeface="Arial"/>
                <a:cs typeface="Arial"/>
              </a:rPr>
              <a:t>te</a:t>
            </a:r>
            <a:r>
              <a:rPr lang="en-GB" sz="1400" dirty="0">
                <a:latin typeface="Arial"/>
                <a:cs typeface="Arial"/>
              </a:rPr>
              <a:t> </a:t>
            </a:r>
            <a:r>
              <a:rPr lang="en-GB" sz="1400" dirty="0" err="1">
                <a:latin typeface="Arial"/>
                <a:cs typeface="Arial"/>
              </a:rPr>
              <a:t>scholen</a:t>
            </a:r>
            <a:r>
              <a:rPr lang="en-GB" sz="1400" dirty="0">
                <a:latin typeface="Arial"/>
                <a:cs typeface="Arial"/>
              </a:rPr>
              <a:t> in het </a:t>
            </a:r>
            <a:r>
              <a:rPr lang="en-GB" sz="1400" dirty="0" err="1">
                <a:latin typeface="Arial"/>
                <a:cs typeface="Arial"/>
              </a:rPr>
              <a:t>kader</a:t>
            </a:r>
            <a:r>
              <a:rPr lang="en-GB" sz="1400" dirty="0">
                <a:latin typeface="Arial"/>
                <a:cs typeface="Arial"/>
              </a:rPr>
              <a:t> van LLO, </a:t>
            </a:r>
            <a:r>
              <a:rPr lang="en-GB" sz="1400" dirty="0" err="1">
                <a:latin typeface="Arial"/>
                <a:cs typeface="Arial"/>
              </a:rPr>
              <a:t>maar</a:t>
            </a:r>
            <a:r>
              <a:rPr lang="en-GB" sz="1400" dirty="0">
                <a:latin typeface="Arial"/>
                <a:cs typeface="Arial"/>
              </a:rPr>
              <a:t> </a:t>
            </a:r>
            <a:r>
              <a:rPr lang="en-GB" sz="1400" dirty="0" err="1">
                <a:latin typeface="Arial"/>
                <a:cs typeface="Arial"/>
              </a:rPr>
              <a:t>zijn</a:t>
            </a:r>
            <a:r>
              <a:rPr lang="en-GB" sz="1400" dirty="0">
                <a:latin typeface="Arial"/>
                <a:cs typeface="Arial"/>
              </a:rPr>
              <a:t> </a:t>
            </a:r>
            <a:r>
              <a:rPr lang="en-GB" sz="1400" dirty="0" err="1">
                <a:latin typeface="Arial"/>
                <a:cs typeface="Arial"/>
              </a:rPr>
              <a:t>zoekend</a:t>
            </a:r>
            <a:r>
              <a:rPr lang="en-GB" sz="1400" dirty="0">
                <a:latin typeface="Arial"/>
                <a:cs typeface="Arial"/>
              </a:rPr>
              <a:t> </a:t>
            </a:r>
            <a:r>
              <a:rPr lang="en-GB" sz="1400" dirty="0" err="1">
                <a:latin typeface="Arial"/>
                <a:cs typeface="Arial"/>
              </a:rPr>
              <a:t>naar</a:t>
            </a:r>
            <a:r>
              <a:rPr lang="en-GB" sz="1400" dirty="0">
                <a:latin typeface="Arial"/>
                <a:cs typeface="Arial"/>
              </a:rPr>
              <a:t> de </a:t>
            </a:r>
            <a:r>
              <a:rPr lang="en-GB" sz="1400" dirty="0" err="1">
                <a:latin typeface="Arial"/>
                <a:cs typeface="Arial"/>
              </a:rPr>
              <a:t>goede</a:t>
            </a:r>
            <a:r>
              <a:rPr lang="en-GB" sz="1400" dirty="0">
                <a:latin typeface="Arial"/>
                <a:cs typeface="Arial"/>
              </a:rPr>
              <a:t> </a:t>
            </a:r>
            <a:r>
              <a:rPr lang="en-GB" sz="1400" dirty="0" err="1">
                <a:latin typeface="Arial"/>
                <a:cs typeface="Arial"/>
              </a:rPr>
              <a:t>manier</a:t>
            </a:r>
            <a:r>
              <a:rPr lang="en-GB" sz="1400" dirty="0">
                <a:latin typeface="Arial"/>
                <a:cs typeface="Arial"/>
              </a:rPr>
              <a:t> </a:t>
            </a:r>
          </a:p>
          <a:p>
            <a:pPr marL="179705" indent="-179705"/>
            <a:r>
              <a:rPr lang="en-US" sz="1400" dirty="0" err="1">
                <a:latin typeface="Arial"/>
                <a:cs typeface="Arial"/>
              </a:rPr>
              <a:t>Bij</a:t>
            </a:r>
            <a:r>
              <a:rPr lang="en-US" sz="1400" dirty="0">
                <a:latin typeface="Arial"/>
                <a:cs typeface="Arial"/>
              </a:rPr>
              <a:t> </a:t>
            </a:r>
            <a:r>
              <a:rPr lang="en-US" sz="1400" dirty="0" err="1">
                <a:latin typeface="Arial"/>
                <a:cs typeface="Arial"/>
              </a:rPr>
              <a:t>veel</a:t>
            </a:r>
            <a:r>
              <a:rPr lang="en-US" sz="1400" dirty="0">
                <a:latin typeface="Arial"/>
                <a:cs typeface="Arial"/>
              </a:rPr>
              <a:t> CBL-</a:t>
            </a:r>
            <a:r>
              <a:rPr lang="en-US" sz="1400" dirty="0" err="1">
                <a:latin typeface="Arial"/>
                <a:cs typeface="Arial"/>
              </a:rPr>
              <a:t>onderwijs</a:t>
            </a:r>
            <a:r>
              <a:rPr lang="en-US" sz="1400" dirty="0">
                <a:latin typeface="Arial"/>
                <a:cs typeface="Arial"/>
              </a:rPr>
              <a:t> </a:t>
            </a:r>
            <a:r>
              <a:rPr lang="en-US" sz="1400" dirty="0" err="1">
                <a:latin typeface="Arial"/>
                <a:cs typeface="Arial"/>
              </a:rPr>
              <a:t>activiteiten</a:t>
            </a:r>
            <a:r>
              <a:rPr lang="en-US" sz="1400" dirty="0">
                <a:latin typeface="Arial"/>
                <a:cs typeface="Arial"/>
              </a:rPr>
              <a:t> </a:t>
            </a:r>
            <a:r>
              <a:rPr lang="en-US" sz="1400" dirty="0" err="1">
                <a:latin typeface="Arial"/>
                <a:cs typeface="Arial"/>
              </a:rPr>
              <a:t>ligt</a:t>
            </a:r>
            <a:r>
              <a:rPr lang="en-US" sz="1400" dirty="0">
                <a:latin typeface="Arial"/>
                <a:cs typeface="Arial"/>
              </a:rPr>
              <a:t> de focus op de </a:t>
            </a:r>
            <a:r>
              <a:rPr lang="en-US" sz="1400" dirty="0" err="1">
                <a:latin typeface="Arial"/>
                <a:cs typeface="Arial"/>
              </a:rPr>
              <a:t>reguliere</a:t>
            </a:r>
            <a:r>
              <a:rPr lang="en-US" sz="1400" dirty="0">
                <a:latin typeface="Arial"/>
                <a:cs typeface="Arial"/>
              </a:rPr>
              <a:t> student – </a:t>
            </a:r>
            <a:r>
              <a:rPr lang="en-US" sz="1400" dirty="0" err="1">
                <a:latin typeface="Arial"/>
                <a:cs typeface="Arial"/>
              </a:rPr>
              <a:t>maar</a:t>
            </a:r>
            <a:r>
              <a:rPr lang="en-US" sz="1400" dirty="0">
                <a:latin typeface="Arial"/>
                <a:cs typeface="Arial"/>
              </a:rPr>
              <a:t> </a:t>
            </a:r>
            <a:r>
              <a:rPr lang="en-US" sz="1400" dirty="0" err="1">
                <a:latin typeface="Arial"/>
                <a:cs typeface="Arial"/>
              </a:rPr>
              <a:t>ook</a:t>
            </a:r>
            <a:r>
              <a:rPr lang="en-US" sz="1400" dirty="0">
                <a:latin typeface="Arial"/>
                <a:cs typeface="Arial"/>
              </a:rPr>
              <a:t> professionals </a:t>
            </a:r>
            <a:r>
              <a:rPr lang="en-US" sz="1400" dirty="0" err="1">
                <a:latin typeface="Arial"/>
                <a:cs typeface="Arial"/>
              </a:rPr>
              <a:t>leren</a:t>
            </a:r>
            <a:r>
              <a:rPr lang="en-US" sz="1400" dirty="0">
                <a:latin typeface="Arial"/>
                <a:cs typeface="Arial"/>
              </a:rPr>
              <a:t> van </a:t>
            </a:r>
            <a:r>
              <a:rPr lang="en-US" sz="1400" dirty="0" err="1">
                <a:latin typeface="Arial"/>
                <a:cs typeface="Arial"/>
              </a:rPr>
              <a:t>hun</a:t>
            </a:r>
            <a:r>
              <a:rPr lang="en-US" sz="1400" dirty="0">
                <a:latin typeface="Arial"/>
                <a:cs typeface="Arial"/>
              </a:rPr>
              <a:t> </a:t>
            </a:r>
            <a:r>
              <a:rPr lang="en-US" sz="1400" dirty="0" err="1">
                <a:latin typeface="Arial"/>
                <a:cs typeface="Arial"/>
              </a:rPr>
              <a:t>betrokkenheid</a:t>
            </a:r>
            <a:r>
              <a:rPr lang="en-US" sz="1400" dirty="0">
                <a:latin typeface="Arial"/>
                <a:cs typeface="Arial"/>
              </a:rPr>
              <a:t> </a:t>
            </a:r>
          </a:p>
          <a:p>
            <a:pPr marL="179705" indent="-179705"/>
            <a:r>
              <a:rPr lang="en-US" sz="1400" dirty="0"/>
              <a:t>Hoe kun je CBL-</a:t>
            </a:r>
            <a:r>
              <a:rPr lang="en-US" sz="1400" dirty="0" err="1"/>
              <a:t>onderwijs</a:t>
            </a:r>
            <a:r>
              <a:rPr lang="en-US" sz="1400" dirty="0"/>
              <a:t> </a:t>
            </a:r>
            <a:r>
              <a:rPr lang="en-US" sz="1400" dirty="0" err="1"/>
              <a:t>zo</a:t>
            </a:r>
            <a:r>
              <a:rPr lang="en-US" sz="1400" dirty="0"/>
              <a:t> </a:t>
            </a:r>
            <a:r>
              <a:rPr lang="en-US" sz="1400" dirty="0" err="1"/>
              <a:t>ontwerpen</a:t>
            </a:r>
            <a:r>
              <a:rPr lang="en-US" sz="1400" dirty="0"/>
              <a:t> </a:t>
            </a:r>
            <a:r>
              <a:rPr lang="en-US" sz="1400" dirty="0" err="1"/>
              <a:t>dat</a:t>
            </a:r>
            <a:r>
              <a:rPr lang="en-US" sz="1400" dirty="0"/>
              <a:t> het </a:t>
            </a:r>
            <a:r>
              <a:rPr lang="en-US" sz="1400" dirty="0" err="1"/>
              <a:t>een</a:t>
            </a:r>
            <a:r>
              <a:rPr lang="en-US" sz="1400" dirty="0"/>
              <a:t> </a:t>
            </a:r>
            <a:r>
              <a:rPr lang="en-US" sz="1400" dirty="0" err="1"/>
              <a:t>geschikte</a:t>
            </a:r>
            <a:r>
              <a:rPr lang="en-US" sz="1400" dirty="0"/>
              <a:t> </a:t>
            </a:r>
            <a:r>
              <a:rPr lang="en-US" sz="1400" dirty="0" err="1"/>
              <a:t>manier</a:t>
            </a:r>
            <a:r>
              <a:rPr lang="en-US" sz="1400" dirty="0"/>
              <a:t> van </a:t>
            </a:r>
            <a:r>
              <a:rPr lang="en-US" sz="1400" dirty="0" err="1"/>
              <a:t>leren</a:t>
            </a:r>
            <a:r>
              <a:rPr lang="en-US" sz="1400" dirty="0"/>
              <a:t> is </a:t>
            </a:r>
            <a:r>
              <a:rPr lang="en-US" sz="1400" dirty="0" err="1"/>
              <a:t>voor</a:t>
            </a:r>
            <a:r>
              <a:rPr lang="en-US" sz="1400" dirty="0"/>
              <a:t> professionals en hoe </a:t>
            </a:r>
            <a:r>
              <a:rPr lang="en-US" sz="1400" dirty="0" err="1"/>
              <a:t>organiseer</a:t>
            </a:r>
            <a:r>
              <a:rPr lang="en-US" sz="1400" dirty="0"/>
              <a:t> je </a:t>
            </a:r>
            <a:r>
              <a:rPr lang="en-US" sz="1400" dirty="0" err="1"/>
              <a:t>dat</a:t>
            </a:r>
            <a:r>
              <a:rPr lang="en-US" sz="1400" dirty="0"/>
              <a:t> het </a:t>
            </a:r>
            <a:r>
              <a:rPr lang="en-US" sz="1400" dirty="0" err="1"/>
              <a:t>beste</a:t>
            </a:r>
            <a:r>
              <a:rPr lang="en-US" sz="1400" dirty="0"/>
              <a:t> </a:t>
            </a:r>
            <a:r>
              <a:rPr lang="en-US" sz="1400" dirty="0" err="1"/>
              <a:t>als</a:t>
            </a:r>
            <a:r>
              <a:rPr lang="en-US" sz="1400" dirty="0"/>
              <a:t> </a:t>
            </a:r>
            <a:r>
              <a:rPr lang="en-US" sz="1400" dirty="0" err="1"/>
              <a:t>onderdeel</a:t>
            </a:r>
            <a:r>
              <a:rPr lang="en-US" sz="1400" dirty="0"/>
              <a:t> van je LLO-</a:t>
            </a:r>
            <a:r>
              <a:rPr lang="en-US" sz="1400" dirty="0" err="1"/>
              <a:t>aanpak</a:t>
            </a:r>
            <a:r>
              <a:rPr lang="en-US" sz="1400" dirty="0"/>
              <a:t>? </a:t>
            </a:r>
            <a:endParaRPr lang="nl-NL" sz="1400" dirty="0"/>
          </a:p>
        </p:txBody>
      </p:sp>
      <p:sp>
        <p:nvSpPr>
          <p:cNvPr id="7" name="Tijdelijke aanduiding voor tekst 4"/>
          <p:cNvSpPr txBox="1">
            <a:spLocks/>
          </p:cNvSpPr>
          <p:nvPr/>
        </p:nvSpPr>
        <p:spPr>
          <a:xfrm>
            <a:off x="1418401" y="3720977"/>
            <a:ext cx="4249945" cy="2545491"/>
          </a:xfrm>
          <a:prstGeom prst="rect">
            <a:avLst/>
          </a:prstGeom>
        </p:spPr>
        <p:txBody>
          <a:bodyPr vert="horz" lIns="91440" tIns="45720" rIns="91440" bIns="45720" rtlCol="0">
            <a:noAutofit/>
          </a:bodyPr>
          <a:lstStyle/>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endParaRPr kumimoji="0" lang="nl-NL" sz="2000"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pic>
        <p:nvPicPr>
          <p:cNvPr id="3" name="Afbeelding 2" descr="Afbeelding met logo&#10;&#10;Automatisch gegenereerde beschrijving">
            <a:extLst>
              <a:ext uri="{FF2B5EF4-FFF2-40B4-BE49-F238E27FC236}">
                <a16:creationId xmlns:a16="http://schemas.microsoft.com/office/drawing/2014/main" id="{1EEB40BE-19BA-367A-4090-D0D6607ADEB5}"/>
              </a:ext>
            </a:extLst>
          </p:cNvPr>
          <p:cNvPicPr>
            <a:picLocks noChangeAspect="1"/>
          </p:cNvPicPr>
          <p:nvPr/>
        </p:nvPicPr>
        <p:blipFill>
          <a:blip r:embed="rId2"/>
          <a:stretch>
            <a:fillRect/>
          </a:stretch>
        </p:blipFill>
        <p:spPr>
          <a:xfrm>
            <a:off x="280393" y="6022180"/>
            <a:ext cx="1385888" cy="466130"/>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017632E0-2FC5-F730-8200-FEEE962F4150}"/>
              </a:ext>
            </a:extLst>
          </p:cNvPr>
          <p:cNvPicPr>
            <a:picLocks noChangeAspect="1"/>
          </p:cNvPicPr>
          <p:nvPr/>
        </p:nvPicPr>
        <p:blipFill>
          <a:blip r:embed="rId3"/>
          <a:stretch>
            <a:fillRect/>
          </a:stretch>
        </p:blipFill>
        <p:spPr>
          <a:xfrm>
            <a:off x="1994892" y="5718572"/>
            <a:ext cx="1055490" cy="1073349"/>
          </a:xfrm>
          <a:prstGeom prst="rect">
            <a:avLst/>
          </a:prstGeom>
        </p:spPr>
      </p:pic>
      <p:pic>
        <p:nvPicPr>
          <p:cNvPr id="9" name="Afbeelding 8" descr="pexels-ann-h-2646531.jpg"/>
          <p:cNvPicPr>
            <a:picLocks noChangeAspect="1"/>
          </p:cNvPicPr>
          <p:nvPr/>
        </p:nvPicPr>
        <p:blipFill>
          <a:blip r:embed="rId4"/>
          <a:stretch>
            <a:fillRect/>
          </a:stretch>
        </p:blipFill>
        <p:spPr>
          <a:xfrm>
            <a:off x="6330776" y="1019782"/>
            <a:ext cx="2321169" cy="1547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lstStyle/>
          <a:p>
            <a:r>
              <a:rPr lang="nl-NL" dirty="0"/>
              <a:t>De hoofdvraag</a:t>
            </a:r>
          </a:p>
        </p:txBody>
      </p:sp>
      <p:sp>
        <p:nvSpPr>
          <p:cNvPr id="5" name="Tijdelijke aanduiding voor tekst 4"/>
          <p:cNvSpPr>
            <a:spLocks noGrp="1"/>
          </p:cNvSpPr>
          <p:nvPr>
            <p:ph type="body" sz="quarter" idx="11"/>
          </p:nvPr>
        </p:nvSpPr>
        <p:spPr>
          <a:xfrm>
            <a:off x="447416" y="1991032"/>
            <a:ext cx="5857519" cy="2545491"/>
          </a:xfrm>
        </p:spPr>
        <p:txBody>
          <a:bodyPr vert="horz" lIns="91440" tIns="45720" rIns="91440" bIns="45720" rtlCol="0" anchor="t">
            <a:noAutofit/>
          </a:bodyPr>
          <a:lstStyle/>
          <a:p>
            <a:pPr marL="179705" indent="-179705">
              <a:buNone/>
            </a:pPr>
            <a:r>
              <a:rPr lang="nl-NL" sz="1400" dirty="0"/>
              <a:t>Welke kansen biedt CBL voor het leren van professionals in het kader van LLO? </a:t>
            </a:r>
          </a:p>
          <a:p>
            <a:pPr marL="179705" indent="-179705">
              <a:buNone/>
            </a:pPr>
            <a:endParaRPr lang="en-US" sz="1400" dirty="0"/>
          </a:p>
          <a:p>
            <a:pPr marL="179705" indent="-179705">
              <a:buNone/>
            </a:pPr>
            <a:r>
              <a:rPr lang="en-US" sz="1400" dirty="0" err="1"/>
              <a:t>Aannames</a:t>
            </a:r>
            <a:r>
              <a:rPr lang="en-US" sz="1400" dirty="0"/>
              <a:t>: </a:t>
            </a:r>
          </a:p>
          <a:p>
            <a:pPr marL="179705" indent="-179705"/>
            <a:r>
              <a:rPr lang="en-US" sz="1400" dirty="0">
                <a:latin typeface="Arial"/>
                <a:cs typeface="Arial"/>
              </a:rPr>
              <a:t>CBL is </a:t>
            </a:r>
            <a:r>
              <a:rPr lang="en-US" sz="1400" dirty="0" err="1">
                <a:latin typeface="Arial"/>
                <a:cs typeface="Arial"/>
              </a:rPr>
              <a:t>een</a:t>
            </a:r>
            <a:r>
              <a:rPr lang="en-US" sz="1400" dirty="0">
                <a:latin typeface="Arial"/>
                <a:cs typeface="Arial"/>
              </a:rPr>
              <a:t> </a:t>
            </a:r>
            <a:r>
              <a:rPr lang="en-US" sz="1400" dirty="0" err="1">
                <a:latin typeface="Arial"/>
                <a:cs typeface="Arial"/>
              </a:rPr>
              <a:t>innovatieve</a:t>
            </a:r>
            <a:r>
              <a:rPr lang="en-US" sz="1400" dirty="0">
                <a:latin typeface="Arial"/>
                <a:cs typeface="Arial"/>
              </a:rPr>
              <a:t> </a:t>
            </a:r>
            <a:r>
              <a:rPr lang="en-US" sz="1400" dirty="0" err="1">
                <a:latin typeface="Arial"/>
                <a:cs typeface="Arial"/>
              </a:rPr>
              <a:t>onderwijsvorm</a:t>
            </a:r>
            <a:r>
              <a:rPr lang="en-US" sz="1400" dirty="0">
                <a:latin typeface="Arial"/>
                <a:cs typeface="Arial"/>
              </a:rPr>
              <a:t>, </a:t>
            </a:r>
            <a:r>
              <a:rPr lang="en-US" sz="1400" dirty="0" err="1">
                <a:latin typeface="Arial"/>
                <a:cs typeface="Arial"/>
              </a:rPr>
              <a:t>vooral</a:t>
            </a:r>
            <a:r>
              <a:rPr lang="en-US" sz="1400" dirty="0">
                <a:latin typeface="Arial"/>
                <a:cs typeface="Arial"/>
              </a:rPr>
              <a:t> in het </a:t>
            </a:r>
            <a:r>
              <a:rPr lang="en-US" sz="1400" dirty="0" err="1">
                <a:latin typeface="Arial"/>
                <a:cs typeface="Arial"/>
              </a:rPr>
              <a:t>hoger</a:t>
            </a:r>
            <a:r>
              <a:rPr lang="en-US" sz="1400" dirty="0">
                <a:latin typeface="Arial"/>
                <a:cs typeface="Arial"/>
              </a:rPr>
              <a:t> </a:t>
            </a:r>
            <a:r>
              <a:rPr lang="en-US" sz="1400" dirty="0" err="1">
                <a:latin typeface="Arial"/>
                <a:cs typeface="Arial"/>
              </a:rPr>
              <a:t>onderwijs</a:t>
            </a:r>
            <a:endParaRPr lang="en-US" sz="1400" dirty="0"/>
          </a:p>
          <a:p>
            <a:pPr marL="179705" indent="-179705"/>
            <a:r>
              <a:rPr lang="en-US" sz="1400" dirty="0">
                <a:latin typeface="Arial"/>
                <a:cs typeface="Arial"/>
              </a:rPr>
              <a:t>CBL </a:t>
            </a:r>
            <a:r>
              <a:rPr lang="en-US" sz="1400" dirty="0" err="1">
                <a:latin typeface="Arial"/>
                <a:cs typeface="Arial"/>
              </a:rPr>
              <a:t>activiteiten</a:t>
            </a:r>
            <a:r>
              <a:rPr lang="en-US" sz="1400" dirty="0">
                <a:latin typeface="Arial"/>
                <a:cs typeface="Arial"/>
              </a:rPr>
              <a:t> </a:t>
            </a:r>
            <a:r>
              <a:rPr lang="en-US" sz="1400" dirty="0" err="1">
                <a:latin typeface="Arial"/>
                <a:cs typeface="Arial"/>
              </a:rPr>
              <a:t>worden</a:t>
            </a:r>
            <a:r>
              <a:rPr lang="en-US" sz="1400" dirty="0">
                <a:latin typeface="Arial"/>
                <a:cs typeface="Arial"/>
              </a:rPr>
              <a:t> </a:t>
            </a:r>
            <a:r>
              <a:rPr lang="en-US" sz="1400" dirty="0" err="1">
                <a:latin typeface="Arial"/>
                <a:cs typeface="Arial"/>
              </a:rPr>
              <a:t>vooral</a:t>
            </a:r>
            <a:r>
              <a:rPr lang="en-US" sz="1400" dirty="0">
                <a:latin typeface="Arial"/>
                <a:cs typeface="Arial"/>
              </a:rPr>
              <a:t> </a:t>
            </a:r>
            <a:r>
              <a:rPr lang="en-US" sz="1400" dirty="0" err="1">
                <a:latin typeface="Arial"/>
                <a:cs typeface="Arial"/>
              </a:rPr>
              <a:t>voor</a:t>
            </a:r>
            <a:r>
              <a:rPr lang="en-US" sz="1400" dirty="0">
                <a:latin typeface="Arial"/>
                <a:cs typeface="Arial"/>
              </a:rPr>
              <a:t> </a:t>
            </a:r>
            <a:r>
              <a:rPr lang="en-US" sz="1400" dirty="0" err="1">
                <a:latin typeface="Arial"/>
                <a:cs typeface="Arial"/>
              </a:rPr>
              <a:t>studenten</a:t>
            </a:r>
            <a:r>
              <a:rPr lang="en-US" sz="1400" dirty="0">
                <a:latin typeface="Arial"/>
                <a:cs typeface="Arial"/>
              </a:rPr>
              <a:t> </a:t>
            </a:r>
            <a:r>
              <a:rPr lang="en-US" sz="1400" dirty="0" err="1">
                <a:latin typeface="Arial"/>
                <a:cs typeface="Arial"/>
              </a:rPr>
              <a:t>georganiseerd</a:t>
            </a:r>
            <a:r>
              <a:rPr lang="en-US" sz="1400" dirty="0">
                <a:latin typeface="Arial"/>
                <a:cs typeface="Arial"/>
              </a:rPr>
              <a:t>, </a:t>
            </a:r>
            <a:r>
              <a:rPr lang="en-US" sz="1400" dirty="0" err="1">
                <a:latin typeface="Arial"/>
                <a:cs typeface="Arial"/>
              </a:rPr>
              <a:t>niet</a:t>
            </a:r>
            <a:r>
              <a:rPr lang="en-US" sz="1400" dirty="0">
                <a:latin typeface="Arial"/>
                <a:cs typeface="Arial"/>
              </a:rPr>
              <a:t> </a:t>
            </a:r>
            <a:r>
              <a:rPr lang="en-US" sz="1400" dirty="0" err="1">
                <a:latin typeface="Arial"/>
                <a:cs typeface="Arial"/>
              </a:rPr>
              <a:t>voor</a:t>
            </a:r>
            <a:r>
              <a:rPr lang="en-US" sz="1400" dirty="0">
                <a:latin typeface="Arial"/>
                <a:cs typeface="Arial"/>
              </a:rPr>
              <a:t> professionals  </a:t>
            </a:r>
            <a:endParaRPr lang="en-US" sz="1400" dirty="0"/>
          </a:p>
          <a:p>
            <a:pPr marL="179705" indent="-179705"/>
            <a:r>
              <a:rPr lang="en-US" sz="1400" dirty="0"/>
              <a:t>Professionals </a:t>
            </a:r>
            <a:r>
              <a:rPr lang="en-US" sz="1400" dirty="0" err="1"/>
              <a:t>participeren</a:t>
            </a:r>
            <a:r>
              <a:rPr lang="en-US" sz="1400" dirty="0"/>
              <a:t> </a:t>
            </a:r>
            <a:r>
              <a:rPr lang="en-US" sz="1400" dirty="0" err="1"/>
              <a:t>meestal</a:t>
            </a:r>
            <a:r>
              <a:rPr lang="en-US" sz="1400" dirty="0"/>
              <a:t> in CBL </a:t>
            </a:r>
            <a:r>
              <a:rPr lang="en-US" sz="1400" dirty="0" err="1"/>
              <a:t>als</a:t>
            </a:r>
            <a:r>
              <a:rPr lang="en-US" sz="1400" dirty="0"/>
              <a:t> ‘challenge-owner’ of stakeholder</a:t>
            </a:r>
          </a:p>
          <a:p>
            <a:pPr marL="179705" indent="-179705"/>
            <a:r>
              <a:rPr lang="en-US" sz="1400" dirty="0" err="1"/>
              <a:t>Wat</a:t>
            </a:r>
            <a:r>
              <a:rPr lang="en-US" sz="1400" dirty="0"/>
              <a:t> professionals </a:t>
            </a:r>
            <a:r>
              <a:rPr lang="en-US" sz="1400" dirty="0" err="1"/>
              <a:t>leren</a:t>
            </a:r>
            <a:r>
              <a:rPr lang="en-US" sz="1400" dirty="0"/>
              <a:t> van </a:t>
            </a:r>
            <a:r>
              <a:rPr lang="en-US" sz="1400" dirty="0" err="1"/>
              <a:t>hun</a:t>
            </a:r>
            <a:r>
              <a:rPr lang="en-US" sz="1400" dirty="0"/>
              <a:t> </a:t>
            </a:r>
            <a:r>
              <a:rPr lang="en-US" sz="1400" dirty="0" err="1"/>
              <a:t>deelname</a:t>
            </a:r>
            <a:r>
              <a:rPr lang="en-US" sz="1400" dirty="0"/>
              <a:t> </a:t>
            </a:r>
            <a:r>
              <a:rPr lang="en-US" sz="1400" dirty="0" err="1"/>
              <a:t>aan</a:t>
            </a:r>
            <a:r>
              <a:rPr lang="en-US" sz="1400" dirty="0"/>
              <a:t> CBL is </a:t>
            </a:r>
            <a:r>
              <a:rPr lang="en-US" sz="1400" dirty="0" err="1"/>
              <a:t>nog</a:t>
            </a:r>
            <a:r>
              <a:rPr lang="en-US" sz="1400" dirty="0"/>
              <a:t> </a:t>
            </a:r>
            <a:r>
              <a:rPr lang="en-US" sz="1400" dirty="0" err="1"/>
              <a:t>onbekend</a:t>
            </a:r>
            <a:endParaRPr lang="en-US" sz="1400" dirty="0"/>
          </a:p>
        </p:txBody>
      </p:sp>
      <p:sp>
        <p:nvSpPr>
          <p:cNvPr id="7" name="Tijdelijke aanduiding voor tekst 4"/>
          <p:cNvSpPr txBox="1">
            <a:spLocks/>
          </p:cNvSpPr>
          <p:nvPr/>
        </p:nvSpPr>
        <p:spPr>
          <a:xfrm>
            <a:off x="1418401" y="3720977"/>
            <a:ext cx="4249945" cy="2545491"/>
          </a:xfrm>
          <a:prstGeom prst="rect">
            <a:avLst/>
          </a:prstGeom>
        </p:spPr>
        <p:txBody>
          <a:bodyPr vert="horz" lIns="91440" tIns="45720" rIns="91440" bIns="45720" rtlCol="0">
            <a:noAutofit/>
          </a:bodyPr>
          <a:lstStyle/>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endParaRPr kumimoji="0" lang="nl-NL" sz="2000"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pic>
        <p:nvPicPr>
          <p:cNvPr id="6" name="Afbeelding 5" descr="pexels-olya-kobruseva-5428833.jpg"/>
          <p:cNvPicPr>
            <a:picLocks noChangeAspect="1"/>
          </p:cNvPicPr>
          <p:nvPr/>
        </p:nvPicPr>
        <p:blipFill>
          <a:blip r:embed="rId2"/>
          <a:stretch>
            <a:fillRect/>
          </a:stretch>
        </p:blipFill>
        <p:spPr>
          <a:xfrm>
            <a:off x="6552800" y="1991032"/>
            <a:ext cx="2089755" cy="3130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logo&#10;&#10;Automatisch gegenereerde beschrijving">
            <a:extLst>
              <a:ext uri="{FF2B5EF4-FFF2-40B4-BE49-F238E27FC236}">
                <a16:creationId xmlns:a16="http://schemas.microsoft.com/office/drawing/2014/main" id="{EF0ADEC6-357D-F91B-A6E9-98C568FA8D3A}"/>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9" name="Afbeelding 7" descr="Afbeelding met logo&#10;&#10;Automatisch gegenereerde beschrijving">
            <a:extLst>
              <a:ext uri="{FF2B5EF4-FFF2-40B4-BE49-F238E27FC236}">
                <a16:creationId xmlns:a16="http://schemas.microsoft.com/office/drawing/2014/main" id="{51B6CCEE-F28D-4CB0-9854-7F70F40DC71C}"/>
              </a:ext>
            </a:extLst>
          </p:cNvPr>
          <p:cNvPicPr>
            <a:picLocks noChangeAspect="1"/>
          </p:cNvPicPr>
          <p:nvPr/>
        </p:nvPicPr>
        <p:blipFill>
          <a:blip r:embed="rId4"/>
          <a:stretch>
            <a:fillRect/>
          </a:stretch>
        </p:blipFill>
        <p:spPr>
          <a:xfrm>
            <a:off x="1994892" y="5718572"/>
            <a:ext cx="1055490" cy="1073349"/>
          </a:xfrm>
          <a:prstGeom prst="rect">
            <a:avLst/>
          </a:prstGeom>
        </p:spPr>
      </p:pic>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lstStyle/>
          <a:p>
            <a:r>
              <a:rPr lang="nl-NL" dirty="0"/>
              <a:t>deelvragen</a:t>
            </a:r>
          </a:p>
        </p:txBody>
      </p:sp>
      <p:sp>
        <p:nvSpPr>
          <p:cNvPr id="5" name="Tijdelijke aanduiding voor tekst 4"/>
          <p:cNvSpPr>
            <a:spLocks noGrp="1"/>
          </p:cNvSpPr>
          <p:nvPr>
            <p:ph type="body" sz="quarter" idx="11"/>
          </p:nvPr>
        </p:nvSpPr>
        <p:spPr>
          <a:xfrm>
            <a:off x="517525" y="2263877"/>
            <a:ext cx="5201217" cy="2545491"/>
          </a:xfrm>
        </p:spPr>
        <p:txBody>
          <a:bodyPr>
            <a:noAutofit/>
          </a:bodyPr>
          <a:lstStyle/>
          <a:p>
            <a:pPr lvl="0"/>
            <a:r>
              <a:rPr lang="nl-NL" sz="1400" dirty="0"/>
              <a:t>Wat zijn de sleutelkenmerken van CBL en LLO en waar komen deze kenmerken samen?</a:t>
            </a:r>
          </a:p>
          <a:p>
            <a:pPr lvl="0"/>
            <a:r>
              <a:rPr lang="nl-NL" sz="1400" dirty="0"/>
              <a:t>Welke leerprocessen ingebed in CBL kunnen dienen als </a:t>
            </a:r>
            <a:r>
              <a:rPr lang="nl-NL" sz="1400" dirty="0" err="1"/>
              <a:t>LLO-praktijk</a:t>
            </a:r>
            <a:r>
              <a:rPr lang="nl-NL" sz="1400" dirty="0"/>
              <a:t> voor professionals?</a:t>
            </a:r>
          </a:p>
          <a:p>
            <a:pPr lvl="0"/>
            <a:r>
              <a:rPr lang="nl-NL" sz="1400" dirty="0"/>
              <a:t>Hoe kunnen </a:t>
            </a:r>
            <a:r>
              <a:rPr lang="nl-NL" sz="1400" dirty="0" err="1"/>
              <a:t>LLO-capaciteiten</a:t>
            </a:r>
            <a:r>
              <a:rPr lang="nl-NL" sz="1400" dirty="0"/>
              <a:t> van professionals versterkt worden door CBL? </a:t>
            </a:r>
          </a:p>
          <a:p>
            <a:pPr lvl="0"/>
            <a:r>
              <a:rPr lang="nl-NL" sz="1400" dirty="0"/>
              <a:t>Hoe kan CBL opgeschaald en geïntegreerd worden op hogescholen en universiteiten, zodat het </a:t>
            </a:r>
            <a:r>
              <a:rPr lang="nl-NL" sz="1400" dirty="0" err="1"/>
              <a:t>het</a:t>
            </a:r>
            <a:r>
              <a:rPr lang="nl-NL" sz="1400" dirty="0"/>
              <a:t> leren van zowel studenten als professionals ten goede komt?  </a:t>
            </a:r>
          </a:p>
          <a:p>
            <a:pPr fontAlgn="base"/>
            <a:endParaRPr lang="en-US" sz="1600" dirty="0">
              <a:solidFill>
                <a:schemeClr val="tx2">
                  <a:lumMod val="50000"/>
                </a:schemeClr>
              </a:solidFill>
            </a:endParaRPr>
          </a:p>
          <a:p>
            <a:pPr>
              <a:buNone/>
            </a:pPr>
            <a:endParaRPr lang="en-US" sz="1600" dirty="0">
              <a:solidFill>
                <a:schemeClr val="tx2">
                  <a:lumMod val="50000"/>
                </a:schemeClr>
              </a:solidFill>
            </a:endParaRPr>
          </a:p>
        </p:txBody>
      </p:sp>
      <p:sp>
        <p:nvSpPr>
          <p:cNvPr id="7" name="Tijdelijke aanduiding voor tekst 4"/>
          <p:cNvSpPr txBox="1">
            <a:spLocks/>
          </p:cNvSpPr>
          <p:nvPr/>
        </p:nvSpPr>
        <p:spPr>
          <a:xfrm>
            <a:off x="1418401" y="3720977"/>
            <a:ext cx="4249945" cy="2545491"/>
          </a:xfrm>
          <a:prstGeom prst="rect">
            <a:avLst/>
          </a:prstGeom>
        </p:spPr>
        <p:txBody>
          <a:bodyPr vert="horz" lIns="91440" tIns="45720" rIns="91440" bIns="45720" rtlCol="0">
            <a:noAutofit/>
          </a:bodyPr>
          <a:lstStyle/>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endParaRPr kumimoji="0" lang="nl-NL" sz="2000"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sp>
        <p:nvSpPr>
          <p:cNvPr id="23554" name="AutoShape 2" descr="https://euc-powerpoint.officeapps.live.com/pods/GetClipboardImage.ashx?Id=c5ab19d6-966d-4ac4-97e7-bd8249f28c76&amp;DC=GEU2&amp;pkey=99f53bd1-cade-44d1-a5ef-0ae009c456fd&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6" name="Afbeelding 5" descr="pexels-olya-kobruseva-5428826.jpg"/>
          <p:cNvPicPr>
            <a:picLocks noChangeAspect="1"/>
          </p:cNvPicPr>
          <p:nvPr/>
        </p:nvPicPr>
        <p:blipFill>
          <a:blip r:embed="rId2"/>
          <a:stretch>
            <a:fillRect/>
          </a:stretch>
        </p:blipFill>
        <p:spPr>
          <a:xfrm>
            <a:off x="6015726" y="1880419"/>
            <a:ext cx="2318391" cy="3473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logo&#10;&#10;Automatisch gegenereerde beschrijving">
            <a:extLst>
              <a:ext uri="{FF2B5EF4-FFF2-40B4-BE49-F238E27FC236}">
                <a16:creationId xmlns:a16="http://schemas.microsoft.com/office/drawing/2014/main" id="{1588CD2C-CC8C-E658-2EC4-9BF61540FA90}"/>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9" name="Afbeelding 7" descr="Afbeelding met logo&#10;&#10;Automatisch gegenereerde beschrijving">
            <a:extLst>
              <a:ext uri="{FF2B5EF4-FFF2-40B4-BE49-F238E27FC236}">
                <a16:creationId xmlns:a16="http://schemas.microsoft.com/office/drawing/2014/main" id="{D2FF46CA-07C0-3C50-3EAD-2729C9439E28}"/>
              </a:ext>
            </a:extLst>
          </p:cNvPr>
          <p:cNvPicPr>
            <a:picLocks noChangeAspect="1"/>
          </p:cNvPicPr>
          <p:nvPr/>
        </p:nvPicPr>
        <p:blipFill>
          <a:blip r:embed="rId4"/>
          <a:stretch>
            <a:fillRect/>
          </a:stretch>
        </p:blipFill>
        <p:spPr>
          <a:xfrm>
            <a:off x="1994892" y="5718572"/>
            <a:ext cx="1055490" cy="1073349"/>
          </a:xfrm>
          <a:prstGeom prst="rect">
            <a:avLst/>
          </a:prstGeom>
        </p:spPr>
      </p:pic>
    </p:spTree>
    <p:extLst>
      <p:ext uri="{BB962C8B-B14F-4D97-AF65-F5344CB8AC3E}">
        <p14:creationId xmlns:p14="http://schemas.microsoft.com/office/powerpoint/2010/main" val="422973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lstStyle/>
          <a:p>
            <a:r>
              <a:rPr lang="nl-NL" dirty="0"/>
              <a:t>Hoe </a:t>
            </a:r>
            <a:r>
              <a:rPr lang="nl-NL" dirty="0" err="1"/>
              <a:t>definieren</a:t>
            </a:r>
            <a:r>
              <a:rPr lang="nl-NL" dirty="0"/>
              <a:t> we </a:t>
            </a:r>
            <a:r>
              <a:rPr lang="nl-NL" dirty="0" err="1"/>
              <a:t>challenge-based</a:t>
            </a:r>
            <a:r>
              <a:rPr lang="nl-NL" dirty="0"/>
              <a:t> </a:t>
            </a:r>
            <a:r>
              <a:rPr lang="nl-NL" dirty="0" err="1"/>
              <a:t>learning</a:t>
            </a:r>
            <a:r>
              <a:rPr lang="nl-NL" dirty="0"/>
              <a:t>?</a:t>
            </a:r>
          </a:p>
        </p:txBody>
      </p:sp>
      <p:sp>
        <p:nvSpPr>
          <p:cNvPr id="5" name="Tijdelijke aanduiding voor tekst 4"/>
          <p:cNvSpPr>
            <a:spLocks noGrp="1"/>
          </p:cNvSpPr>
          <p:nvPr>
            <p:ph type="body" sz="quarter" idx="11"/>
          </p:nvPr>
        </p:nvSpPr>
        <p:spPr>
          <a:xfrm>
            <a:off x="447416" y="2448232"/>
            <a:ext cx="5518307" cy="2545491"/>
          </a:xfrm>
        </p:spPr>
        <p:txBody>
          <a:bodyPr vert="horz" lIns="91440" tIns="45720" rIns="91440" bIns="45720" rtlCol="0" anchor="t">
            <a:noAutofit/>
          </a:bodyPr>
          <a:lstStyle/>
          <a:p>
            <a:pPr marL="179705" indent="-179705"/>
            <a:r>
              <a:rPr lang="nl-NL" sz="1400" dirty="0">
                <a:latin typeface="Arial"/>
                <a:cs typeface="Arial"/>
              </a:rPr>
              <a:t>Het leren is </a:t>
            </a:r>
            <a:r>
              <a:rPr lang="nl-NL" sz="1400" b="1" dirty="0">
                <a:latin typeface="Arial"/>
                <a:cs typeface="Arial"/>
              </a:rPr>
              <a:t>open einde </a:t>
            </a:r>
            <a:r>
              <a:rPr lang="nl-NL" sz="1400" dirty="0">
                <a:latin typeface="Arial"/>
                <a:cs typeface="Arial"/>
              </a:rPr>
              <a:t>– leeruitkomsten zijn niet gedefinieerd of onzeker </a:t>
            </a:r>
          </a:p>
          <a:p>
            <a:pPr marL="179705" indent="-179705"/>
            <a:r>
              <a:rPr lang="nl-NL" sz="1400" dirty="0">
                <a:latin typeface="Arial"/>
                <a:cs typeface="Arial"/>
              </a:rPr>
              <a:t>Het leren wordt aangestuurd door </a:t>
            </a:r>
            <a:r>
              <a:rPr lang="nl-NL" sz="1400" b="1" dirty="0">
                <a:latin typeface="Arial"/>
                <a:cs typeface="Arial"/>
              </a:rPr>
              <a:t>authentieke vraagstukken (</a:t>
            </a:r>
            <a:r>
              <a:rPr lang="nl-NL" sz="1400" b="1" dirty="0" err="1">
                <a:latin typeface="Arial"/>
                <a:cs typeface="Arial"/>
              </a:rPr>
              <a:t>challenges</a:t>
            </a:r>
            <a:r>
              <a:rPr lang="nl-NL" sz="1400" b="1" dirty="0">
                <a:latin typeface="Arial"/>
                <a:cs typeface="Arial"/>
              </a:rPr>
              <a:t>/</a:t>
            </a:r>
            <a:r>
              <a:rPr lang="nl-NL" sz="1400" b="1" dirty="0" err="1">
                <a:latin typeface="Arial"/>
                <a:cs typeface="Arial"/>
              </a:rPr>
              <a:t>wicked</a:t>
            </a:r>
            <a:r>
              <a:rPr lang="nl-NL" sz="1400" b="1" dirty="0">
                <a:latin typeface="Arial"/>
                <a:cs typeface="Arial"/>
              </a:rPr>
              <a:t> </a:t>
            </a:r>
            <a:r>
              <a:rPr lang="nl-NL" sz="1400" b="1" dirty="0" err="1">
                <a:latin typeface="Arial"/>
                <a:cs typeface="Arial"/>
              </a:rPr>
              <a:t>problems</a:t>
            </a:r>
            <a:r>
              <a:rPr lang="nl-NL" sz="1400" b="1" dirty="0">
                <a:latin typeface="Arial"/>
                <a:cs typeface="Arial"/>
              </a:rPr>
              <a:t>) </a:t>
            </a:r>
            <a:r>
              <a:rPr lang="nl-NL" sz="1400" dirty="0">
                <a:latin typeface="Arial"/>
                <a:cs typeface="Arial"/>
              </a:rPr>
              <a:t>uit de maatschappij, in plaats van door het curriculum  </a:t>
            </a:r>
            <a:endParaRPr lang="nl-NL" sz="1400" dirty="0"/>
          </a:p>
          <a:p>
            <a:pPr marL="179705" indent="-179705"/>
            <a:r>
              <a:rPr lang="nl-NL" sz="1400" dirty="0">
                <a:latin typeface="Arial"/>
                <a:cs typeface="Arial"/>
              </a:rPr>
              <a:t>Het leren vindt plaats in gelijkwaardige </a:t>
            </a:r>
            <a:r>
              <a:rPr lang="nl-NL" sz="1400" b="1" dirty="0">
                <a:latin typeface="Arial"/>
                <a:cs typeface="Arial"/>
              </a:rPr>
              <a:t>samenwerking</a:t>
            </a:r>
            <a:r>
              <a:rPr lang="nl-NL" sz="1400" dirty="0">
                <a:latin typeface="Arial"/>
                <a:cs typeface="Arial"/>
              </a:rPr>
              <a:t> met elkaar </a:t>
            </a:r>
            <a:endParaRPr lang="nl-NL" sz="1400" dirty="0"/>
          </a:p>
          <a:p>
            <a:pPr marL="179705" indent="-179705"/>
            <a:r>
              <a:rPr lang="nl-NL" sz="1400" dirty="0">
                <a:latin typeface="Arial"/>
                <a:cs typeface="Arial"/>
              </a:rPr>
              <a:t>Het leren vindt plaats in </a:t>
            </a:r>
            <a:r>
              <a:rPr lang="nl-NL" sz="1400" b="1" dirty="0">
                <a:latin typeface="Arial"/>
                <a:cs typeface="Arial"/>
              </a:rPr>
              <a:t>multidisciplinaire</a:t>
            </a:r>
            <a:r>
              <a:rPr lang="nl-NL" sz="1400" dirty="0">
                <a:latin typeface="Arial"/>
                <a:cs typeface="Arial"/>
              </a:rPr>
              <a:t> groepen (in termen van expertise, achtergrond, leeftijd, werkervaring) </a:t>
            </a:r>
            <a:endParaRPr lang="nl-NL" sz="1400" dirty="0"/>
          </a:p>
          <a:p>
            <a:pPr marL="179705" indent="-179705">
              <a:buNone/>
            </a:pPr>
            <a:endParaRPr lang="nl-NL" sz="1600" dirty="0">
              <a:solidFill>
                <a:schemeClr val="tx2">
                  <a:lumMod val="50000"/>
                </a:schemeClr>
              </a:solidFill>
            </a:endParaRPr>
          </a:p>
        </p:txBody>
      </p:sp>
      <p:sp>
        <p:nvSpPr>
          <p:cNvPr id="7" name="Tijdelijke aanduiding voor tekst 4"/>
          <p:cNvSpPr txBox="1">
            <a:spLocks/>
          </p:cNvSpPr>
          <p:nvPr/>
        </p:nvSpPr>
        <p:spPr>
          <a:xfrm>
            <a:off x="1418401" y="3720977"/>
            <a:ext cx="4249945" cy="2545491"/>
          </a:xfrm>
          <a:prstGeom prst="rect">
            <a:avLst/>
          </a:prstGeom>
        </p:spPr>
        <p:txBody>
          <a:bodyPr vert="horz" lIns="91440" tIns="45720" rIns="91440" bIns="45720" rtlCol="0">
            <a:noAutofit/>
          </a:bodyPr>
          <a:lstStyle/>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endParaRPr kumimoji="0" lang="nl-NL" sz="2000"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pic>
        <p:nvPicPr>
          <p:cNvPr id="6" name="Afbeelding 5" descr="pexels-andrea-piacquadio-3758105.jpg"/>
          <p:cNvPicPr>
            <a:picLocks noChangeAspect="1"/>
          </p:cNvPicPr>
          <p:nvPr/>
        </p:nvPicPr>
        <p:blipFill>
          <a:blip r:embed="rId2"/>
          <a:stretch>
            <a:fillRect/>
          </a:stretch>
        </p:blipFill>
        <p:spPr>
          <a:xfrm>
            <a:off x="6166946" y="2581054"/>
            <a:ext cx="2141155" cy="2279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logo&#10;&#10;Automatisch gegenereerde beschrijving">
            <a:extLst>
              <a:ext uri="{FF2B5EF4-FFF2-40B4-BE49-F238E27FC236}">
                <a16:creationId xmlns:a16="http://schemas.microsoft.com/office/drawing/2014/main" id="{D41D29F6-C24C-2823-013D-069B767F813E}"/>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9" name="Afbeelding 7" descr="Afbeelding met logo&#10;&#10;Automatisch gegenereerde beschrijving">
            <a:extLst>
              <a:ext uri="{FF2B5EF4-FFF2-40B4-BE49-F238E27FC236}">
                <a16:creationId xmlns:a16="http://schemas.microsoft.com/office/drawing/2014/main" id="{20267F65-2411-D2BF-EF42-21A0BD7947BB}"/>
              </a:ext>
            </a:extLst>
          </p:cNvPr>
          <p:cNvPicPr>
            <a:picLocks noChangeAspect="1"/>
          </p:cNvPicPr>
          <p:nvPr/>
        </p:nvPicPr>
        <p:blipFill>
          <a:blip r:embed="rId4"/>
          <a:stretch>
            <a:fillRect/>
          </a:stretch>
        </p:blipFill>
        <p:spPr>
          <a:xfrm>
            <a:off x="1994892" y="5718572"/>
            <a:ext cx="1055490" cy="1073349"/>
          </a:xfrm>
          <a:prstGeom prst="rect">
            <a:avLst/>
          </a:prstGeom>
        </p:spPr>
      </p:pic>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7417" y="365129"/>
            <a:ext cx="7886700" cy="1325563"/>
          </a:xfrm>
        </p:spPr>
        <p:txBody>
          <a:bodyPr/>
          <a:lstStyle/>
          <a:p>
            <a:r>
              <a:rPr lang="nl-NL" dirty="0">
                <a:latin typeface="Avenir Next Condensed Medium"/>
                <a:cs typeface="Arial"/>
              </a:rPr>
              <a:t>Hoe definiëren we LLO? </a:t>
            </a:r>
          </a:p>
        </p:txBody>
      </p:sp>
      <p:sp>
        <p:nvSpPr>
          <p:cNvPr id="5" name="Tijdelijke aanduiding voor tekst 4"/>
          <p:cNvSpPr>
            <a:spLocks noGrp="1"/>
          </p:cNvSpPr>
          <p:nvPr>
            <p:ph type="body" sz="quarter" idx="11"/>
          </p:nvPr>
        </p:nvSpPr>
        <p:spPr>
          <a:xfrm>
            <a:off x="447416" y="2109019"/>
            <a:ext cx="5326578" cy="2545491"/>
          </a:xfrm>
        </p:spPr>
        <p:txBody>
          <a:bodyPr vert="horz" lIns="91440" tIns="45720" rIns="91440" bIns="45720" rtlCol="0" anchor="t">
            <a:noAutofit/>
          </a:bodyPr>
          <a:lstStyle/>
          <a:p>
            <a:pPr marL="179705" indent="-179705">
              <a:buNone/>
            </a:pPr>
            <a:r>
              <a:rPr lang="nl-NL" sz="1400" dirty="0">
                <a:latin typeface="Arial"/>
                <a:cs typeface="Arial"/>
              </a:rPr>
              <a:t>Gangbare definitie (Kuijpers en </a:t>
            </a:r>
            <a:r>
              <a:rPr lang="nl-NL" sz="1400" dirty="0" err="1">
                <a:latin typeface="Arial"/>
                <a:cs typeface="Arial"/>
              </a:rPr>
              <a:t>Draaisma</a:t>
            </a:r>
            <a:r>
              <a:rPr lang="nl-NL" sz="1400" dirty="0">
                <a:latin typeface="Arial"/>
                <a:cs typeface="Arial"/>
              </a:rPr>
              <a:t>, 2019): </a:t>
            </a:r>
            <a:r>
              <a:rPr lang="nl-NL" sz="1400" dirty="0"/>
              <a:t>: “… gedurende het hele leven (pro)actief ontplooien van kwaliteiten op basis van motieven en mogelijkheden, voor een duurzame bijdrage aan de samenleving, eigen werkomgeving, gezondheid en geluk, voor nu en de toekomst”</a:t>
            </a:r>
          </a:p>
          <a:p>
            <a:pPr marL="179705" indent="-179705"/>
            <a:r>
              <a:rPr lang="nl-NL" sz="1400" dirty="0">
                <a:latin typeface="Arial"/>
                <a:cs typeface="Arial"/>
              </a:rPr>
              <a:t>LLO heeft een sociaal en individueel perspectief, waarbij de uitdaging is deze aan elkaar te verbinden</a:t>
            </a:r>
          </a:p>
          <a:p>
            <a:pPr marL="179705" indent="-179705"/>
            <a:r>
              <a:rPr lang="nl-NL" sz="1400" dirty="0">
                <a:latin typeface="Arial"/>
                <a:cs typeface="Arial"/>
              </a:rPr>
              <a:t>Om deze verbinding te maken heeft het individu </a:t>
            </a:r>
            <a:r>
              <a:rPr lang="nl-NL" sz="1400" i="1" dirty="0">
                <a:latin typeface="Arial"/>
                <a:cs typeface="Arial"/>
              </a:rPr>
              <a:t>loopbaancompetenties</a:t>
            </a:r>
            <a:r>
              <a:rPr lang="nl-NL" sz="1400" dirty="0">
                <a:latin typeface="Arial"/>
                <a:cs typeface="Arial"/>
              </a:rPr>
              <a:t> nodig</a:t>
            </a:r>
            <a:endParaRPr lang="en-US" sz="1400" dirty="0">
              <a:latin typeface="Arial"/>
              <a:cs typeface="Arial"/>
            </a:endParaRPr>
          </a:p>
          <a:p>
            <a:pPr marL="179705" indent="-179705"/>
            <a:r>
              <a:rPr lang="en-US" sz="1400" dirty="0"/>
              <a:t>Door het </a:t>
            </a:r>
            <a:r>
              <a:rPr lang="en-US" sz="1400" dirty="0" err="1"/>
              <a:t>maken</a:t>
            </a:r>
            <a:r>
              <a:rPr lang="en-US" sz="1400" dirty="0"/>
              <a:t> van </a:t>
            </a:r>
            <a:r>
              <a:rPr lang="en-US" sz="1400" dirty="0" err="1"/>
              <a:t>deze</a:t>
            </a:r>
            <a:r>
              <a:rPr lang="en-US" sz="1400" dirty="0"/>
              <a:t> </a:t>
            </a:r>
            <a:r>
              <a:rPr lang="en-US" sz="1400" dirty="0" err="1"/>
              <a:t>verbinding</a:t>
            </a:r>
            <a:r>
              <a:rPr lang="en-US" sz="1400" dirty="0"/>
              <a:t> </a:t>
            </a:r>
            <a:r>
              <a:rPr lang="en-US" sz="1400" dirty="0" err="1"/>
              <a:t>verbeteren</a:t>
            </a:r>
            <a:r>
              <a:rPr lang="en-US" sz="1400" dirty="0"/>
              <a:t> </a:t>
            </a:r>
            <a:r>
              <a:rPr lang="en-US" sz="1400" dirty="0" err="1"/>
              <a:t>individuen</a:t>
            </a:r>
            <a:r>
              <a:rPr lang="en-US" sz="1400" dirty="0"/>
              <a:t> </a:t>
            </a:r>
            <a:r>
              <a:rPr lang="en-US" sz="1400" dirty="0" err="1"/>
              <a:t>hun</a:t>
            </a:r>
            <a:r>
              <a:rPr lang="en-US" sz="1400" dirty="0"/>
              <a:t> ‘</a:t>
            </a:r>
            <a:r>
              <a:rPr lang="en-US" sz="1400" i="1" dirty="0"/>
              <a:t>employability</a:t>
            </a:r>
            <a:r>
              <a:rPr lang="en-US" sz="1400" dirty="0"/>
              <a:t>’</a:t>
            </a:r>
          </a:p>
          <a:p>
            <a:pPr marL="179705" indent="-179705"/>
            <a:endParaRPr lang="nl-NL" sz="1600" dirty="0">
              <a:solidFill>
                <a:schemeClr val="tx2">
                  <a:lumMod val="50000"/>
                </a:schemeClr>
              </a:solidFill>
            </a:endParaRPr>
          </a:p>
          <a:p>
            <a:pPr marL="179705" indent="-179705">
              <a:buNone/>
            </a:pPr>
            <a:endParaRPr lang="nl-NL" sz="1600" b="1" i="1" dirty="0">
              <a:solidFill>
                <a:schemeClr val="tx2">
                  <a:lumMod val="50000"/>
                </a:schemeClr>
              </a:solidFill>
            </a:endParaRPr>
          </a:p>
        </p:txBody>
      </p:sp>
      <p:sp>
        <p:nvSpPr>
          <p:cNvPr id="7" name="Tijdelijke aanduiding voor tekst 4"/>
          <p:cNvSpPr txBox="1">
            <a:spLocks/>
          </p:cNvSpPr>
          <p:nvPr/>
        </p:nvSpPr>
        <p:spPr>
          <a:xfrm>
            <a:off x="1418401" y="3720977"/>
            <a:ext cx="4249945" cy="2545491"/>
          </a:xfrm>
          <a:prstGeom prst="rect">
            <a:avLst/>
          </a:prstGeom>
        </p:spPr>
        <p:txBody>
          <a:bodyPr vert="horz" lIns="91440" tIns="45720" rIns="91440" bIns="45720" rtlCol="0">
            <a:noAutofit/>
          </a:bodyPr>
          <a:lstStyle/>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endParaRPr kumimoji="0" lang="nl-NL" sz="2000"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p:txBody>
      </p:sp>
      <p:pic>
        <p:nvPicPr>
          <p:cNvPr id="6" name="Afbeelding 5" descr="pexels-andrea-piacquadio-3831164.jpg"/>
          <p:cNvPicPr>
            <a:picLocks noChangeAspect="1"/>
          </p:cNvPicPr>
          <p:nvPr/>
        </p:nvPicPr>
        <p:blipFill>
          <a:blip r:embed="rId2"/>
          <a:stretch>
            <a:fillRect/>
          </a:stretch>
        </p:blipFill>
        <p:spPr>
          <a:xfrm>
            <a:off x="6179574" y="2550077"/>
            <a:ext cx="2378719" cy="1700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logo&#10;&#10;Automatisch gegenereerde beschrijving">
            <a:extLst>
              <a:ext uri="{FF2B5EF4-FFF2-40B4-BE49-F238E27FC236}">
                <a16:creationId xmlns:a16="http://schemas.microsoft.com/office/drawing/2014/main" id="{C8E24931-7A4A-75D0-40FB-D4FE920DE3EC}"/>
              </a:ext>
            </a:extLst>
          </p:cNvPr>
          <p:cNvPicPr>
            <a:picLocks noChangeAspect="1"/>
          </p:cNvPicPr>
          <p:nvPr/>
        </p:nvPicPr>
        <p:blipFill>
          <a:blip r:embed="rId3"/>
          <a:stretch>
            <a:fillRect/>
          </a:stretch>
        </p:blipFill>
        <p:spPr>
          <a:xfrm>
            <a:off x="280393" y="6022180"/>
            <a:ext cx="1385888" cy="466130"/>
          </a:xfrm>
          <a:prstGeom prst="rect">
            <a:avLst/>
          </a:prstGeom>
        </p:spPr>
      </p:pic>
      <p:pic>
        <p:nvPicPr>
          <p:cNvPr id="9" name="Afbeelding 7" descr="Afbeelding met logo&#10;&#10;Automatisch gegenereerde beschrijving">
            <a:extLst>
              <a:ext uri="{FF2B5EF4-FFF2-40B4-BE49-F238E27FC236}">
                <a16:creationId xmlns:a16="http://schemas.microsoft.com/office/drawing/2014/main" id="{7410C035-7D56-BE9D-E828-6F411C9B35B5}"/>
              </a:ext>
            </a:extLst>
          </p:cNvPr>
          <p:cNvPicPr>
            <a:picLocks noChangeAspect="1"/>
          </p:cNvPicPr>
          <p:nvPr/>
        </p:nvPicPr>
        <p:blipFill>
          <a:blip r:embed="rId4"/>
          <a:stretch>
            <a:fillRect/>
          </a:stretch>
        </p:blipFill>
        <p:spPr>
          <a:xfrm>
            <a:off x="1994892" y="5718572"/>
            <a:ext cx="1055490" cy="1073349"/>
          </a:xfrm>
          <a:prstGeom prst="rect">
            <a:avLst/>
          </a:prstGeom>
        </p:spPr>
      </p:pic>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mal_wit_v6">
  <a:themeElements>
    <a:clrScheme name="HAN">
      <a:dk1>
        <a:sysClr val="windowText" lastClr="000000"/>
      </a:dk1>
      <a:lt1>
        <a:sysClr val="window" lastClr="FFFFFF"/>
      </a:lt1>
      <a:dk2>
        <a:srgbClr val="E50056"/>
      </a:dk2>
      <a:lt2>
        <a:srgbClr val="F8F8F8"/>
      </a:lt2>
      <a:accent1>
        <a:srgbClr val="000000"/>
      </a:accent1>
      <a:accent2>
        <a:srgbClr val="454545"/>
      </a:accent2>
      <a:accent3>
        <a:srgbClr val="757575"/>
      </a:accent3>
      <a:accent4>
        <a:srgbClr val="919191"/>
      </a:accent4>
      <a:accent5>
        <a:srgbClr val="E3E3E3"/>
      </a:accent5>
      <a:accent6>
        <a:srgbClr val="F8F8F8"/>
      </a:accent6>
      <a:hlink>
        <a:srgbClr val="000000"/>
      </a:hlink>
      <a:folHlink>
        <a:srgbClr val="000000"/>
      </a:folHlink>
    </a:clrScheme>
    <a:fontScheme name="HAN-PP">
      <a:majorFont>
        <a:latin typeface="Avenir Next Condensed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l_wit_v5.potx" id="{75018CFB-69D4-460D-9D41-34C8454AB009}" vid="{965D161B-DBF2-412A-9218-CAE127682E15}"/>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smal_wit_v6</Template>
  <TotalTime>0</TotalTime>
  <Words>1281</Words>
  <Application>Microsoft Office PowerPoint</Application>
  <PresentationFormat>Diavoorstelling (4:3)</PresentationFormat>
  <Paragraphs>152</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Avenir Next Condensed Medium</vt:lpstr>
      <vt:lpstr>Calibri</vt:lpstr>
      <vt:lpstr>smal_wit_v6</vt:lpstr>
      <vt:lpstr>PowerPoint-presentatie</vt:lpstr>
      <vt:lpstr>vandaag</vt:lpstr>
      <vt:lpstr>Even voorstellen</vt:lpstr>
      <vt:lpstr>Het project</vt:lpstr>
      <vt:lpstr>Hoe het begon …</vt:lpstr>
      <vt:lpstr>De hoofdvraag</vt:lpstr>
      <vt:lpstr>deelvragen</vt:lpstr>
      <vt:lpstr>Hoe definieren we challenge-based learning?</vt:lpstr>
      <vt:lpstr>Hoe definiëren we LLO? </vt:lpstr>
      <vt:lpstr>loopbaancompetenties</vt:lpstr>
      <vt:lpstr>employability</vt:lpstr>
      <vt:lpstr>Llo competenties </vt:lpstr>
      <vt:lpstr>praktijkcases</vt:lpstr>
      <vt:lpstr>Wat leerden we  van de cases? </vt:lpstr>
      <vt:lpstr>resultaten</vt:lpstr>
      <vt:lpstr>Wat betekent dit voor de onderwijsinstelling? </vt:lpstr>
      <vt:lpstr>Wat betekent dit voor de bedrijven? </vt:lpstr>
      <vt:lpstr>conclusies</vt:lpstr>
      <vt:lpstr>randvoorwaarden</vt:lpstr>
      <vt:lpstr>Maak je eigen brochure</vt:lpstr>
      <vt:lpstr>PowerPoint-presentatie</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Windows-gebruiker</dc:creator>
  <cp:lastModifiedBy>Jeanette Dusschooten</cp:lastModifiedBy>
  <cp:revision>9</cp:revision>
  <dcterms:created xsi:type="dcterms:W3CDTF">2020-01-21T09:12:45Z</dcterms:created>
  <dcterms:modified xsi:type="dcterms:W3CDTF">2024-02-26T08:34:25Z</dcterms:modified>
</cp:coreProperties>
</file>