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3"/>
  </p:handoutMasterIdLst>
  <p:sldIdLst>
    <p:sldId id="256" r:id="rId2"/>
  </p:sldIdLst>
  <p:sldSz cx="30275213" cy="42803763"/>
  <p:notesSz cx="6858000" cy="9144000"/>
  <p:defaultTextStyle>
    <a:defPPr>
      <a:defRPr lang="nl-NL"/>
    </a:defPPr>
    <a:lvl1pPr marL="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 userDrawn="1">
          <p15:clr>
            <a:srgbClr val="A4A3A4"/>
          </p15:clr>
        </p15:guide>
        <p15:guide id="2" pos="95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/>
    <p:restoredTop sz="94627"/>
  </p:normalViewPr>
  <p:slideViewPr>
    <p:cSldViewPr snapToObjects="1">
      <p:cViewPr varScale="1">
        <p:scale>
          <a:sx n="15" d="100"/>
          <a:sy n="15" d="100"/>
        </p:scale>
        <p:origin x="2984" y="432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B42100F-2B56-D14C-8CD7-1A9D9D7174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4B5BF08-E280-3B43-A86F-A778A59247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96B9E-A66C-4340-8400-17BACE68ACE9}" type="datetimeFigureOut">
              <a:rPr lang="nl-NL" smtClean="0"/>
              <a:t>10-10-18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F03AA1E-BDAB-244B-986B-C074C5EAE8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AEB9377-4D3F-2D46-A820-FCB4FA877E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092D0-3170-AB43-8D60-193146DE59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3497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25CB-0953-C54A-837F-9433C0DB182D}" type="datetimeFigureOut">
              <a:rPr lang="nl-NL" smtClean="0"/>
              <a:t>10-10-18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1DED-0D00-044B-A65A-10FA9E5AF4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9037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25CB-0953-C54A-837F-9433C0DB182D}" type="datetimeFigureOut">
              <a:rPr lang="nl-NL" smtClean="0"/>
              <a:t>10-10-18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1DED-0D00-044B-A65A-10FA9E5AF4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406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25CB-0953-C54A-837F-9433C0DB182D}" type="datetimeFigureOut">
              <a:rPr lang="nl-NL" smtClean="0"/>
              <a:t>10-10-18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1DED-0D00-044B-A65A-10FA9E5AF4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486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25CB-0953-C54A-837F-9433C0DB182D}" type="datetimeFigureOut">
              <a:rPr lang="nl-NL" smtClean="0"/>
              <a:t>10-10-18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1DED-0D00-044B-A65A-10FA9E5AF4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3019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25CB-0953-C54A-837F-9433C0DB182D}" type="datetimeFigureOut">
              <a:rPr lang="nl-NL" smtClean="0"/>
              <a:t>10-10-18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1DED-0D00-044B-A65A-10FA9E5AF4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4935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25CB-0953-C54A-837F-9433C0DB182D}" type="datetimeFigureOut">
              <a:rPr lang="nl-NL" smtClean="0"/>
              <a:t>10-10-18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1DED-0D00-044B-A65A-10FA9E5AF4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1037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25CB-0953-C54A-837F-9433C0DB182D}" type="datetimeFigureOut">
              <a:rPr lang="nl-NL" smtClean="0"/>
              <a:t>10-10-18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1DED-0D00-044B-A65A-10FA9E5AF4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5763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25CB-0953-C54A-837F-9433C0DB182D}" type="datetimeFigureOut">
              <a:rPr lang="nl-NL" smtClean="0"/>
              <a:t>10-10-18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1DED-0D00-044B-A65A-10FA9E5AF4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7894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25CB-0953-C54A-837F-9433C0DB182D}" type="datetimeFigureOut">
              <a:rPr lang="nl-NL" smtClean="0"/>
              <a:t>10-10-18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1DED-0D00-044B-A65A-10FA9E5AF4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229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25CB-0953-C54A-837F-9433C0DB182D}" type="datetimeFigureOut">
              <a:rPr lang="nl-NL" smtClean="0"/>
              <a:t>10-10-18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1DED-0D00-044B-A65A-10FA9E5AF4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4096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25CB-0953-C54A-837F-9433C0DB182D}" type="datetimeFigureOut">
              <a:rPr lang="nl-NL" smtClean="0"/>
              <a:t>10-10-18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1DED-0D00-044B-A65A-10FA9E5AF4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278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025CB-0953-C54A-837F-9433C0DB182D}" type="datetimeFigureOut">
              <a:rPr lang="nl-NL" smtClean="0"/>
              <a:t>10-10-18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E1DED-0D00-044B-A65A-10FA9E5AF4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67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>
            <a:extLst>
              <a:ext uri="{FF2B5EF4-FFF2-40B4-BE49-F238E27FC236}">
                <a16:creationId xmlns:a16="http://schemas.microsoft.com/office/drawing/2014/main" id="{5ED03D4C-00B9-CB44-9BBA-9002D2A7C9B0}"/>
              </a:ext>
            </a:extLst>
          </p:cNvPr>
          <p:cNvSpPr/>
          <p:nvPr/>
        </p:nvSpPr>
        <p:spPr>
          <a:xfrm>
            <a:off x="2241283" y="1383657"/>
            <a:ext cx="25929771" cy="4506685"/>
          </a:xfrm>
          <a:prstGeom prst="roundRect">
            <a:avLst/>
          </a:prstGeom>
          <a:noFill/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3696E64-7B4B-264F-9D51-E6F0F141E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84" y="789251"/>
            <a:ext cx="5400601" cy="222678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572D0AA-50BC-A142-8C55-656937968EB4}"/>
              </a:ext>
            </a:extLst>
          </p:cNvPr>
          <p:cNvSpPr txBox="1"/>
          <p:nvPr/>
        </p:nvSpPr>
        <p:spPr>
          <a:xfrm>
            <a:off x="5883785" y="789251"/>
            <a:ext cx="1850605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7400" dirty="0"/>
              <a:t>3D print </a:t>
            </a:r>
            <a:r>
              <a:rPr lang="nl-NL" sz="7400" dirty="0" err="1"/>
              <a:t>applications</a:t>
            </a:r>
            <a:r>
              <a:rPr lang="nl-NL" sz="7400" dirty="0"/>
              <a:t> </a:t>
            </a:r>
            <a:r>
              <a:rPr lang="nl-NL" sz="7400" dirty="0" err="1"/>
              <a:t>for</a:t>
            </a:r>
            <a:r>
              <a:rPr lang="nl-NL" sz="7400" dirty="0"/>
              <a:t> </a:t>
            </a:r>
            <a:r>
              <a:rPr lang="nl-NL" sz="7400" dirty="0" err="1"/>
              <a:t>Biomedical</a:t>
            </a:r>
            <a:r>
              <a:rPr lang="nl-NL" sz="7400" dirty="0"/>
              <a:t> Technology</a:t>
            </a:r>
          </a:p>
          <a:p>
            <a:pPr algn="ctr"/>
            <a:r>
              <a:rPr lang="nl-NL" sz="4000" dirty="0"/>
              <a:t>Mark Leemhuis </a:t>
            </a:r>
            <a:r>
              <a:rPr lang="nl-NL" sz="4000" baseline="30000" dirty="0" err="1"/>
              <a:t>a,c</a:t>
            </a:r>
            <a:r>
              <a:rPr lang="nl-NL" sz="4000" baseline="30000" dirty="0"/>
              <a:t> </a:t>
            </a:r>
            <a:r>
              <a:rPr lang="nl-NL" sz="4000" dirty="0"/>
              <a:t>, Sara </a:t>
            </a:r>
            <a:r>
              <a:rPr lang="nl-NL" sz="4000" dirty="0" err="1"/>
              <a:t>Panahkhahi</a:t>
            </a:r>
            <a:r>
              <a:rPr lang="nl-NL" sz="4000" dirty="0"/>
              <a:t> </a:t>
            </a:r>
            <a:r>
              <a:rPr lang="nl-NL" sz="4000" baseline="30000" dirty="0" err="1"/>
              <a:t>b,c</a:t>
            </a:r>
            <a:r>
              <a:rPr lang="nl-NL" sz="4000" dirty="0"/>
              <a:t>, Erwin de Vlugt </a:t>
            </a:r>
            <a:r>
              <a:rPr lang="nl-NL" sz="4000" baseline="30000" dirty="0"/>
              <a:t>c</a:t>
            </a:r>
            <a:endParaRPr lang="nl-NL" sz="4000" dirty="0"/>
          </a:p>
          <a:p>
            <a:pPr algn="ctr"/>
            <a:r>
              <a:rPr lang="nl-NL" sz="4000" baseline="30000" dirty="0"/>
              <a:t>a </a:t>
            </a:r>
            <a:r>
              <a:rPr lang="nl-NL" sz="4000" dirty="0" err="1"/>
              <a:t>Process</a:t>
            </a:r>
            <a:r>
              <a:rPr lang="nl-NL" sz="4000" dirty="0"/>
              <a:t> &amp; Food </a:t>
            </a:r>
            <a:r>
              <a:rPr lang="nl-NL" sz="4000" dirty="0" err="1"/>
              <a:t>Technology,</a:t>
            </a:r>
            <a:r>
              <a:rPr lang="nl-NL" sz="4000" baseline="30000" dirty="0" err="1"/>
              <a:t>b</a:t>
            </a:r>
            <a:r>
              <a:rPr lang="nl-NL" sz="4000" dirty="0"/>
              <a:t> </a:t>
            </a:r>
            <a:r>
              <a:rPr lang="nl-NL" sz="4000" dirty="0" err="1"/>
              <a:t>Mechanical</a:t>
            </a:r>
            <a:r>
              <a:rPr lang="nl-NL" sz="4000" dirty="0"/>
              <a:t> Engineering, </a:t>
            </a:r>
            <a:r>
              <a:rPr lang="nl-NL" sz="4000" baseline="30000" dirty="0"/>
              <a:t>c</a:t>
            </a:r>
            <a:r>
              <a:rPr lang="nl-NL" sz="4000" dirty="0"/>
              <a:t> Technology </a:t>
            </a:r>
            <a:r>
              <a:rPr lang="nl-NL" sz="4000" dirty="0" err="1"/>
              <a:t>for</a:t>
            </a:r>
            <a:r>
              <a:rPr lang="nl-NL" sz="4000" dirty="0"/>
              <a:t> Health</a:t>
            </a:r>
          </a:p>
        </p:txBody>
      </p:sp>
      <p:sp>
        <p:nvSpPr>
          <p:cNvPr id="9" name="Afgeronde rechthoek 8">
            <a:extLst>
              <a:ext uri="{FF2B5EF4-FFF2-40B4-BE49-F238E27FC236}">
                <a16:creationId xmlns:a16="http://schemas.microsoft.com/office/drawing/2014/main" id="{1C6D12F7-C86D-A04B-AF7D-CDB7610661E0}"/>
              </a:ext>
            </a:extLst>
          </p:cNvPr>
          <p:cNvSpPr/>
          <p:nvPr/>
        </p:nvSpPr>
        <p:spPr>
          <a:xfrm>
            <a:off x="663998" y="5890342"/>
            <a:ext cx="13897544" cy="93188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dirty="0"/>
          </a:p>
        </p:txBody>
      </p:sp>
      <p:sp>
        <p:nvSpPr>
          <p:cNvPr id="10" name="Afgeronde rechthoek 9">
            <a:extLst>
              <a:ext uri="{FF2B5EF4-FFF2-40B4-BE49-F238E27FC236}">
                <a16:creationId xmlns:a16="http://schemas.microsoft.com/office/drawing/2014/main" id="{8011ABAF-C33C-DC4B-AE14-3ED17100CC87}"/>
              </a:ext>
            </a:extLst>
          </p:cNvPr>
          <p:cNvSpPr/>
          <p:nvPr/>
        </p:nvSpPr>
        <p:spPr>
          <a:xfrm>
            <a:off x="15785678" y="5890340"/>
            <a:ext cx="13897544" cy="93188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1A52474-3ADD-7A44-9005-7F8249E1945F}"/>
              </a:ext>
            </a:extLst>
          </p:cNvPr>
          <p:cNvSpPr txBox="1"/>
          <p:nvPr/>
        </p:nvSpPr>
        <p:spPr>
          <a:xfrm>
            <a:off x="1706890" y="5890340"/>
            <a:ext cx="12097344" cy="2808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i="1" dirty="0"/>
              <a:t>Background</a:t>
            </a:r>
          </a:p>
          <a:p>
            <a:r>
              <a:rPr lang="nl-NL" sz="4400" dirty="0"/>
              <a:t>3D </a:t>
            </a:r>
            <a:r>
              <a:rPr lang="nl-NL" sz="4400" dirty="0" err="1"/>
              <a:t>printing</a:t>
            </a:r>
            <a:r>
              <a:rPr lang="nl-NL" sz="4400" dirty="0"/>
              <a:t> (Additive Manufacturing, AM) is </a:t>
            </a:r>
            <a:r>
              <a:rPr lang="nl-NL" sz="4400" dirty="0" err="1"/>
              <a:t>rapidly</a:t>
            </a:r>
            <a:r>
              <a:rPr lang="nl-NL" sz="4400" dirty="0"/>
              <a:t> </a:t>
            </a:r>
            <a:r>
              <a:rPr lang="nl-NL" sz="4400" dirty="0" err="1"/>
              <a:t>becoming</a:t>
            </a:r>
            <a:r>
              <a:rPr lang="nl-NL" sz="4400" dirty="0"/>
              <a:t> a commodity </a:t>
            </a:r>
            <a:r>
              <a:rPr lang="nl-NL" sz="4400" dirty="0" err="1"/>
              <a:t>nowadays</a:t>
            </a:r>
            <a:r>
              <a:rPr lang="nl-NL" sz="4400" dirty="0"/>
              <a:t>. </a:t>
            </a:r>
            <a:r>
              <a:rPr lang="nl-NL" sz="4400" dirty="0" err="1"/>
              <a:t>With</a:t>
            </a:r>
            <a:r>
              <a:rPr lang="nl-NL" sz="4400" dirty="0"/>
              <a:t> </a:t>
            </a:r>
            <a:r>
              <a:rPr lang="nl-NL" sz="4400" dirty="0" err="1"/>
              <a:t>the</a:t>
            </a:r>
            <a:r>
              <a:rPr lang="nl-NL" sz="4400" dirty="0"/>
              <a:t> </a:t>
            </a:r>
            <a:r>
              <a:rPr lang="nl-NL" sz="4400" dirty="0" err="1"/>
              <a:t>expansion</a:t>
            </a:r>
            <a:r>
              <a:rPr lang="nl-NL" sz="4400" dirty="0"/>
              <a:t> of </a:t>
            </a:r>
            <a:r>
              <a:rPr lang="nl-NL" sz="4400" dirty="0" err="1"/>
              <a:t>available</a:t>
            </a:r>
            <a:r>
              <a:rPr lang="nl-NL" sz="4400" dirty="0"/>
              <a:t> </a:t>
            </a:r>
            <a:r>
              <a:rPr lang="nl-NL" sz="4400" dirty="0" err="1"/>
              <a:t>techniques</a:t>
            </a:r>
            <a:r>
              <a:rPr lang="nl-NL" sz="4400" dirty="0"/>
              <a:t> </a:t>
            </a:r>
            <a:r>
              <a:rPr lang="nl-NL" sz="4400" dirty="0" err="1"/>
              <a:t>also</a:t>
            </a:r>
            <a:r>
              <a:rPr lang="nl-NL" sz="4400" dirty="0"/>
              <a:t> </a:t>
            </a:r>
            <a:r>
              <a:rPr lang="nl-NL" sz="4400" dirty="0" err="1"/>
              <a:t>the</a:t>
            </a:r>
            <a:r>
              <a:rPr lang="nl-NL" sz="4400" dirty="0"/>
              <a:t> </a:t>
            </a:r>
            <a:r>
              <a:rPr lang="nl-NL" sz="4400" dirty="0" err="1"/>
              <a:t>amount</a:t>
            </a:r>
            <a:r>
              <a:rPr lang="nl-NL" sz="4400" dirty="0"/>
              <a:t> of </a:t>
            </a:r>
            <a:r>
              <a:rPr lang="nl-NL" sz="4400" dirty="0" err="1"/>
              <a:t>applications</a:t>
            </a:r>
            <a:r>
              <a:rPr lang="nl-NL" sz="4400" dirty="0"/>
              <a:t> </a:t>
            </a:r>
            <a:r>
              <a:rPr lang="nl-NL" sz="4400" dirty="0" err="1"/>
              <a:t>increases</a:t>
            </a:r>
            <a:r>
              <a:rPr lang="nl-NL" sz="4400" dirty="0"/>
              <a:t> </a:t>
            </a:r>
            <a:r>
              <a:rPr lang="nl-NL" sz="4400" dirty="0" err="1"/>
              <a:t>rapidly</a:t>
            </a:r>
            <a:r>
              <a:rPr lang="nl-NL" sz="4400" dirty="0"/>
              <a:t>. </a:t>
            </a:r>
            <a:r>
              <a:rPr lang="nl-NL" sz="4400" dirty="0" err="1"/>
              <a:t>Relatively</a:t>
            </a:r>
            <a:r>
              <a:rPr lang="nl-NL" sz="4400" dirty="0"/>
              <a:t> new is </a:t>
            </a:r>
            <a:r>
              <a:rPr lang="nl-NL" sz="4400" dirty="0" err="1"/>
              <a:t>the</a:t>
            </a:r>
            <a:r>
              <a:rPr lang="nl-NL" sz="4400" dirty="0"/>
              <a:t> </a:t>
            </a:r>
            <a:r>
              <a:rPr lang="nl-NL" sz="4400" dirty="0" err="1"/>
              <a:t>application</a:t>
            </a:r>
            <a:r>
              <a:rPr lang="nl-NL" sz="4400" dirty="0"/>
              <a:t> of AM in </a:t>
            </a:r>
            <a:r>
              <a:rPr lang="nl-NL" sz="4400" dirty="0" err="1"/>
              <a:t>the</a:t>
            </a:r>
            <a:r>
              <a:rPr lang="nl-NL" sz="4400" dirty="0"/>
              <a:t> </a:t>
            </a:r>
            <a:r>
              <a:rPr lang="nl-NL" sz="4400" dirty="0" err="1"/>
              <a:t>medical</a:t>
            </a:r>
            <a:r>
              <a:rPr lang="nl-NL" sz="4400" dirty="0"/>
              <a:t> </a:t>
            </a:r>
            <a:r>
              <a:rPr lang="nl-NL" sz="4400" dirty="0" err="1"/>
              <a:t>and</a:t>
            </a:r>
            <a:r>
              <a:rPr lang="nl-NL" sz="4400" dirty="0"/>
              <a:t> </a:t>
            </a:r>
            <a:r>
              <a:rPr lang="nl-NL" sz="4400" dirty="0" err="1"/>
              <a:t>pharmaceutical</a:t>
            </a:r>
            <a:r>
              <a:rPr lang="nl-NL" sz="4400" dirty="0"/>
              <a:t> fields. </a:t>
            </a:r>
          </a:p>
          <a:p>
            <a:r>
              <a:rPr lang="nl-NL" sz="4400" dirty="0"/>
              <a:t>Application of AM in these </a:t>
            </a:r>
            <a:r>
              <a:rPr lang="nl-NL" sz="4400" dirty="0" err="1"/>
              <a:t>areas</a:t>
            </a:r>
            <a:r>
              <a:rPr lang="nl-NL" sz="4400" dirty="0"/>
              <a:t> </a:t>
            </a:r>
            <a:r>
              <a:rPr lang="nl-NL" sz="4400" dirty="0" err="1"/>
              <a:t>requires</a:t>
            </a:r>
            <a:r>
              <a:rPr lang="nl-NL" sz="4400" dirty="0"/>
              <a:t> </a:t>
            </a:r>
            <a:r>
              <a:rPr lang="nl-NL" sz="4400" dirty="0" err="1"/>
              <a:t>the</a:t>
            </a:r>
            <a:r>
              <a:rPr lang="nl-NL" sz="4400" dirty="0"/>
              <a:t> </a:t>
            </a:r>
            <a:r>
              <a:rPr lang="nl-NL" sz="4400" dirty="0" err="1"/>
              <a:t>used</a:t>
            </a:r>
            <a:r>
              <a:rPr lang="nl-NL" sz="4400" dirty="0"/>
              <a:t> </a:t>
            </a:r>
            <a:r>
              <a:rPr lang="nl-NL" sz="4400" dirty="0" err="1"/>
              <a:t>polymeric</a:t>
            </a:r>
            <a:r>
              <a:rPr lang="nl-NL" sz="4400" dirty="0"/>
              <a:t> </a:t>
            </a:r>
            <a:r>
              <a:rPr lang="nl-NL" sz="4400" dirty="0" err="1"/>
              <a:t>materials</a:t>
            </a:r>
            <a:r>
              <a:rPr lang="nl-NL" sz="4400" dirty="0"/>
              <a:t> </a:t>
            </a:r>
            <a:r>
              <a:rPr lang="nl-NL" sz="4400" dirty="0" err="1"/>
              <a:t>to</a:t>
            </a:r>
            <a:r>
              <a:rPr lang="nl-NL" sz="4400" dirty="0"/>
              <a:t> </a:t>
            </a:r>
            <a:r>
              <a:rPr lang="nl-NL" sz="4400" dirty="0" err="1"/>
              <a:t>be</a:t>
            </a:r>
            <a:r>
              <a:rPr lang="nl-NL" sz="4400" dirty="0"/>
              <a:t> </a:t>
            </a:r>
            <a:r>
              <a:rPr lang="nl-NL" sz="4400" dirty="0" err="1"/>
              <a:t>biocompatible</a:t>
            </a:r>
            <a:r>
              <a:rPr lang="nl-NL" sz="4400" dirty="0"/>
              <a:t> </a:t>
            </a:r>
            <a:r>
              <a:rPr lang="nl-NL" sz="4400" dirty="0" err="1"/>
              <a:t>and</a:t>
            </a:r>
            <a:r>
              <a:rPr lang="nl-NL" sz="4400" dirty="0"/>
              <a:t> </a:t>
            </a:r>
            <a:r>
              <a:rPr lang="nl-NL" sz="4400" dirty="0" err="1"/>
              <a:t>ideally</a:t>
            </a:r>
            <a:r>
              <a:rPr lang="nl-NL" sz="4400" dirty="0"/>
              <a:t> </a:t>
            </a:r>
            <a:r>
              <a:rPr lang="nl-NL" sz="4400" dirty="0" err="1"/>
              <a:t>also</a:t>
            </a:r>
            <a:r>
              <a:rPr lang="nl-NL" sz="4400" dirty="0"/>
              <a:t> </a:t>
            </a:r>
            <a:r>
              <a:rPr lang="nl-NL" sz="4400" dirty="0" err="1"/>
              <a:t>biodegradable</a:t>
            </a:r>
            <a:r>
              <a:rPr lang="nl-NL" sz="4400" dirty="0"/>
              <a:t>. </a:t>
            </a:r>
          </a:p>
          <a:p>
            <a:r>
              <a:rPr lang="nl-NL" sz="4400" dirty="0"/>
              <a:t>Knowledge of </a:t>
            </a:r>
            <a:r>
              <a:rPr lang="nl-NL" sz="4400" dirty="0" err="1"/>
              <a:t>the</a:t>
            </a:r>
            <a:r>
              <a:rPr lang="nl-NL" sz="4400" dirty="0"/>
              <a:t> </a:t>
            </a:r>
            <a:r>
              <a:rPr lang="nl-NL" sz="4400" dirty="0" err="1"/>
              <a:t>behaviour</a:t>
            </a:r>
            <a:r>
              <a:rPr lang="nl-NL" sz="4400" dirty="0"/>
              <a:t> of these </a:t>
            </a:r>
            <a:r>
              <a:rPr lang="nl-NL" sz="4400" dirty="0" err="1"/>
              <a:t>materials</a:t>
            </a:r>
            <a:r>
              <a:rPr lang="nl-NL" sz="4400" dirty="0"/>
              <a:t> as well as </a:t>
            </a:r>
            <a:r>
              <a:rPr lang="nl-NL" sz="4400" dirty="0" err="1"/>
              <a:t>their</a:t>
            </a:r>
            <a:r>
              <a:rPr lang="nl-NL" sz="4400" dirty="0"/>
              <a:t> </a:t>
            </a:r>
            <a:r>
              <a:rPr lang="nl-NL" sz="4400" dirty="0" err="1"/>
              <a:t>processability</a:t>
            </a:r>
            <a:r>
              <a:rPr lang="nl-NL" sz="4400" dirty="0"/>
              <a:t> is </a:t>
            </a:r>
            <a:r>
              <a:rPr lang="nl-NL" sz="4400" dirty="0" err="1"/>
              <a:t>crucial</a:t>
            </a:r>
            <a:r>
              <a:rPr lang="nl-NL" sz="4400" dirty="0"/>
              <a:t> </a:t>
            </a:r>
            <a:r>
              <a:rPr lang="nl-NL" sz="4400" dirty="0" err="1"/>
              <a:t>to</a:t>
            </a:r>
            <a:r>
              <a:rPr lang="nl-NL" sz="4400" dirty="0"/>
              <a:t> </a:t>
            </a:r>
            <a:r>
              <a:rPr lang="nl-NL" sz="4400" dirty="0" err="1"/>
              <a:t>allow</a:t>
            </a:r>
            <a:r>
              <a:rPr lang="nl-NL" sz="4400" dirty="0"/>
              <a:t> development of new </a:t>
            </a:r>
            <a:r>
              <a:rPr lang="nl-NL" sz="4400" dirty="0" err="1"/>
              <a:t>materials</a:t>
            </a:r>
            <a:r>
              <a:rPr lang="nl-NL" sz="4400" dirty="0"/>
              <a:t> </a:t>
            </a:r>
            <a:r>
              <a:rPr lang="nl-NL" sz="4400" dirty="0" err="1"/>
              <a:t>with</a:t>
            </a:r>
            <a:r>
              <a:rPr lang="nl-NL" sz="4400" dirty="0"/>
              <a:t> </a:t>
            </a:r>
            <a:r>
              <a:rPr lang="nl-NL" sz="4400" dirty="0" err="1"/>
              <a:t>tailored</a:t>
            </a:r>
            <a:r>
              <a:rPr lang="nl-NL" sz="4400" dirty="0"/>
              <a:t> </a:t>
            </a:r>
            <a:r>
              <a:rPr lang="nl-NL" sz="4400" dirty="0" err="1"/>
              <a:t>characteristics</a:t>
            </a:r>
            <a:r>
              <a:rPr lang="nl-NL" sz="4400" dirty="0"/>
              <a:t>. Most </a:t>
            </a:r>
            <a:r>
              <a:rPr lang="nl-NL" sz="4400" dirty="0" err="1"/>
              <a:t>commonly</a:t>
            </a:r>
            <a:r>
              <a:rPr lang="nl-NL" sz="4400" dirty="0"/>
              <a:t> FDM </a:t>
            </a:r>
            <a:r>
              <a:rPr lang="nl-NL" sz="4400" dirty="0" err="1"/>
              <a:t>printing</a:t>
            </a:r>
            <a:r>
              <a:rPr lang="nl-NL" sz="4400" dirty="0"/>
              <a:t> </a:t>
            </a:r>
            <a:r>
              <a:rPr lang="nl-NL" sz="4400" dirty="0" err="1"/>
              <a:t>and</a:t>
            </a:r>
            <a:r>
              <a:rPr lang="nl-NL" sz="4400" dirty="0"/>
              <a:t> </a:t>
            </a:r>
            <a:r>
              <a:rPr lang="nl-NL" sz="4400" dirty="0" err="1"/>
              <a:t>Stereolithography</a:t>
            </a:r>
            <a:r>
              <a:rPr lang="nl-NL" sz="4400" dirty="0"/>
              <a:t> is </a:t>
            </a:r>
            <a:r>
              <a:rPr lang="nl-NL" sz="4400" dirty="0" err="1"/>
              <a:t>used</a:t>
            </a:r>
            <a:r>
              <a:rPr lang="nl-NL" sz="4400" dirty="0"/>
              <a:t> in </a:t>
            </a:r>
            <a:r>
              <a:rPr lang="nl-NL" sz="4400" dirty="0" err="1"/>
              <a:t>medical</a:t>
            </a:r>
            <a:r>
              <a:rPr lang="nl-NL" sz="4400" dirty="0"/>
              <a:t> </a:t>
            </a:r>
            <a:r>
              <a:rPr lang="nl-NL" sz="4400" dirty="0" err="1"/>
              <a:t>applications</a:t>
            </a:r>
            <a:r>
              <a:rPr lang="nl-NL" sz="4400" dirty="0"/>
              <a:t>.</a:t>
            </a:r>
          </a:p>
          <a:p>
            <a:endParaRPr lang="nl-NL" sz="4000" dirty="0"/>
          </a:p>
          <a:p>
            <a:r>
              <a:rPr lang="nl-NL" sz="4000" dirty="0"/>
              <a:t>A	                  B	</a:t>
            </a:r>
          </a:p>
          <a:p>
            <a:endParaRPr lang="nl-NL" sz="4000" dirty="0"/>
          </a:p>
          <a:p>
            <a:endParaRPr lang="nl-NL" sz="4000" dirty="0"/>
          </a:p>
          <a:p>
            <a:endParaRPr lang="nl-NL" sz="4000" dirty="0"/>
          </a:p>
          <a:p>
            <a:endParaRPr lang="nl-NL" sz="4000" dirty="0"/>
          </a:p>
          <a:p>
            <a:endParaRPr lang="nl-NL" sz="4000" dirty="0"/>
          </a:p>
          <a:p>
            <a:endParaRPr lang="nl-NL" sz="3200" i="1" dirty="0"/>
          </a:p>
          <a:p>
            <a:endParaRPr lang="nl-NL" sz="3200" i="1" dirty="0"/>
          </a:p>
          <a:p>
            <a:r>
              <a:rPr lang="nl-NL" sz="3200" i="1" dirty="0" err="1"/>
              <a:t>Schematic</a:t>
            </a:r>
            <a:r>
              <a:rPr lang="nl-NL" sz="3200" i="1" dirty="0"/>
              <a:t> </a:t>
            </a:r>
            <a:r>
              <a:rPr lang="nl-NL" sz="3200" i="1" dirty="0" err="1"/>
              <a:t>representation</a:t>
            </a:r>
            <a:r>
              <a:rPr lang="nl-NL" sz="3200" i="1" dirty="0"/>
              <a:t> of FDM </a:t>
            </a:r>
            <a:r>
              <a:rPr lang="nl-NL" sz="3200" i="1" dirty="0" err="1"/>
              <a:t>printing</a:t>
            </a:r>
            <a:r>
              <a:rPr lang="nl-NL" sz="3200" i="1" dirty="0"/>
              <a:t> (A) </a:t>
            </a:r>
            <a:r>
              <a:rPr lang="nl-NL" sz="3200" i="1" dirty="0" err="1"/>
              <a:t>and</a:t>
            </a:r>
            <a:r>
              <a:rPr lang="nl-NL" sz="3200" i="1" dirty="0"/>
              <a:t> SLS </a:t>
            </a:r>
            <a:r>
              <a:rPr lang="nl-NL" sz="3200" i="1" dirty="0" err="1"/>
              <a:t>printing</a:t>
            </a:r>
            <a:r>
              <a:rPr lang="nl-NL" sz="3200" i="1" dirty="0"/>
              <a:t> (B)</a:t>
            </a:r>
          </a:p>
          <a:p>
            <a:endParaRPr lang="nl-NL" sz="3200" i="1" dirty="0"/>
          </a:p>
          <a:p>
            <a:r>
              <a:rPr lang="nl-NL" sz="6000" i="1" dirty="0" err="1"/>
              <a:t>Aims</a:t>
            </a:r>
            <a:endParaRPr lang="nl-NL" sz="6000" i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400" dirty="0"/>
              <a:t>Combine </a:t>
            </a:r>
            <a:r>
              <a:rPr lang="nl-NL" sz="4400" dirty="0" err="1"/>
              <a:t>existing</a:t>
            </a:r>
            <a:r>
              <a:rPr lang="nl-NL" sz="4400" dirty="0"/>
              <a:t> </a:t>
            </a:r>
            <a:r>
              <a:rPr lang="nl-NL" sz="4400" dirty="0" err="1"/>
              <a:t>materials</a:t>
            </a:r>
            <a:r>
              <a:rPr lang="nl-NL" sz="4400" dirty="0"/>
              <a:t> </a:t>
            </a:r>
            <a:r>
              <a:rPr lang="nl-NL" sz="4400" dirty="0" err="1"/>
              <a:t>to</a:t>
            </a:r>
            <a:r>
              <a:rPr lang="nl-NL" sz="4400" dirty="0"/>
              <a:t> </a:t>
            </a:r>
            <a:r>
              <a:rPr lang="nl-NL" sz="4400" dirty="0" err="1"/>
              <a:t>create</a:t>
            </a:r>
            <a:r>
              <a:rPr lang="nl-NL" sz="4400" dirty="0"/>
              <a:t> </a:t>
            </a:r>
            <a:r>
              <a:rPr lang="nl-NL" sz="4400" dirty="0" err="1"/>
              <a:t>blends</a:t>
            </a:r>
            <a:r>
              <a:rPr lang="nl-NL" sz="4400" dirty="0"/>
              <a:t> </a:t>
            </a:r>
            <a:r>
              <a:rPr lang="nl-NL" sz="4400" dirty="0" err="1"/>
              <a:t>with</a:t>
            </a:r>
            <a:r>
              <a:rPr lang="nl-NL" sz="4400" dirty="0"/>
              <a:t> new </a:t>
            </a:r>
            <a:r>
              <a:rPr lang="nl-NL" sz="4400" dirty="0" err="1"/>
              <a:t>characteristics</a:t>
            </a:r>
            <a:endParaRPr lang="nl-NL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400" dirty="0"/>
              <a:t>Make new </a:t>
            </a:r>
            <a:r>
              <a:rPr lang="nl-NL" sz="4400" dirty="0" err="1"/>
              <a:t>materials</a:t>
            </a:r>
            <a:r>
              <a:rPr lang="nl-NL" sz="4400" dirty="0"/>
              <a:t> </a:t>
            </a:r>
            <a:r>
              <a:rPr lang="nl-NL" sz="4400" dirty="0" err="1"/>
              <a:t>with</a:t>
            </a:r>
            <a:r>
              <a:rPr lang="nl-NL" sz="4400" dirty="0"/>
              <a:t> </a:t>
            </a:r>
            <a:r>
              <a:rPr lang="nl-NL" sz="4400" dirty="0" err="1"/>
              <a:t>tailored</a:t>
            </a:r>
            <a:r>
              <a:rPr lang="nl-NL" sz="4400" dirty="0"/>
              <a:t> </a:t>
            </a:r>
            <a:r>
              <a:rPr lang="nl-NL" sz="4400" dirty="0" err="1"/>
              <a:t>characteristics</a:t>
            </a:r>
            <a:endParaRPr lang="nl-NL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400" dirty="0" err="1"/>
              <a:t>Investigate</a:t>
            </a:r>
            <a:r>
              <a:rPr lang="nl-NL" sz="4400" dirty="0"/>
              <a:t> print </a:t>
            </a:r>
            <a:r>
              <a:rPr lang="nl-NL" sz="4400" dirty="0" err="1"/>
              <a:t>techniques</a:t>
            </a:r>
            <a:r>
              <a:rPr lang="nl-NL" sz="4400" dirty="0"/>
              <a:t> </a:t>
            </a:r>
            <a:r>
              <a:rPr lang="nl-NL" sz="4400" dirty="0" err="1"/>
              <a:t>and</a:t>
            </a:r>
            <a:r>
              <a:rPr lang="nl-NL" sz="4400" dirty="0"/>
              <a:t> make </a:t>
            </a:r>
            <a:r>
              <a:rPr lang="nl-NL" sz="4400" dirty="0" err="1"/>
              <a:t>appropriate</a:t>
            </a:r>
            <a:r>
              <a:rPr lang="nl-NL" sz="4400" dirty="0"/>
              <a:t>  </a:t>
            </a:r>
            <a:r>
              <a:rPr lang="nl-NL" sz="4400" dirty="0" err="1"/>
              <a:t>materials</a:t>
            </a:r>
            <a:endParaRPr lang="nl-NL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400" dirty="0" err="1"/>
              <a:t>Develop</a:t>
            </a:r>
            <a:r>
              <a:rPr lang="nl-NL" sz="4400" dirty="0"/>
              <a:t> new processing </a:t>
            </a:r>
            <a:r>
              <a:rPr lang="nl-NL" sz="4400" dirty="0" err="1"/>
              <a:t>methods</a:t>
            </a:r>
            <a:r>
              <a:rPr lang="nl-NL" sz="4400" dirty="0"/>
              <a:t> </a:t>
            </a:r>
            <a:r>
              <a:rPr lang="nl-NL" sz="4400" dirty="0" err="1"/>
              <a:t>and</a:t>
            </a:r>
            <a:r>
              <a:rPr lang="nl-NL" sz="4400" dirty="0"/>
              <a:t> </a:t>
            </a:r>
            <a:r>
              <a:rPr lang="nl-NL" sz="4400" dirty="0" err="1"/>
              <a:t>improve</a:t>
            </a:r>
            <a:r>
              <a:rPr lang="nl-NL" sz="4400" dirty="0"/>
              <a:t> </a:t>
            </a:r>
            <a:r>
              <a:rPr lang="nl-NL" sz="4400" dirty="0" err="1"/>
              <a:t>existing</a:t>
            </a:r>
            <a:r>
              <a:rPr lang="nl-NL" sz="4400" dirty="0"/>
              <a:t> </a:t>
            </a:r>
            <a:r>
              <a:rPr lang="nl-NL" sz="4400" dirty="0" err="1"/>
              <a:t>ones</a:t>
            </a:r>
            <a:endParaRPr lang="nl-NL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4000" dirty="0"/>
          </a:p>
          <a:p>
            <a:r>
              <a:rPr lang="nl-NL" sz="6000" i="1" dirty="0" err="1"/>
              <a:t>Methods</a:t>
            </a:r>
            <a:endParaRPr lang="nl-NL" sz="6000" i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400" dirty="0"/>
              <a:t>Making </a:t>
            </a:r>
            <a:r>
              <a:rPr lang="nl-NL" sz="4400" dirty="0" err="1"/>
              <a:t>blends</a:t>
            </a:r>
            <a:r>
              <a:rPr lang="nl-NL" sz="4400" dirty="0"/>
              <a:t> of </a:t>
            </a:r>
            <a:r>
              <a:rPr lang="nl-NL" sz="4400" dirty="0" err="1"/>
              <a:t>varying</a:t>
            </a:r>
            <a:r>
              <a:rPr lang="nl-NL" sz="4400" dirty="0"/>
              <a:t> </a:t>
            </a:r>
            <a:r>
              <a:rPr lang="nl-NL" sz="4400" dirty="0" err="1"/>
              <a:t>composition</a:t>
            </a:r>
            <a:endParaRPr lang="nl-NL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400" dirty="0"/>
              <a:t>Chemical </a:t>
            </a:r>
            <a:r>
              <a:rPr lang="nl-NL" sz="4400" dirty="0" err="1"/>
              <a:t>synthesis</a:t>
            </a:r>
            <a:r>
              <a:rPr lang="nl-NL" sz="4400" dirty="0"/>
              <a:t> of new </a:t>
            </a:r>
            <a:r>
              <a:rPr lang="nl-NL" sz="4400" dirty="0" err="1"/>
              <a:t>polymeric</a:t>
            </a:r>
            <a:r>
              <a:rPr lang="nl-NL" sz="4400" dirty="0"/>
              <a:t> </a:t>
            </a:r>
            <a:r>
              <a:rPr lang="nl-NL" sz="4400" dirty="0" err="1"/>
              <a:t>materials</a:t>
            </a:r>
            <a:endParaRPr lang="nl-NL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400" dirty="0"/>
              <a:t>Chemical </a:t>
            </a:r>
            <a:r>
              <a:rPr lang="nl-NL" sz="4400" dirty="0" err="1"/>
              <a:t>and</a:t>
            </a:r>
            <a:r>
              <a:rPr lang="nl-NL" sz="4400" dirty="0"/>
              <a:t> </a:t>
            </a:r>
            <a:r>
              <a:rPr lang="nl-NL" sz="4400" dirty="0" err="1"/>
              <a:t>physical</a:t>
            </a:r>
            <a:r>
              <a:rPr lang="nl-NL" sz="4400" dirty="0"/>
              <a:t> analysis </a:t>
            </a:r>
            <a:r>
              <a:rPr lang="nl-NL" sz="4400" dirty="0" err="1"/>
              <a:t>and</a:t>
            </a:r>
            <a:r>
              <a:rPr lang="nl-NL" sz="4400" dirty="0"/>
              <a:t> data </a:t>
            </a:r>
            <a:r>
              <a:rPr lang="nl-NL" sz="4400" dirty="0" err="1"/>
              <a:t>collection</a:t>
            </a:r>
            <a:endParaRPr lang="nl-NL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400" dirty="0" err="1"/>
              <a:t>Extrusion</a:t>
            </a:r>
            <a:r>
              <a:rPr lang="nl-NL" sz="4400" dirty="0"/>
              <a:t> </a:t>
            </a:r>
            <a:r>
              <a:rPr lang="nl-NL" sz="4400" dirty="0" err="1"/>
              <a:t>to</a:t>
            </a:r>
            <a:r>
              <a:rPr lang="nl-NL" sz="4400" dirty="0"/>
              <a:t> </a:t>
            </a:r>
            <a:r>
              <a:rPr lang="nl-NL" sz="4400" dirty="0" err="1"/>
              <a:t>obtain</a:t>
            </a:r>
            <a:r>
              <a:rPr lang="nl-NL" sz="4400" dirty="0"/>
              <a:t> FDM filament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400" dirty="0"/>
              <a:t>Resin </a:t>
            </a:r>
            <a:r>
              <a:rPr lang="nl-NL" sz="4400" dirty="0" err="1"/>
              <a:t>production</a:t>
            </a:r>
            <a:r>
              <a:rPr lang="nl-NL" sz="4400" dirty="0"/>
              <a:t> </a:t>
            </a:r>
            <a:r>
              <a:rPr lang="nl-NL" sz="4400" dirty="0" err="1"/>
              <a:t>for</a:t>
            </a:r>
            <a:r>
              <a:rPr lang="nl-NL" sz="4400" dirty="0"/>
              <a:t> </a:t>
            </a:r>
            <a:r>
              <a:rPr lang="nl-NL" sz="4400" dirty="0" err="1"/>
              <a:t>use</a:t>
            </a:r>
            <a:r>
              <a:rPr lang="nl-NL" sz="4400" dirty="0"/>
              <a:t> in </a:t>
            </a:r>
            <a:r>
              <a:rPr lang="nl-NL" sz="4400" dirty="0" err="1"/>
              <a:t>stereolithography</a:t>
            </a:r>
            <a:r>
              <a:rPr lang="nl-NL" sz="4400" dirty="0"/>
              <a:t> (SLS)</a:t>
            </a:r>
            <a:endParaRPr lang="nl-NL" sz="4000" dirty="0"/>
          </a:p>
        </p:txBody>
      </p:sp>
      <p:sp>
        <p:nvSpPr>
          <p:cNvPr id="12" name="Afgeronde rechthoek 11">
            <a:extLst>
              <a:ext uri="{FF2B5EF4-FFF2-40B4-BE49-F238E27FC236}">
                <a16:creationId xmlns:a16="http://schemas.microsoft.com/office/drawing/2014/main" id="{63DD9BBD-88AC-7246-A504-D44C6383EB9A}"/>
              </a:ext>
            </a:extLst>
          </p:cNvPr>
          <p:cNvSpPr/>
          <p:nvPr/>
        </p:nvSpPr>
        <p:spPr>
          <a:xfrm>
            <a:off x="663998" y="16741662"/>
            <a:ext cx="13897544" cy="93188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Afgeronde rechthoek 12">
            <a:extLst>
              <a:ext uri="{FF2B5EF4-FFF2-40B4-BE49-F238E27FC236}">
                <a16:creationId xmlns:a16="http://schemas.microsoft.com/office/drawing/2014/main" id="{43ADCE90-9F5E-1E40-B082-29820D24B748}"/>
              </a:ext>
            </a:extLst>
          </p:cNvPr>
          <p:cNvSpPr/>
          <p:nvPr/>
        </p:nvSpPr>
        <p:spPr>
          <a:xfrm>
            <a:off x="15785678" y="16677599"/>
            <a:ext cx="13897544" cy="93188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Afgeronde rechthoek 13">
            <a:extLst>
              <a:ext uri="{FF2B5EF4-FFF2-40B4-BE49-F238E27FC236}">
                <a16:creationId xmlns:a16="http://schemas.microsoft.com/office/drawing/2014/main" id="{6C34AFF6-DBC7-DE4B-8CAD-A4FCC54CE514}"/>
              </a:ext>
            </a:extLst>
          </p:cNvPr>
          <p:cNvSpPr/>
          <p:nvPr/>
        </p:nvSpPr>
        <p:spPr>
          <a:xfrm>
            <a:off x="663998" y="27756795"/>
            <a:ext cx="13897544" cy="93188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Afgeronde rechthoek 14">
            <a:extLst>
              <a:ext uri="{FF2B5EF4-FFF2-40B4-BE49-F238E27FC236}">
                <a16:creationId xmlns:a16="http://schemas.microsoft.com/office/drawing/2014/main" id="{700F9306-BB8A-454A-8B79-48A3F8621B3B}"/>
              </a:ext>
            </a:extLst>
          </p:cNvPr>
          <p:cNvSpPr/>
          <p:nvPr/>
        </p:nvSpPr>
        <p:spPr>
          <a:xfrm>
            <a:off x="15785678" y="27694814"/>
            <a:ext cx="13897544" cy="93188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66680062-0E0D-4341-9F9F-C62D8C44A5DB}"/>
              </a:ext>
            </a:extLst>
          </p:cNvPr>
          <p:cNvSpPr txBox="1"/>
          <p:nvPr/>
        </p:nvSpPr>
        <p:spPr>
          <a:xfrm>
            <a:off x="16793790" y="5920161"/>
            <a:ext cx="12025336" cy="36521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i="1" dirty="0"/>
              <a:t>In </a:t>
            </a:r>
            <a:r>
              <a:rPr lang="nl-NL" sz="6000" i="1" dirty="0" err="1"/>
              <a:t>the</a:t>
            </a:r>
            <a:r>
              <a:rPr lang="nl-NL" sz="6000" i="1" dirty="0"/>
              <a:t> curriculum</a:t>
            </a:r>
          </a:p>
          <a:p>
            <a:r>
              <a:rPr lang="nl-NL" sz="4400" dirty="0" err="1"/>
              <a:t>Students</a:t>
            </a:r>
            <a:r>
              <a:rPr lang="nl-NL" sz="4400" dirty="0"/>
              <a:t> are </a:t>
            </a:r>
            <a:r>
              <a:rPr lang="nl-NL" sz="4400" dirty="0" err="1"/>
              <a:t>encouraged</a:t>
            </a:r>
            <a:r>
              <a:rPr lang="nl-NL" sz="4400" dirty="0"/>
              <a:t> </a:t>
            </a:r>
            <a:r>
              <a:rPr lang="nl-NL" sz="4400" dirty="0" err="1"/>
              <a:t>to</a:t>
            </a:r>
            <a:r>
              <a:rPr lang="nl-NL" sz="4400" dirty="0"/>
              <a:t> </a:t>
            </a:r>
            <a:r>
              <a:rPr lang="nl-NL" sz="4400" dirty="0" err="1"/>
              <a:t>participate</a:t>
            </a:r>
            <a:r>
              <a:rPr lang="nl-NL" sz="4400" dirty="0"/>
              <a:t> in </a:t>
            </a:r>
            <a:r>
              <a:rPr lang="nl-NL" sz="4400" dirty="0" err="1"/>
              <a:t>ongoing</a:t>
            </a:r>
            <a:r>
              <a:rPr lang="nl-NL" sz="4400" dirty="0"/>
              <a:t> </a:t>
            </a:r>
            <a:r>
              <a:rPr lang="nl-NL" sz="4400" dirty="0" err="1"/>
              <a:t>applied</a:t>
            </a:r>
            <a:r>
              <a:rPr lang="nl-NL" sz="4400" dirty="0"/>
              <a:t> research in </a:t>
            </a:r>
            <a:r>
              <a:rPr lang="nl-NL" sz="4400" dirty="0" err="1"/>
              <a:t>several</a:t>
            </a:r>
            <a:r>
              <a:rPr lang="nl-NL" sz="4400" dirty="0"/>
              <a:t> </a:t>
            </a:r>
            <a:r>
              <a:rPr lang="nl-NL" sz="4400" dirty="0" err="1"/>
              <a:t>ways</a:t>
            </a:r>
            <a:r>
              <a:rPr lang="nl-NL" sz="4400" dirty="0"/>
              <a:t>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400" dirty="0" err="1"/>
              <a:t>Projects</a:t>
            </a:r>
            <a:r>
              <a:rPr lang="nl-NL" sz="4400" dirty="0"/>
              <a:t> (semester or block)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400" dirty="0"/>
              <a:t>Company </a:t>
            </a:r>
            <a:r>
              <a:rPr lang="nl-NL" sz="4400" dirty="0" err="1"/>
              <a:t>projects</a:t>
            </a:r>
            <a:r>
              <a:rPr lang="nl-NL" sz="4400" dirty="0"/>
              <a:t> (</a:t>
            </a:r>
            <a:r>
              <a:rPr lang="nl-NL" sz="4400" dirty="0" err="1"/>
              <a:t>specialization</a:t>
            </a:r>
            <a:r>
              <a:rPr lang="nl-NL" sz="4400" dirty="0"/>
              <a:t> </a:t>
            </a:r>
            <a:r>
              <a:rPr lang="nl-NL" sz="4400" dirty="0" err="1"/>
              <a:t>phase</a:t>
            </a:r>
            <a:r>
              <a:rPr lang="nl-NL" sz="4400" dirty="0"/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400" dirty="0"/>
              <a:t>(</a:t>
            </a:r>
            <a:r>
              <a:rPr lang="nl-NL" sz="4400" dirty="0" err="1"/>
              <a:t>graduation</a:t>
            </a:r>
            <a:r>
              <a:rPr lang="nl-NL" sz="4400" dirty="0"/>
              <a:t>) </a:t>
            </a:r>
            <a:r>
              <a:rPr lang="nl-NL" sz="4400" dirty="0" err="1"/>
              <a:t>internships</a:t>
            </a:r>
            <a:r>
              <a:rPr lang="nl-NL" sz="4400" dirty="0"/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4400" dirty="0"/>
          </a:p>
          <a:p>
            <a:r>
              <a:rPr lang="nl-NL" sz="4400" dirty="0"/>
              <a:t>Topics like research </a:t>
            </a:r>
            <a:r>
              <a:rPr lang="nl-NL" sz="4400" dirty="0" err="1"/>
              <a:t>methods</a:t>
            </a:r>
            <a:r>
              <a:rPr lang="nl-NL" sz="4400" dirty="0"/>
              <a:t>, design of </a:t>
            </a:r>
            <a:r>
              <a:rPr lang="nl-NL" sz="4400" dirty="0" err="1"/>
              <a:t>experiments</a:t>
            </a:r>
            <a:r>
              <a:rPr lang="nl-NL" sz="4400" dirty="0"/>
              <a:t>, data analysis </a:t>
            </a:r>
            <a:r>
              <a:rPr lang="nl-NL" sz="4400" dirty="0" err="1"/>
              <a:t>and</a:t>
            </a:r>
            <a:r>
              <a:rPr lang="nl-NL" sz="4400" dirty="0"/>
              <a:t> more </a:t>
            </a:r>
            <a:r>
              <a:rPr lang="nl-NL" sz="4400" dirty="0" err="1"/>
              <a:t>specialized</a:t>
            </a:r>
            <a:r>
              <a:rPr lang="nl-NL" sz="4400" dirty="0"/>
              <a:t> </a:t>
            </a:r>
            <a:r>
              <a:rPr lang="nl-NL" sz="4400" dirty="0" err="1"/>
              <a:t>theory</a:t>
            </a:r>
            <a:r>
              <a:rPr lang="nl-NL" sz="4400" dirty="0"/>
              <a:t> </a:t>
            </a:r>
            <a:r>
              <a:rPr lang="nl-NL" sz="4400" dirty="0" err="1"/>
              <a:t>can</a:t>
            </a:r>
            <a:r>
              <a:rPr lang="nl-NL" sz="4400" dirty="0"/>
              <a:t> </a:t>
            </a:r>
            <a:r>
              <a:rPr lang="nl-NL" sz="4400" dirty="0" err="1"/>
              <a:t>be</a:t>
            </a:r>
            <a:r>
              <a:rPr lang="nl-NL" sz="4400" dirty="0"/>
              <a:t> </a:t>
            </a:r>
            <a:r>
              <a:rPr lang="nl-NL" sz="4400" dirty="0" err="1"/>
              <a:t>offered</a:t>
            </a:r>
            <a:r>
              <a:rPr lang="nl-NL" sz="4400" dirty="0"/>
              <a:t> </a:t>
            </a:r>
            <a:r>
              <a:rPr lang="nl-NL" sz="4400" dirty="0" err="1"/>
              <a:t>to</a:t>
            </a:r>
            <a:r>
              <a:rPr lang="nl-NL" sz="4400" dirty="0"/>
              <a:t> </a:t>
            </a:r>
            <a:r>
              <a:rPr lang="nl-NL" sz="4400" dirty="0" err="1"/>
              <a:t>the</a:t>
            </a:r>
            <a:r>
              <a:rPr lang="nl-NL" sz="4400" dirty="0"/>
              <a:t> </a:t>
            </a:r>
            <a:r>
              <a:rPr lang="nl-NL" sz="4400" dirty="0" err="1"/>
              <a:t>students</a:t>
            </a:r>
            <a:r>
              <a:rPr lang="nl-NL" sz="4400" dirty="0"/>
              <a:t>.</a:t>
            </a:r>
          </a:p>
          <a:p>
            <a:endParaRPr lang="nl-NL" sz="4400" dirty="0"/>
          </a:p>
          <a:p>
            <a:r>
              <a:rPr lang="nl-NL" sz="6000" i="1" dirty="0" err="1"/>
              <a:t>Current</a:t>
            </a:r>
            <a:r>
              <a:rPr lang="nl-NL" sz="6000" i="1" dirty="0"/>
              <a:t> </a:t>
            </a:r>
            <a:r>
              <a:rPr lang="nl-NL" sz="6000" i="1" dirty="0" err="1"/>
              <a:t>projects</a:t>
            </a:r>
            <a:endParaRPr lang="nl-NL" sz="6000" i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400" dirty="0" err="1"/>
              <a:t>Artificial</a:t>
            </a:r>
            <a:r>
              <a:rPr lang="nl-NL" sz="4400" dirty="0"/>
              <a:t> </a:t>
            </a:r>
            <a:r>
              <a:rPr lang="nl-NL" sz="4400" dirty="0" err="1"/>
              <a:t>muscles</a:t>
            </a:r>
            <a:r>
              <a:rPr lang="nl-NL" sz="4400" dirty="0"/>
              <a:t> (cooperation </a:t>
            </a:r>
            <a:r>
              <a:rPr lang="nl-NL" sz="4400" dirty="0" err="1"/>
              <a:t>with</a:t>
            </a:r>
            <a:r>
              <a:rPr lang="nl-NL" sz="4400" dirty="0"/>
              <a:t> </a:t>
            </a:r>
            <a:r>
              <a:rPr lang="nl-NL" sz="4400" dirty="0" err="1"/>
              <a:t>TUDelft</a:t>
            </a:r>
            <a:r>
              <a:rPr lang="nl-NL" sz="4400" dirty="0"/>
              <a:t>)</a:t>
            </a:r>
          </a:p>
          <a:p>
            <a:pPr marL="2325365" lvl="1" indent="-571500">
              <a:buFont typeface="Arial" panose="020B0604020202020204" pitchFamily="34" charset="0"/>
              <a:buChar char="•"/>
            </a:pPr>
            <a:r>
              <a:rPr lang="nl-NL" sz="4000" dirty="0" err="1"/>
              <a:t>Materials</a:t>
            </a:r>
            <a:r>
              <a:rPr lang="nl-NL" sz="4000" dirty="0"/>
              <a:t> </a:t>
            </a:r>
            <a:r>
              <a:rPr lang="nl-NL" sz="4000" dirty="0" err="1"/>
              <a:t>with</a:t>
            </a:r>
            <a:r>
              <a:rPr lang="nl-NL" sz="4000" dirty="0"/>
              <a:t> </a:t>
            </a:r>
            <a:r>
              <a:rPr lang="nl-NL" sz="4000" dirty="0" err="1"/>
              <a:t>improved</a:t>
            </a:r>
            <a:r>
              <a:rPr lang="nl-NL" sz="4000" dirty="0"/>
              <a:t> heat </a:t>
            </a:r>
            <a:r>
              <a:rPr lang="nl-NL" sz="4000" dirty="0" err="1"/>
              <a:t>conduction</a:t>
            </a:r>
            <a:endParaRPr lang="nl-NL" sz="4000" dirty="0"/>
          </a:p>
          <a:p>
            <a:endParaRPr lang="nl-NL" sz="4400" dirty="0"/>
          </a:p>
          <a:p>
            <a:r>
              <a:rPr lang="nl-NL" sz="3200" i="1" dirty="0"/>
              <a:t>A model of a Nylon </a:t>
            </a:r>
            <a:r>
              <a:rPr lang="nl-NL" sz="3200" i="1" dirty="0" err="1"/>
              <a:t>muscle</a:t>
            </a:r>
            <a:endParaRPr lang="nl-NL" sz="3200" i="1" dirty="0"/>
          </a:p>
          <a:p>
            <a:r>
              <a:rPr lang="nl-NL" sz="3200" i="1" dirty="0"/>
              <a:t>(Thesis Bas </a:t>
            </a:r>
            <a:r>
              <a:rPr lang="nl-NL" sz="3200" i="1" dirty="0" err="1"/>
              <a:t>vd</a:t>
            </a:r>
            <a:r>
              <a:rPr lang="nl-NL" sz="3200" i="1" dirty="0"/>
              <a:t> Berg, THUAS 2017 &amp;</a:t>
            </a:r>
          </a:p>
          <a:p>
            <a:r>
              <a:rPr lang="nl-NL" sz="3200" i="1" dirty="0"/>
              <a:t>Thesis </a:t>
            </a:r>
            <a:r>
              <a:rPr lang="nl-NL" sz="3200" i="1" dirty="0" err="1"/>
              <a:t>Ke</a:t>
            </a:r>
            <a:r>
              <a:rPr lang="nl-NL" sz="3200" i="1" dirty="0"/>
              <a:t> Wang, THUAS 2018)</a:t>
            </a:r>
          </a:p>
          <a:p>
            <a:endParaRPr lang="nl-NL" sz="3200" i="1" dirty="0"/>
          </a:p>
          <a:p>
            <a:endParaRPr lang="nl-NL" sz="3200" i="1" dirty="0"/>
          </a:p>
          <a:p>
            <a:endParaRPr lang="nl-NL" sz="3200" i="1" dirty="0"/>
          </a:p>
          <a:p>
            <a:endParaRPr lang="nl-NL" sz="3200" i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400" dirty="0"/>
              <a:t>Making </a:t>
            </a:r>
            <a:r>
              <a:rPr lang="nl-NL" sz="4400" dirty="0" err="1"/>
              <a:t>polymeric</a:t>
            </a:r>
            <a:r>
              <a:rPr lang="nl-NL" sz="4400" dirty="0"/>
              <a:t> </a:t>
            </a:r>
            <a:r>
              <a:rPr lang="nl-NL" sz="4400" dirty="0" err="1"/>
              <a:t>blends</a:t>
            </a:r>
            <a:r>
              <a:rPr lang="nl-NL" sz="3200" dirty="0"/>
              <a:t> </a:t>
            </a:r>
            <a:r>
              <a:rPr lang="nl-NL" sz="4400" dirty="0"/>
              <a:t>of </a:t>
            </a:r>
            <a:r>
              <a:rPr lang="nl-NL" sz="4400" dirty="0" err="1"/>
              <a:t>biocompatible</a:t>
            </a:r>
            <a:r>
              <a:rPr lang="nl-NL" sz="4400" dirty="0"/>
              <a:t> </a:t>
            </a:r>
            <a:r>
              <a:rPr lang="nl-NL" sz="4400" dirty="0" err="1"/>
              <a:t>and</a:t>
            </a:r>
            <a:r>
              <a:rPr lang="nl-NL" sz="4400" dirty="0"/>
              <a:t> </a:t>
            </a:r>
            <a:r>
              <a:rPr lang="nl-NL" sz="4400" dirty="0" err="1"/>
              <a:t>biodegradable</a:t>
            </a:r>
            <a:r>
              <a:rPr lang="nl-NL" sz="4400" dirty="0"/>
              <a:t> </a:t>
            </a:r>
            <a:r>
              <a:rPr lang="nl-NL" sz="4400" dirty="0" err="1"/>
              <a:t>polymers</a:t>
            </a:r>
            <a:r>
              <a:rPr lang="nl-NL" sz="3200" dirty="0"/>
              <a:t> </a:t>
            </a:r>
            <a:r>
              <a:rPr lang="nl-NL" sz="4400" dirty="0" err="1"/>
              <a:t>for</a:t>
            </a:r>
            <a:r>
              <a:rPr lang="nl-NL" sz="4400" dirty="0"/>
              <a:t> </a:t>
            </a:r>
            <a:r>
              <a:rPr lang="nl-NL" sz="4400" dirty="0" err="1"/>
              <a:t>extrusion</a:t>
            </a:r>
            <a:r>
              <a:rPr lang="nl-NL" sz="4400" dirty="0"/>
              <a:t> </a:t>
            </a:r>
            <a:r>
              <a:rPr lang="nl-NL" sz="4400" dirty="0" err="1"/>
              <a:t>into</a:t>
            </a:r>
            <a:r>
              <a:rPr lang="nl-NL" sz="4400" dirty="0"/>
              <a:t> FDM filament (cooperation </a:t>
            </a:r>
            <a:r>
              <a:rPr lang="nl-NL" sz="4400" dirty="0" err="1"/>
              <a:t>with</a:t>
            </a:r>
            <a:r>
              <a:rPr lang="nl-NL" sz="4400" dirty="0"/>
              <a:t> 3D4Makers)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4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4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4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4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4400" dirty="0"/>
          </a:p>
          <a:p>
            <a:endParaRPr lang="nl-NL" sz="3200" i="1" dirty="0"/>
          </a:p>
          <a:p>
            <a:r>
              <a:rPr lang="nl-NL" sz="3200" i="1" dirty="0"/>
              <a:t>Test prints of 100% </a:t>
            </a:r>
            <a:r>
              <a:rPr lang="nl-NL" sz="3200" i="1" dirty="0" err="1"/>
              <a:t>polyglycolic</a:t>
            </a:r>
            <a:r>
              <a:rPr lang="nl-NL" sz="3200" i="1" dirty="0"/>
              <a:t> acid (</a:t>
            </a:r>
            <a:r>
              <a:rPr lang="nl-NL" sz="3200" i="1" dirty="0" err="1"/>
              <a:t>left</a:t>
            </a:r>
            <a:r>
              <a:rPr lang="nl-NL" sz="3200" i="1" dirty="0"/>
              <a:t>, </a:t>
            </a:r>
            <a:r>
              <a:rPr lang="nl-NL" sz="3200" i="1" dirty="0" err="1"/>
              <a:t>internship</a:t>
            </a:r>
            <a:r>
              <a:rPr lang="nl-NL" sz="3200" i="1" dirty="0"/>
              <a:t> report Andres </a:t>
            </a:r>
            <a:r>
              <a:rPr lang="nl-NL" sz="3200" i="1" dirty="0" err="1"/>
              <a:t>Bejarano</a:t>
            </a:r>
            <a:r>
              <a:rPr lang="nl-NL" sz="3200" i="1" dirty="0"/>
              <a:t> </a:t>
            </a:r>
            <a:r>
              <a:rPr lang="nl-NL" sz="3200" i="1" dirty="0" err="1"/>
              <a:t>Portela</a:t>
            </a:r>
            <a:r>
              <a:rPr lang="nl-NL" sz="3200" i="1" dirty="0"/>
              <a:t>, THUAS 2018) </a:t>
            </a:r>
            <a:r>
              <a:rPr lang="nl-NL" sz="3200" i="1" dirty="0" err="1"/>
              <a:t>and</a:t>
            </a:r>
            <a:r>
              <a:rPr lang="nl-NL" sz="3200" i="1" dirty="0"/>
              <a:t> a blend of 25% </a:t>
            </a:r>
            <a:r>
              <a:rPr lang="nl-NL" sz="3200" i="1" dirty="0" err="1"/>
              <a:t>polyglycolic</a:t>
            </a:r>
            <a:r>
              <a:rPr lang="nl-NL" sz="3200" i="1" dirty="0"/>
              <a:t> acid/75% </a:t>
            </a:r>
            <a:r>
              <a:rPr lang="nl-NL" sz="3200" i="1" dirty="0" err="1"/>
              <a:t>polylactic</a:t>
            </a:r>
            <a:r>
              <a:rPr lang="nl-NL" sz="3200" i="1" dirty="0"/>
              <a:t> acid (right, </a:t>
            </a:r>
            <a:r>
              <a:rPr lang="nl-NL" sz="3200" i="1" dirty="0" err="1"/>
              <a:t>internship</a:t>
            </a:r>
            <a:r>
              <a:rPr lang="nl-NL" sz="3200" i="1" dirty="0"/>
              <a:t> report Diana </a:t>
            </a:r>
            <a:r>
              <a:rPr lang="nl-NL" sz="3200" i="1" dirty="0" err="1"/>
              <a:t>Ergle</a:t>
            </a:r>
            <a:r>
              <a:rPr lang="nl-NL" sz="3200" i="1" dirty="0"/>
              <a:t>, THUAS 2018)</a:t>
            </a:r>
          </a:p>
          <a:p>
            <a:endParaRPr lang="nl-NL" sz="32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4400" dirty="0"/>
              <a:t>Design </a:t>
            </a:r>
            <a:r>
              <a:rPr lang="nl-NL" sz="4400" dirty="0" err="1"/>
              <a:t>and</a:t>
            </a:r>
            <a:r>
              <a:rPr lang="nl-NL" sz="4400" dirty="0"/>
              <a:t> </a:t>
            </a:r>
            <a:r>
              <a:rPr lang="nl-NL" sz="4400" dirty="0" err="1"/>
              <a:t>synthesis</a:t>
            </a:r>
            <a:r>
              <a:rPr lang="nl-NL" sz="4400" dirty="0"/>
              <a:t> of </a:t>
            </a:r>
            <a:r>
              <a:rPr lang="nl-NL" sz="4400" dirty="0" err="1"/>
              <a:t>resins</a:t>
            </a:r>
            <a:r>
              <a:rPr lang="nl-NL" sz="4400" dirty="0"/>
              <a:t> </a:t>
            </a:r>
            <a:r>
              <a:rPr lang="nl-NL" sz="4400" dirty="0" err="1"/>
              <a:t>that</a:t>
            </a:r>
            <a:r>
              <a:rPr lang="nl-NL" sz="4400" dirty="0"/>
              <a:t> </a:t>
            </a:r>
            <a:r>
              <a:rPr lang="nl-NL" sz="4400" dirty="0" err="1"/>
              <a:t>can</a:t>
            </a:r>
            <a:r>
              <a:rPr lang="nl-NL" sz="4400" dirty="0"/>
              <a:t> </a:t>
            </a:r>
            <a:r>
              <a:rPr lang="nl-NL" sz="4400" dirty="0" err="1"/>
              <a:t>be</a:t>
            </a:r>
            <a:r>
              <a:rPr lang="nl-NL" sz="4400" dirty="0"/>
              <a:t> </a:t>
            </a:r>
            <a:r>
              <a:rPr lang="nl-NL" sz="4400" dirty="0" err="1"/>
              <a:t>used</a:t>
            </a:r>
            <a:r>
              <a:rPr lang="nl-NL" sz="4400" dirty="0"/>
              <a:t> in SLS </a:t>
            </a:r>
            <a:r>
              <a:rPr lang="nl-NL" sz="4400" dirty="0" err="1"/>
              <a:t>fabrication</a:t>
            </a:r>
            <a:r>
              <a:rPr lang="nl-NL" sz="4400" dirty="0"/>
              <a:t> of </a:t>
            </a:r>
            <a:r>
              <a:rPr lang="nl-NL" sz="4400" dirty="0" err="1"/>
              <a:t>biodegradable</a:t>
            </a:r>
            <a:r>
              <a:rPr lang="nl-NL" sz="4400" dirty="0"/>
              <a:t> </a:t>
            </a:r>
            <a:r>
              <a:rPr lang="nl-NL" sz="4400" dirty="0" err="1"/>
              <a:t>cardiovascular</a:t>
            </a:r>
            <a:r>
              <a:rPr lang="nl-NL" sz="4400" dirty="0"/>
              <a:t> stents (Cooperation </a:t>
            </a:r>
            <a:r>
              <a:rPr lang="nl-NL" sz="4400" dirty="0" err="1"/>
              <a:t>with</a:t>
            </a:r>
            <a:r>
              <a:rPr lang="nl-NL" sz="4400" dirty="0"/>
              <a:t> </a:t>
            </a:r>
            <a:r>
              <a:rPr lang="nl-NL" sz="4400" dirty="0" err="1"/>
              <a:t>TUDelft</a:t>
            </a:r>
            <a:r>
              <a:rPr lang="nl-NL" sz="4400" dirty="0"/>
              <a:t> </a:t>
            </a:r>
            <a:r>
              <a:rPr lang="nl-NL" sz="4400" dirty="0" err="1"/>
              <a:t>and</a:t>
            </a:r>
            <a:r>
              <a:rPr lang="nl-NL" sz="4400" dirty="0"/>
              <a:t> </a:t>
            </a:r>
            <a:r>
              <a:rPr lang="nl-NL" sz="4400" dirty="0" err="1"/>
              <a:t>Corbion</a:t>
            </a:r>
            <a:r>
              <a:rPr lang="nl-NL" sz="4400" dirty="0"/>
              <a:t>)</a:t>
            </a:r>
          </a:p>
          <a:p>
            <a:pPr marL="2211065" lvl="1" indent="-457200">
              <a:buFont typeface="Arial" panose="020B0604020202020204" pitchFamily="34" charset="0"/>
              <a:buChar char="•"/>
            </a:pPr>
            <a:r>
              <a:rPr lang="nl-NL" sz="4000" dirty="0" err="1"/>
              <a:t>Materials</a:t>
            </a:r>
            <a:r>
              <a:rPr lang="nl-NL" sz="4000" dirty="0"/>
              <a:t> </a:t>
            </a:r>
            <a:r>
              <a:rPr lang="nl-NL" sz="4000" dirty="0" err="1"/>
              <a:t>need</a:t>
            </a:r>
            <a:r>
              <a:rPr lang="nl-NL" sz="4000" dirty="0"/>
              <a:t> </a:t>
            </a:r>
            <a:r>
              <a:rPr lang="nl-NL" sz="4000" dirty="0" err="1"/>
              <a:t>to</a:t>
            </a:r>
            <a:r>
              <a:rPr lang="nl-NL" sz="4000" dirty="0"/>
              <a:t> </a:t>
            </a:r>
            <a:r>
              <a:rPr lang="nl-NL" sz="4000" dirty="0" err="1"/>
              <a:t>be</a:t>
            </a:r>
            <a:r>
              <a:rPr lang="nl-NL" sz="4000" dirty="0"/>
              <a:t> </a:t>
            </a:r>
            <a:r>
              <a:rPr lang="nl-NL" sz="4000" dirty="0" err="1"/>
              <a:t>photosensitive</a:t>
            </a:r>
            <a:r>
              <a:rPr lang="nl-NL" sz="4000" dirty="0"/>
              <a:t>, </a:t>
            </a:r>
            <a:r>
              <a:rPr lang="nl-NL" sz="4000" dirty="0" err="1"/>
              <a:t>biodegradable</a:t>
            </a:r>
            <a:r>
              <a:rPr lang="nl-NL" sz="4000" dirty="0"/>
              <a:t> </a:t>
            </a:r>
            <a:r>
              <a:rPr lang="nl-NL" sz="4000" dirty="0" err="1"/>
              <a:t>and</a:t>
            </a:r>
            <a:r>
              <a:rPr lang="nl-NL" sz="4000" dirty="0"/>
              <a:t> </a:t>
            </a:r>
            <a:r>
              <a:rPr lang="nl-NL" sz="4000" dirty="0" err="1"/>
              <a:t>biocompatible</a:t>
            </a:r>
            <a:endParaRPr lang="nl-NL" sz="4000" dirty="0"/>
          </a:p>
          <a:p>
            <a:pPr marL="2211065" lvl="1" indent="-457200">
              <a:buFont typeface="Arial" panose="020B0604020202020204" pitchFamily="34" charset="0"/>
              <a:buChar char="•"/>
            </a:pPr>
            <a:endParaRPr lang="nl-NL" sz="4400" dirty="0"/>
          </a:p>
          <a:p>
            <a:pPr marL="2211065" lvl="1" indent="-457200">
              <a:buFont typeface="Arial" panose="020B0604020202020204" pitchFamily="34" charset="0"/>
              <a:buChar char="•"/>
            </a:pPr>
            <a:endParaRPr lang="nl-NL" sz="4400" dirty="0"/>
          </a:p>
          <a:p>
            <a:pPr marL="2211065" lvl="1" indent="-457200">
              <a:buFont typeface="Arial" panose="020B0604020202020204" pitchFamily="34" charset="0"/>
              <a:buChar char="•"/>
            </a:pPr>
            <a:endParaRPr lang="nl-NL" sz="4400" dirty="0"/>
          </a:p>
          <a:p>
            <a:pPr marL="2211065" lvl="1" indent="-457200">
              <a:buFont typeface="Arial" panose="020B0604020202020204" pitchFamily="34" charset="0"/>
              <a:buChar char="•"/>
            </a:pPr>
            <a:endParaRPr lang="nl-NL" sz="4400" dirty="0"/>
          </a:p>
          <a:p>
            <a:pPr marL="2211065" lvl="1" indent="-457200">
              <a:buFont typeface="Arial" panose="020B0604020202020204" pitchFamily="34" charset="0"/>
              <a:buChar char="•"/>
            </a:pPr>
            <a:endParaRPr lang="nl-NL" sz="4400" dirty="0"/>
          </a:p>
          <a:p>
            <a:pPr marL="2211065" lvl="1" indent="-457200">
              <a:buFont typeface="Arial" panose="020B0604020202020204" pitchFamily="34" charset="0"/>
              <a:buChar char="•"/>
            </a:pPr>
            <a:endParaRPr lang="nl-NL" sz="4400" dirty="0"/>
          </a:p>
          <a:p>
            <a:endParaRPr lang="nl-NL" sz="3200" i="1" dirty="0"/>
          </a:p>
          <a:p>
            <a:r>
              <a:rPr lang="nl-NL" sz="3200" i="1" dirty="0" err="1"/>
              <a:t>Schematic</a:t>
            </a:r>
            <a:r>
              <a:rPr lang="nl-NL" sz="3200" i="1" dirty="0"/>
              <a:t> </a:t>
            </a:r>
            <a:r>
              <a:rPr lang="nl-NL" sz="3200" i="1" dirty="0" err="1"/>
              <a:t>representation</a:t>
            </a:r>
            <a:r>
              <a:rPr lang="nl-NL" sz="3200" i="1" dirty="0"/>
              <a:t> of a design </a:t>
            </a:r>
            <a:r>
              <a:rPr lang="nl-NL" sz="3200" i="1" dirty="0" err="1"/>
              <a:t>cycle</a:t>
            </a:r>
            <a:r>
              <a:rPr lang="nl-NL" sz="3200" i="1" dirty="0"/>
              <a:t> </a:t>
            </a:r>
            <a:r>
              <a:rPr lang="nl-NL" sz="3200" i="1" dirty="0" err="1"/>
              <a:t>for</a:t>
            </a:r>
            <a:r>
              <a:rPr lang="nl-NL" sz="3200" i="1" dirty="0"/>
              <a:t> </a:t>
            </a:r>
            <a:r>
              <a:rPr lang="nl-NL" sz="3200" i="1" dirty="0" err="1"/>
              <a:t>cardiovascular</a:t>
            </a:r>
            <a:r>
              <a:rPr lang="nl-NL" sz="3200" i="1" dirty="0"/>
              <a:t> stents. Taken </a:t>
            </a:r>
            <a:r>
              <a:rPr lang="nl-NL" sz="3200" i="1" dirty="0" err="1"/>
              <a:t>with</a:t>
            </a:r>
            <a:r>
              <a:rPr lang="nl-NL" sz="3200" i="1" dirty="0"/>
              <a:t> </a:t>
            </a:r>
            <a:r>
              <a:rPr lang="nl-NL" sz="3200" i="1" dirty="0" err="1"/>
              <a:t>permission</a:t>
            </a:r>
            <a:r>
              <a:rPr lang="nl-NL" sz="3200" i="1" dirty="0"/>
              <a:t> </a:t>
            </a:r>
            <a:r>
              <a:rPr lang="nl-NL" sz="3200" i="1" dirty="0" err="1"/>
              <a:t>from</a:t>
            </a:r>
            <a:r>
              <a:rPr lang="nl-NL" sz="3200" i="1" dirty="0"/>
              <a:t> J. </a:t>
            </a:r>
            <a:r>
              <a:rPr lang="nl-NL" sz="3200" i="1" dirty="0" err="1"/>
              <a:t>Fajardo</a:t>
            </a:r>
            <a:r>
              <a:rPr lang="nl-NL" sz="3200" i="1" dirty="0"/>
              <a:t> Cortes, Master Thesis TUD, 2017.</a:t>
            </a:r>
          </a:p>
          <a:p>
            <a:endParaRPr lang="nl-NL" sz="3200" i="1" dirty="0"/>
          </a:p>
          <a:p>
            <a:r>
              <a:rPr lang="nl-NL" sz="6000" i="1" dirty="0"/>
              <a:t>Outlook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400" dirty="0" err="1"/>
              <a:t>Develop</a:t>
            </a:r>
            <a:r>
              <a:rPr lang="nl-NL" sz="4400" dirty="0"/>
              <a:t> </a:t>
            </a:r>
            <a:r>
              <a:rPr lang="nl-NL" sz="4400" dirty="0" err="1"/>
              <a:t>Biomaterials</a:t>
            </a:r>
            <a:r>
              <a:rPr lang="nl-NL" sz="4400" dirty="0"/>
              <a:t> minor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400" dirty="0"/>
              <a:t>Continue </a:t>
            </a:r>
            <a:r>
              <a:rPr lang="nl-NL" sz="4400" dirty="0" err="1"/>
              <a:t>to</a:t>
            </a:r>
            <a:r>
              <a:rPr lang="nl-NL" sz="4400" dirty="0"/>
              <a:t> </a:t>
            </a:r>
            <a:r>
              <a:rPr lang="nl-NL" sz="4400" dirty="0" err="1"/>
              <a:t>expand</a:t>
            </a:r>
            <a:r>
              <a:rPr lang="nl-NL" sz="4400" dirty="0"/>
              <a:t> </a:t>
            </a:r>
            <a:r>
              <a:rPr lang="nl-NL" sz="4400" dirty="0" err="1"/>
              <a:t>cooperations</a:t>
            </a:r>
            <a:r>
              <a:rPr lang="nl-NL" sz="4400" dirty="0"/>
              <a:t> </a:t>
            </a:r>
            <a:r>
              <a:rPr lang="nl-NL" sz="4400" dirty="0" err="1"/>
              <a:t>with</a:t>
            </a:r>
            <a:r>
              <a:rPr lang="nl-NL" sz="4400" dirty="0"/>
              <a:t> </a:t>
            </a:r>
            <a:r>
              <a:rPr lang="nl-NL" sz="4400" dirty="0" err="1"/>
              <a:t>other</a:t>
            </a:r>
            <a:r>
              <a:rPr lang="nl-NL" sz="4400" dirty="0"/>
              <a:t> </a:t>
            </a:r>
            <a:r>
              <a:rPr lang="nl-NL" sz="4400" dirty="0" err="1"/>
              <a:t>universities</a:t>
            </a:r>
            <a:r>
              <a:rPr lang="nl-NL" sz="4400" dirty="0"/>
              <a:t> </a:t>
            </a:r>
            <a:r>
              <a:rPr lang="nl-NL" sz="4400" dirty="0" err="1"/>
              <a:t>and</a:t>
            </a:r>
            <a:r>
              <a:rPr lang="nl-NL" sz="4400" dirty="0"/>
              <a:t> companies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400" dirty="0"/>
              <a:t>Continue </a:t>
            </a:r>
            <a:r>
              <a:rPr lang="nl-NL" sz="4400" dirty="0" err="1"/>
              <a:t>to</a:t>
            </a:r>
            <a:r>
              <a:rPr lang="nl-NL" sz="4400" dirty="0"/>
              <a:t> offer </a:t>
            </a:r>
            <a:r>
              <a:rPr lang="nl-NL" sz="4400" dirty="0" err="1"/>
              <a:t>internships</a:t>
            </a:r>
            <a:r>
              <a:rPr lang="nl-NL" sz="4400" dirty="0"/>
              <a:t> </a:t>
            </a:r>
            <a:r>
              <a:rPr lang="nl-NL" sz="4400" dirty="0" err="1"/>
              <a:t>and</a:t>
            </a:r>
            <a:r>
              <a:rPr lang="nl-NL" sz="4400" dirty="0"/>
              <a:t> </a:t>
            </a:r>
            <a:r>
              <a:rPr lang="nl-NL" sz="4400" dirty="0" err="1"/>
              <a:t>projects</a:t>
            </a:r>
            <a:r>
              <a:rPr lang="nl-NL" sz="4400" dirty="0"/>
              <a:t> </a:t>
            </a:r>
            <a:r>
              <a:rPr lang="nl-NL" sz="4400" dirty="0" err="1"/>
              <a:t>to</a:t>
            </a:r>
            <a:r>
              <a:rPr lang="nl-NL" sz="4400" dirty="0"/>
              <a:t> </a:t>
            </a:r>
            <a:r>
              <a:rPr lang="nl-NL" sz="4400" dirty="0" err="1"/>
              <a:t>students</a:t>
            </a:r>
            <a:endParaRPr lang="nl-NL" sz="6910" i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8F2E8CF-24E2-6746-B805-3C61126AF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283" y="16865377"/>
            <a:ext cx="4212980" cy="3582051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55BDF229-AE5E-E249-A710-66FA34FA3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5114" y="16865377"/>
            <a:ext cx="5118100" cy="3429000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43036C0D-F7E3-B04C-9648-BDA05D4EC0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355" t="28001" r="28528" b="13074"/>
          <a:stretch/>
        </p:blipFill>
        <p:spPr>
          <a:xfrm>
            <a:off x="23016301" y="16145297"/>
            <a:ext cx="3282545" cy="3282545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56D775DF-2032-6946-9621-5DE01CD8E0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6890" y="34795675"/>
            <a:ext cx="6242886" cy="3107631"/>
          </a:xfrm>
          <a:prstGeom prst="rect">
            <a:avLst/>
          </a:prstGeom>
        </p:spPr>
      </p:pic>
      <p:sp>
        <p:nvSpPr>
          <p:cNvPr id="34" name="Tekstvak 33">
            <a:extLst>
              <a:ext uri="{FF2B5EF4-FFF2-40B4-BE49-F238E27FC236}">
                <a16:creationId xmlns:a16="http://schemas.microsoft.com/office/drawing/2014/main" id="{69F969A5-476D-D449-A919-93830357E2DD}"/>
              </a:ext>
            </a:extLst>
          </p:cNvPr>
          <p:cNvSpPr txBox="1"/>
          <p:nvPr/>
        </p:nvSpPr>
        <p:spPr>
          <a:xfrm>
            <a:off x="1672110" y="38891114"/>
            <a:ext cx="12097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i="1" dirty="0" err="1"/>
              <a:t>Schematic</a:t>
            </a:r>
            <a:r>
              <a:rPr lang="nl-NL" sz="3200" i="1" dirty="0"/>
              <a:t> </a:t>
            </a:r>
            <a:r>
              <a:rPr lang="nl-NL" sz="3200" i="1" dirty="0" err="1"/>
              <a:t>representation</a:t>
            </a:r>
            <a:r>
              <a:rPr lang="nl-NL" sz="3200" i="1" dirty="0"/>
              <a:t> of </a:t>
            </a:r>
            <a:r>
              <a:rPr lang="nl-NL" sz="3200" i="1" dirty="0" err="1"/>
              <a:t>polymer</a:t>
            </a:r>
            <a:r>
              <a:rPr lang="nl-NL" sz="3200" i="1" dirty="0"/>
              <a:t> </a:t>
            </a:r>
            <a:r>
              <a:rPr lang="nl-NL" sz="3200" i="1" dirty="0" err="1"/>
              <a:t>extruder</a:t>
            </a:r>
            <a:r>
              <a:rPr lang="nl-NL" sz="3200" i="1" dirty="0"/>
              <a:t> (</a:t>
            </a:r>
            <a:r>
              <a:rPr lang="nl-NL" sz="3200" i="1" dirty="0" err="1"/>
              <a:t>left</a:t>
            </a:r>
            <a:r>
              <a:rPr lang="nl-NL" sz="3200" i="1" dirty="0"/>
              <a:t>) </a:t>
            </a:r>
            <a:r>
              <a:rPr lang="nl-NL" sz="3200" i="1" dirty="0" err="1"/>
              <a:t>and</a:t>
            </a:r>
            <a:r>
              <a:rPr lang="nl-NL" sz="3200" i="1" dirty="0"/>
              <a:t> PFT lab </a:t>
            </a:r>
            <a:r>
              <a:rPr lang="nl-NL" sz="3200" i="1" dirty="0" err="1"/>
              <a:t>extruder</a:t>
            </a:r>
            <a:r>
              <a:rPr lang="nl-NL" sz="3200" i="1" dirty="0"/>
              <a:t> (right) </a:t>
            </a:r>
            <a:r>
              <a:rPr lang="nl-NL" sz="3200" i="1" dirty="0" err="1"/>
              <a:t>designed</a:t>
            </a:r>
            <a:r>
              <a:rPr lang="nl-NL" sz="3200" i="1" dirty="0"/>
              <a:t> </a:t>
            </a:r>
            <a:r>
              <a:rPr lang="nl-NL" sz="3200" i="1" dirty="0" err="1"/>
              <a:t>and</a:t>
            </a:r>
            <a:r>
              <a:rPr lang="nl-NL" sz="3200" i="1" dirty="0"/>
              <a:t> built </a:t>
            </a:r>
            <a:r>
              <a:rPr lang="nl-NL" sz="3200" i="1" dirty="0" err="1"/>
              <a:t>by</a:t>
            </a:r>
            <a:r>
              <a:rPr lang="nl-NL" sz="3200" i="1" dirty="0"/>
              <a:t> </a:t>
            </a:r>
            <a:r>
              <a:rPr lang="nl-NL" sz="3200" i="1" dirty="0" err="1"/>
              <a:t>Ake</a:t>
            </a:r>
            <a:r>
              <a:rPr lang="nl-NL" sz="3200" i="1" dirty="0"/>
              <a:t> Blom, Erik Franke, Jimmy Dost </a:t>
            </a:r>
            <a:r>
              <a:rPr lang="nl-NL" sz="3200" i="1" dirty="0" err="1"/>
              <a:t>and</a:t>
            </a:r>
            <a:r>
              <a:rPr lang="nl-NL" sz="3200" i="1" dirty="0"/>
              <a:t> </a:t>
            </a:r>
            <a:r>
              <a:rPr lang="nl-NL" sz="3200" i="1" dirty="0" err="1"/>
              <a:t>Marlo</a:t>
            </a:r>
            <a:r>
              <a:rPr lang="nl-NL" sz="3200" i="1" dirty="0"/>
              <a:t> </a:t>
            </a:r>
            <a:r>
              <a:rPr lang="nl-NL" sz="3200" i="1" dirty="0" err="1"/>
              <a:t>Verboom</a:t>
            </a:r>
            <a:r>
              <a:rPr lang="nl-NL" sz="3200" i="1" dirty="0"/>
              <a:t>, </a:t>
            </a:r>
            <a:r>
              <a:rPr lang="nl-NL" sz="3200" i="1" dirty="0" err="1"/>
              <a:t>internship</a:t>
            </a:r>
            <a:r>
              <a:rPr lang="nl-NL" sz="3200" i="1" dirty="0"/>
              <a:t> THUAS 2018.</a:t>
            </a:r>
          </a:p>
        </p:txBody>
      </p:sp>
      <p:pic>
        <p:nvPicPr>
          <p:cNvPr id="37" name="Afbeelding 36">
            <a:extLst>
              <a:ext uri="{FF2B5EF4-FFF2-40B4-BE49-F238E27FC236}">
                <a16:creationId xmlns:a16="http://schemas.microsoft.com/office/drawing/2014/main" id="{8747B99E-18CC-924A-8386-14A2FD98FC8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456" t="31072" r="29426" b="13629"/>
          <a:stretch/>
        </p:blipFill>
        <p:spPr>
          <a:xfrm>
            <a:off x="17729894" y="22049953"/>
            <a:ext cx="3588427" cy="2932047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id="{A901A32E-73E4-F447-AE83-18454E38846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2515" t="37026" r="34458" b="27060"/>
          <a:stretch/>
        </p:blipFill>
        <p:spPr>
          <a:xfrm>
            <a:off x="23334545" y="22049953"/>
            <a:ext cx="3384376" cy="2939584"/>
          </a:xfrm>
          <a:prstGeom prst="rect">
            <a:avLst/>
          </a:prstGeom>
        </p:spPr>
      </p:pic>
      <p:pic>
        <p:nvPicPr>
          <p:cNvPr id="45" name="Afbeelding 44">
            <a:extLst>
              <a:ext uri="{FF2B5EF4-FFF2-40B4-BE49-F238E27FC236}">
                <a16:creationId xmlns:a16="http://schemas.microsoft.com/office/drawing/2014/main" id="{F58F310D-7F8E-0E49-9926-35F5A952FB3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325" t="30381" r="7699" b="13324"/>
          <a:stretch/>
        </p:blipFill>
        <p:spPr>
          <a:xfrm>
            <a:off x="17729894" y="31699025"/>
            <a:ext cx="10153129" cy="3276223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id="{3E9AF3A5-5537-0440-978B-FB5548FB2B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8148" y="4102467"/>
            <a:ext cx="3237335" cy="647467"/>
          </a:xfrm>
          <a:prstGeom prst="rect">
            <a:avLst/>
          </a:prstGeom>
        </p:spPr>
      </p:pic>
      <p:sp>
        <p:nvSpPr>
          <p:cNvPr id="48" name="Tekstvak 47">
            <a:extLst>
              <a:ext uri="{FF2B5EF4-FFF2-40B4-BE49-F238E27FC236}">
                <a16:creationId xmlns:a16="http://schemas.microsoft.com/office/drawing/2014/main" id="{B83CFC9B-D586-BA4F-A9FD-C724DAF53CF2}"/>
              </a:ext>
            </a:extLst>
          </p:cNvPr>
          <p:cNvSpPr txBox="1"/>
          <p:nvPr/>
        </p:nvSpPr>
        <p:spPr>
          <a:xfrm>
            <a:off x="729115" y="4040715"/>
            <a:ext cx="572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/>
              <a:t>Projects</a:t>
            </a:r>
            <a:r>
              <a:rPr lang="nl-NL" sz="3200" dirty="0"/>
              <a:t> in cooperation </a:t>
            </a:r>
            <a:r>
              <a:rPr lang="nl-NL" sz="3200" dirty="0" err="1"/>
              <a:t>with</a:t>
            </a:r>
            <a:r>
              <a:rPr lang="nl-NL" sz="3200" dirty="0"/>
              <a:t>:</a:t>
            </a:r>
          </a:p>
        </p:txBody>
      </p:sp>
      <p:pic>
        <p:nvPicPr>
          <p:cNvPr id="50" name="Afbeelding 49">
            <a:extLst>
              <a:ext uri="{FF2B5EF4-FFF2-40B4-BE49-F238E27FC236}">
                <a16:creationId xmlns:a16="http://schemas.microsoft.com/office/drawing/2014/main" id="{8ADDF7BF-0CE9-9B4D-B0FE-024616ED06B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34164" y="3336897"/>
            <a:ext cx="2832100" cy="2108200"/>
          </a:xfrm>
          <a:prstGeom prst="rect">
            <a:avLst/>
          </a:prstGeom>
        </p:spPr>
      </p:pic>
      <p:pic>
        <p:nvPicPr>
          <p:cNvPr id="52" name="Afbeelding 51">
            <a:extLst>
              <a:ext uri="{FF2B5EF4-FFF2-40B4-BE49-F238E27FC236}">
                <a16:creationId xmlns:a16="http://schemas.microsoft.com/office/drawing/2014/main" id="{DA1B4F1E-1FAB-214D-B91D-B8AD7BA1D21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418706" y="3281283"/>
            <a:ext cx="2569172" cy="2569172"/>
          </a:xfrm>
          <a:prstGeom prst="rect">
            <a:avLst/>
          </a:prstGeom>
        </p:spPr>
      </p:pic>
      <p:pic>
        <p:nvPicPr>
          <p:cNvPr id="54" name="Afbeelding 53">
            <a:extLst>
              <a:ext uri="{FF2B5EF4-FFF2-40B4-BE49-F238E27FC236}">
                <a16:creationId xmlns:a16="http://schemas.microsoft.com/office/drawing/2014/main" id="{DF613387-6CA3-4F48-A8B2-6BE842D8B87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96563" y="34809876"/>
            <a:ext cx="5784138" cy="325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0515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2157A54-6F02-4C7A-97B9-1AA3B67CFFE5}"/>
</file>

<file path=customXml/itemProps2.xml><?xml version="1.0" encoding="utf-8"?>
<ds:datastoreItem xmlns:ds="http://schemas.openxmlformats.org/officeDocument/2006/customXml" ds:itemID="{EE7DAE6F-C0BF-4E2E-B070-3D0ECEE89E42}"/>
</file>

<file path=customXml/itemProps3.xml><?xml version="1.0" encoding="utf-8"?>
<ds:datastoreItem xmlns:ds="http://schemas.openxmlformats.org/officeDocument/2006/customXml" ds:itemID="{69C6DA28-4C2F-4253-AABD-3626E3854A5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2109</TotalTime>
  <Words>405</Words>
  <Application>Microsoft Macintosh PowerPoint</Application>
  <PresentationFormat>Aangepast</PresentationFormat>
  <Paragraphs>75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Leemhuis, M.</dc:creator>
  <cp:lastModifiedBy>Leemhuis, M.</cp:lastModifiedBy>
  <cp:revision>31</cp:revision>
  <dcterms:created xsi:type="dcterms:W3CDTF">2018-10-07T12:23:20Z</dcterms:created>
  <dcterms:modified xsi:type="dcterms:W3CDTF">2018-10-10T08:28:18Z</dcterms:modified>
</cp:coreProperties>
</file>