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87" r:id="rId5"/>
    <p:sldId id="300" r:id="rId6"/>
    <p:sldId id="299" r:id="rId7"/>
    <p:sldId id="302" r:id="rId8"/>
    <p:sldId id="293" r:id="rId9"/>
    <p:sldId id="279" r:id="rId10"/>
    <p:sldId id="289" r:id="rId11"/>
    <p:sldId id="281" r:id="rId12"/>
    <p:sldId id="295" r:id="rId13"/>
    <p:sldId id="296" r:id="rId14"/>
    <p:sldId id="280" r:id="rId15"/>
    <p:sldId id="294" r:id="rId16"/>
    <p:sldId id="258" r:id="rId17"/>
    <p:sldId id="301" r:id="rId18"/>
    <p:sldId id="297" r:id="rId19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" id="{D3A013C6-5F55-B142-9290-64515C9E5C8C}">
          <p14:sldIdLst>
            <p14:sldId id="287"/>
            <p14:sldId id="300"/>
            <p14:sldId id="299"/>
            <p14:sldId id="302"/>
            <p14:sldId id="293"/>
            <p14:sldId id="279"/>
            <p14:sldId id="289"/>
            <p14:sldId id="281"/>
            <p14:sldId id="295"/>
            <p14:sldId id="296"/>
            <p14:sldId id="280"/>
            <p14:sldId id="294"/>
            <p14:sldId id="258"/>
            <p14:sldId id="301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343"/>
    <a:srgbClr val="9097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 showGuides="1">
      <p:cViewPr varScale="1">
        <p:scale>
          <a:sx n="71" d="100"/>
          <a:sy n="71" d="100"/>
        </p:scale>
        <p:origin x="41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84" d="100"/>
          <a:sy n="84" d="100"/>
        </p:scale>
        <p:origin x="282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gs" Target="tags/tag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nneke Frie" userId="88281e09-f2d1-4b05-83e9-222e170da3c3" providerId="ADAL" clId="{EC33511E-E73F-479D-85B9-5A978733EFFA}"/>
    <pc:docChg chg="modSld">
      <pc:chgData name="Lonneke Frie" userId="88281e09-f2d1-4b05-83e9-222e170da3c3" providerId="ADAL" clId="{EC33511E-E73F-479D-85B9-5A978733EFFA}" dt="2023-01-30T12:01:35.733" v="0" actId="20577"/>
      <pc:docMkLst>
        <pc:docMk/>
      </pc:docMkLst>
      <pc:sldChg chg="modSp mod">
        <pc:chgData name="Lonneke Frie" userId="88281e09-f2d1-4b05-83e9-222e170da3c3" providerId="ADAL" clId="{EC33511E-E73F-479D-85B9-5A978733EFFA}" dt="2023-01-30T12:01:35.733" v="0" actId="20577"/>
        <pc:sldMkLst>
          <pc:docMk/>
          <pc:sldMk cId="1673782940" sldId="287"/>
        </pc:sldMkLst>
        <pc:spChg chg="mod">
          <ac:chgData name="Lonneke Frie" userId="88281e09-f2d1-4b05-83e9-222e170da3c3" providerId="ADAL" clId="{EC33511E-E73F-479D-85B9-5A978733EFFA}" dt="2023-01-30T12:01:35.733" v="0" actId="20577"/>
          <ac:spMkLst>
            <pc:docMk/>
            <pc:sldMk cId="1673782940" sldId="287"/>
            <ac:spMk id="5" creationId="{00000000-0000-0000-0000-000000000000}"/>
          </ac:spMkLst>
        </pc:spChg>
      </pc:sldChg>
    </pc:docChg>
  </pc:docChgLst>
  <pc:docChgLst>
    <pc:chgData name="Lonneke Frie" userId="88281e09-f2d1-4b05-83e9-222e170da3c3" providerId="ADAL" clId="{AE796198-2C47-4466-B4AB-67AB3EC68986}"/>
    <pc:docChg chg="undo custSel modSld">
      <pc:chgData name="Lonneke Frie" userId="88281e09-f2d1-4b05-83e9-222e170da3c3" providerId="ADAL" clId="{AE796198-2C47-4466-B4AB-67AB3EC68986}" dt="2022-05-17T12:47:11.655" v="188" actId="1076"/>
      <pc:docMkLst>
        <pc:docMk/>
      </pc:docMkLst>
      <pc:sldChg chg="addSp delSp modSp mod">
        <pc:chgData name="Lonneke Frie" userId="88281e09-f2d1-4b05-83e9-222e170da3c3" providerId="ADAL" clId="{AE796198-2C47-4466-B4AB-67AB3EC68986}" dt="2022-05-17T12:47:11.655" v="188" actId="1076"/>
        <pc:sldMkLst>
          <pc:docMk/>
          <pc:sldMk cId="1673782940" sldId="287"/>
        </pc:sldMkLst>
        <pc:spChg chg="add del">
          <ac:chgData name="Lonneke Frie" userId="88281e09-f2d1-4b05-83e9-222e170da3c3" providerId="ADAL" clId="{AE796198-2C47-4466-B4AB-67AB3EC68986}" dt="2022-05-17T12:46:13.243" v="170" actId="478"/>
          <ac:spMkLst>
            <pc:docMk/>
            <pc:sldMk cId="1673782940" sldId="287"/>
            <ac:spMk id="2" creationId="{3B3AE7E9-4804-4762-A63E-8F022FDDA8FE}"/>
          </ac:spMkLst>
        </pc:spChg>
        <pc:spChg chg="mod">
          <ac:chgData name="Lonneke Frie" userId="88281e09-f2d1-4b05-83e9-222e170da3c3" providerId="ADAL" clId="{AE796198-2C47-4466-B4AB-67AB3EC68986}" dt="2022-05-17T12:47:02.196" v="186" actId="20577"/>
          <ac:spMkLst>
            <pc:docMk/>
            <pc:sldMk cId="1673782940" sldId="287"/>
            <ac:spMk id="5" creationId="{00000000-0000-0000-0000-000000000000}"/>
          </ac:spMkLst>
        </pc:spChg>
        <pc:spChg chg="mod">
          <ac:chgData name="Lonneke Frie" userId="88281e09-f2d1-4b05-83e9-222e170da3c3" providerId="ADAL" clId="{AE796198-2C47-4466-B4AB-67AB3EC68986}" dt="2022-05-17T12:46:50.474" v="178" actId="1076"/>
          <ac:spMkLst>
            <pc:docMk/>
            <pc:sldMk cId="1673782940" sldId="287"/>
            <ac:spMk id="6" creationId="{00000000-0000-0000-0000-000000000000}"/>
          </ac:spMkLst>
        </pc:spChg>
        <pc:spChg chg="del">
          <ac:chgData name="Lonneke Frie" userId="88281e09-f2d1-4b05-83e9-222e170da3c3" providerId="ADAL" clId="{AE796198-2C47-4466-B4AB-67AB3EC68986}" dt="2022-05-17T12:46:15.587" v="171" actId="478"/>
          <ac:spMkLst>
            <pc:docMk/>
            <pc:sldMk cId="1673782940" sldId="287"/>
            <ac:spMk id="17" creationId="{00000000-0000-0000-0000-000000000000}"/>
          </ac:spMkLst>
        </pc:spChg>
        <pc:spChg chg="del">
          <ac:chgData name="Lonneke Frie" userId="88281e09-f2d1-4b05-83e9-222e170da3c3" providerId="ADAL" clId="{AE796198-2C47-4466-B4AB-67AB3EC68986}" dt="2022-05-17T12:46:07.950" v="167" actId="478"/>
          <ac:spMkLst>
            <pc:docMk/>
            <pc:sldMk cId="1673782940" sldId="287"/>
            <ac:spMk id="18" creationId="{00000000-0000-0000-0000-000000000000}"/>
          </ac:spMkLst>
        </pc:spChg>
        <pc:picChg chg="del">
          <ac:chgData name="Lonneke Frie" userId="88281e09-f2d1-4b05-83e9-222e170da3c3" providerId="ADAL" clId="{AE796198-2C47-4466-B4AB-67AB3EC68986}" dt="2022-05-17T12:46:05.369" v="166" actId="478"/>
          <ac:picMkLst>
            <pc:docMk/>
            <pc:sldMk cId="1673782940" sldId="287"/>
            <ac:picMk id="3" creationId="{00000000-0000-0000-0000-000000000000}"/>
          </ac:picMkLst>
        </pc:picChg>
        <pc:picChg chg="add del mod">
          <ac:chgData name="Lonneke Frie" userId="88281e09-f2d1-4b05-83e9-222e170da3c3" providerId="ADAL" clId="{AE796198-2C47-4466-B4AB-67AB3EC68986}" dt="2022-05-17T12:46:40.513" v="176" actId="478"/>
          <ac:picMkLst>
            <pc:docMk/>
            <pc:sldMk cId="1673782940" sldId="287"/>
            <ac:picMk id="4" creationId="{00000000-0000-0000-0000-000000000000}"/>
          </ac:picMkLst>
        </pc:picChg>
        <pc:picChg chg="add mod">
          <ac:chgData name="Lonneke Frie" userId="88281e09-f2d1-4b05-83e9-222e170da3c3" providerId="ADAL" clId="{AE796198-2C47-4466-B4AB-67AB3EC68986}" dt="2022-05-17T12:47:11.655" v="188" actId="1076"/>
          <ac:picMkLst>
            <pc:docMk/>
            <pc:sldMk cId="1673782940" sldId="287"/>
            <ac:picMk id="10" creationId="{8421C587-F5A4-4917-877F-0AF7392C5D04}"/>
          </ac:picMkLst>
        </pc:picChg>
        <pc:cxnChg chg="del">
          <ac:chgData name="Lonneke Frie" userId="88281e09-f2d1-4b05-83e9-222e170da3c3" providerId="ADAL" clId="{AE796198-2C47-4466-B4AB-67AB3EC68986}" dt="2022-05-17T12:46:09.071" v="168" actId="478"/>
          <ac:cxnSpMkLst>
            <pc:docMk/>
            <pc:sldMk cId="1673782940" sldId="287"/>
            <ac:cxnSpMk id="19" creationId="{00000000-0000-0000-0000-000000000000}"/>
          </ac:cxnSpMkLst>
        </pc:cxn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5E45A5-A29D-4E3B-B598-F32F75400083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F5EA7-A535-4ACE-B87A-C2984926A9E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0839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8CFED-38D0-4B88-9B36-FF395476E392}" type="datetimeFigureOut">
              <a:rPr lang="nl-NL" smtClean="0"/>
              <a:t>30-1-2023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ACC1F-386F-4E42-8E38-7BACBF493300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9178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1.10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0459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Praktische</a:t>
            </a:r>
            <a:r>
              <a:rPr lang="en-US" dirty="0"/>
              <a:t> tips op basis van flexpertise </a:t>
            </a:r>
            <a:r>
              <a:rPr lang="en-US" dirty="0" err="1"/>
              <a:t>dimensies</a:t>
            </a:r>
            <a:endParaRPr lang="en-US" dirty="0"/>
          </a:p>
          <a:p>
            <a:endParaRPr lang="en-US" dirty="0"/>
          </a:p>
          <a:p>
            <a:r>
              <a:rPr lang="en-US" dirty="0"/>
              <a:t>Understanding change: </a:t>
            </a:r>
          </a:p>
          <a:p>
            <a:endParaRPr lang="en-US" dirty="0"/>
          </a:p>
          <a:p>
            <a:r>
              <a:rPr lang="en-US" dirty="0" err="1"/>
              <a:t>Stretchen</a:t>
            </a:r>
            <a:r>
              <a:rPr lang="en-US" dirty="0"/>
              <a:t>: </a:t>
            </a:r>
            <a:r>
              <a:rPr lang="en-US" dirty="0" err="1"/>
              <a:t>deelnemers</a:t>
            </a:r>
            <a:r>
              <a:rPr lang="en-US" dirty="0"/>
              <a:t> </a:t>
            </a:r>
            <a:r>
              <a:rPr lang="en-US" dirty="0" err="1"/>
              <a:t>laten</a:t>
            </a:r>
            <a:r>
              <a:rPr lang="en-US" dirty="0"/>
              <a:t> </a:t>
            </a:r>
            <a:r>
              <a:rPr lang="en-US" dirty="0" err="1"/>
              <a:t>meedenken</a:t>
            </a:r>
            <a:r>
              <a:rPr lang="en-US" dirty="0"/>
              <a:t> over hoe je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leider</a:t>
            </a:r>
            <a:r>
              <a:rPr lang="en-US" dirty="0"/>
              <a:t> </a:t>
            </a:r>
            <a:r>
              <a:rPr lang="en-US" dirty="0" err="1"/>
              <a:t>kan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. Ook </a:t>
            </a:r>
            <a:r>
              <a:rPr lang="en-US" dirty="0" err="1"/>
              <a:t>buiten</a:t>
            </a:r>
            <a:r>
              <a:rPr lang="en-US" dirty="0"/>
              <a:t> de </a:t>
            </a:r>
            <a:r>
              <a:rPr lang="en-US" dirty="0" err="1"/>
              <a:t>Haagse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meedoen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In </a:t>
            </a:r>
            <a:r>
              <a:rPr lang="en-US" dirty="0" err="1"/>
              <a:t>positie</a:t>
            </a:r>
            <a:r>
              <a:rPr lang="en-US" dirty="0"/>
              <a:t> </a:t>
            </a:r>
            <a:r>
              <a:rPr lang="en-US" dirty="0" err="1"/>
              <a:t>brengen</a:t>
            </a:r>
            <a:endParaRPr lang="en-US" dirty="0"/>
          </a:p>
          <a:p>
            <a:endParaRPr lang="en-US" dirty="0"/>
          </a:p>
          <a:p>
            <a:r>
              <a:rPr lang="en-US" dirty="0"/>
              <a:t>Mag </a:t>
            </a:r>
            <a:r>
              <a:rPr lang="en-US" dirty="0" err="1"/>
              <a:t>ik</a:t>
            </a:r>
            <a:r>
              <a:rPr lang="en-US" dirty="0"/>
              <a:t> </a:t>
            </a:r>
            <a:r>
              <a:rPr lang="en-US" dirty="0" err="1"/>
              <a:t>laatste</a:t>
            </a:r>
            <a:r>
              <a:rPr lang="en-US" dirty="0"/>
              <a:t> </a:t>
            </a:r>
            <a:r>
              <a:rPr lang="en-US" dirty="0" err="1"/>
              <a:t>gedeelte</a:t>
            </a:r>
            <a:r>
              <a:rPr lang="en-US" dirty="0"/>
              <a:t> </a:t>
            </a:r>
            <a:r>
              <a:rPr lang="en-US" dirty="0" err="1"/>
              <a:t>ideen</a:t>
            </a:r>
            <a:r>
              <a:rPr lang="en-US" dirty="0"/>
              <a:t> mee </a:t>
            </a:r>
            <a:r>
              <a:rPr lang="en-US" dirty="0" err="1"/>
              <a:t>opnemen</a:t>
            </a:r>
            <a:r>
              <a:rPr lang="en-US" dirty="0"/>
              <a:t>, hoe doe </a:t>
            </a:r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nu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leider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</a:t>
            </a:r>
            <a:r>
              <a:rPr lang="en-US" dirty="0" err="1"/>
              <a:t>Haagse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Hoe doe </a:t>
            </a:r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dit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leider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 de </a:t>
            </a:r>
            <a:r>
              <a:rPr lang="en-US" dirty="0" err="1"/>
              <a:t>Haagse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2009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33000"/>
              </a:lnSpc>
            </a:pPr>
            <a:r>
              <a:rPr lang="nl-NL" dirty="0"/>
              <a:t>Praktijkachtergrond:</a:t>
            </a:r>
            <a:endParaRPr lang="en-US" dirty="0"/>
          </a:p>
          <a:p>
            <a:pPr marL="342900" indent="-342900">
              <a:lnSpc>
                <a:spcPct val="133000"/>
              </a:lnSpc>
              <a:buFont typeface="Arial,Sans-Serif"/>
              <a:buChar char="•"/>
            </a:pPr>
            <a:r>
              <a:rPr lang="nl-NL" dirty="0"/>
              <a:t>HR(D) consultant / manager</a:t>
            </a:r>
            <a:endParaRPr lang="en-US" dirty="0"/>
          </a:p>
          <a:p>
            <a:pPr marL="342900" indent="-342900">
              <a:lnSpc>
                <a:spcPct val="133000"/>
              </a:lnSpc>
              <a:buFont typeface="Arial,Sans-Serif"/>
              <a:buChar char="•"/>
            </a:pPr>
            <a:r>
              <a:rPr lang="nl-NL" dirty="0"/>
              <a:t>Ondernemer</a:t>
            </a:r>
            <a:endParaRPr lang="en-US" dirty="0"/>
          </a:p>
          <a:p>
            <a:pPr marL="342900" indent="-342900">
              <a:lnSpc>
                <a:spcPct val="133000"/>
              </a:lnSpc>
              <a:buFont typeface="Arial,Sans-Serif"/>
              <a:buChar char="•"/>
            </a:pPr>
            <a:r>
              <a:rPr lang="nl-NL" dirty="0"/>
              <a:t>Docent / trainer / coach / proces begeleider</a:t>
            </a:r>
            <a:endParaRPr lang="en-US" dirty="0"/>
          </a:p>
          <a:p>
            <a:pPr marL="342900" indent="-342900">
              <a:lnSpc>
                <a:spcPct val="133000"/>
              </a:lnSpc>
              <a:buFont typeface="Arial,Sans-Serif"/>
              <a:buChar char="•"/>
            </a:pPr>
            <a:r>
              <a:rPr lang="nl-NL" dirty="0"/>
              <a:t>Ontwerper programma's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5496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9418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607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Teacher: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Upskilling &gt; </a:t>
            </a:r>
            <a:r>
              <a:rPr lang="en-US" dirty="0" err="1">
                <a:cs typeface="Calibri"/>
              </a:rPr>
              <a:t>hbo</a:t>
            </a:r>
            <a:r>
              <a:rPr lang="en-US" dirty="0">
                <a:cs typeface="Calibri"/>
              </a:rPr>
              <a:t> – master – </a:t>
            </a:r>
            <a:r>
              <a:rPr lang="en-US" dirty="0" err="1">
                <a:cs typeface="Calibri"/>
              </a:rPr>
              <a:t>phd</a:t>
            </a:r>
            <a:endParaRPr lang="en-US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Reskilling &gt; </a:t>
            </a:r>
            <a:r>
              <a:rPr lang="en-US" dirty="0" err="1">
                <a:cs typeface="Calibri"/>
              </a:rPr>
              <a:t>inclusing</a:t>
            </a:r>
            <a:r>
              <a:rPr lang="en-US" dirty="0">
                <a:cs typeface="Calibri"/>
              </a:rPr>
              <a:t> and diversity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Multi-skilled &gt; didactics, </a:t>
            </a:r>
            <a:r>
              <a:rPr lang="en-US" dirty="0" err="1">
                <a:cs typeface="Calibri"/>
              </a:rPr>
              <a:t>hrm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Creation &gt; </a:t>
            </a:r>
            <a:r>
              <a:rPr lang="en-US" dirty="0" err="1">
                <a:cs typeface="Calibri"/>
              </a:rPr>
              <a:t>flexpertise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Enactment: </a:t>
            </a:r>
            <a:r>
              <a:rPr lang="en-US" dirty="0" err="1">
                <a:cs typeface="Calibri"/>
              </a:rPr>
              <a:t>lectoraat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onderwijs</a:t>
            </a:r>
            <a:r>
              <a:rPr lang="en-US" dirty="0">
                <a:cs typeface="Calibri"/>
              </a:rPr>
              <a:t>, </a:t>
            </a:r>
            <a:r>
              <a:rPr lang="en-US" dirty="0" err="1">
                <a:cs typeface="Calibri"/>
              </a:rPr>
              <a:t>praktijk</a:t>
            </a:r>
          </a:p>
          <a:p>
            <a:pPr marL="171450" indent="-171450">
              <a:buFont typeface="Arial"/>
              <a:buChar char="•"/>
            </a:pPr>
            <a:r>
              <a:rPr lang="en-US" dirty="0">
                <a:cs typeface="Calibri"/>
              </a:rPr>
              <a:t>Recognition: </a:t>
            </a:r>
            <a:r>
              <a:rPr lang="en-US" dirty="0" err="1">
                <a:cs typeface="Calibri"/>
              </a:rPr>
              <a:t>artikel</a:t>
            </a:r>
            <a:r>
              <a:rPr lang="en-US" dirty="0">
                <a:cs typeface="Calibri"/>
              </a:rPr>
              <a:t>, …..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16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Nodig</a:t>
            </a:r>
            <a:r>
              <a:rPr lang="en-US" dirty="0"/>
              <a:t> </a:t>
            </a:r>
            <a:r>
              <a:rPr lang="en-US" dirty="0" err="1"/>
              <a:t>adaptief</a:t>
            </a:r>
            <a:r>
              <a:rPr lang="en-US" dirty="0"/>
              <a:t> – </a:t>
            </a:r>
          </a:p>
          <a:p>
            <a:r>
              <a:rPr lang="en-US" dirty="0" err="1"/>
              <a:t>Discussie</a:t>
            </a:r>
            <a:r>
              <a:rPr lang="en-US" dirty="0"/>
              <a:t> </a:t>
            </a:r>
            <a:r>
              <a:rPr lang="en-US" dirty="0" err="1"/>
              <a:t>parkeren</a:t>
            </a:r>
            <a:r>
              <a:rPr lang="en-US" dirty="0"/>
              <a:t> – </a:t>
            </a:r>
            <a:r>
              <a:rPr lang="en-US" dirty="0" err="1"/>
              <a:t>verwachten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van </a:t>
            </a:r>
            <a:r>
              <a:rPr lang="en-US" dirty="0" err="1"/>
              <a:t>mensen</a:t>
            </a:r>
            <a:r>
              <a:rPr lang="en-US" dirty="0"/>
              <a:t>, maar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veel</a:t>
            </a:r>
            <a:r>
              <a:rPr lang="en-US" dirty="0"/>
              <a:t> van </a:t>
            </a:r>
            <a:r>
              <a:rPr lang="en-US" dirty="0" err="1"/>
              <a:t>Haagse</a:t>
            </a:r>
            <a:r>
              <a:rPr lang="en-US" dirty="0"/>
              <a:t> om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boeien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binden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45766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713269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Uitvallers</a:t>
            </a:r>
            <a:r>
              <a:rPr lang="en-US" dirty="0"/>
              <a:t>.</a:t>
            </a:r>
          </a:p>
          <a:p>
            <a:r>
              <a:rPr lang="en-US" dirty="0"/>
              <a:t>In </a:t>
            </a:r>
            <a:r>
              <a:rPr lang="en-US" dirty="0" err="1"/>
              <a:t>deze</a:t>
            </a:r>
            <a:r>
              <a:rPr lang="en-US" dirty="0"/>
              <a:t> </a:t>
            </a:r>
            <a:r>
              <a:rPr lang="en-US" dirty="0" err="1"/>
              <a:t>tijd</a:t>
            </a:r>
            <a:r>
              <a:rPr lang="en-US" dirty="0"/>
              <a:t> </a:t>
            </a:r>
            <a:r>
              <a:rPr lang="en-US" dirty="0" err="1"/>
              <a:t>verhoogde</a:t>
            </a:r>
            <a:r>
              <a:rPr lang="en-US" dirty="0"/>
              <a:t> </a:t>
            </a:r>
            <a:r>
              <a:rPr lang="en-US" dirty="0" err="1"/>
              <a:t>kans</a:t>
            </a:r>
            <a:r>
              <a:rPr lang="en-US" dirty="0"/>
              <a:t> op </a:t>
            </a:r>
            <a:r>
              <a:rPr lang="en-US" dirty="0" err="1"/>
              <a:t>uitval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 err="1"/>
              <a:t>Perspectief</a:t>
            </a:r>
            <a:r>
              <a:rPr lang="en-US" dirty="0"/>
              <a:t> van</a:t>
            </a:r>
            <a:r>
              <a:rPr lang="en-US" baseline="0" dirty="0"/>
              <a:t> </a:t>
            </a:r>
            <a:r>
              <a:rPr lang="en-US" baseline="0" dirty="0" err="1"/>
              <a:t>persoon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ACC1F-386F-4E42-8E38-7BACBF493300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9404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Beoordeeld</a:t>
            </a:r>
            <a:r>
              <a:rPr lang="en-US" dirty="0"/>
              <a:t>: hoe </a:t>
            </a:r>
            <a:r>
              <a:rPr lang="en-US" dirty="0" err="1"/>
              <a:t>goed</a:t>
            </a:r>
            <a:r>
              <a:rPr lang="en-US" dirty="0"/>
              <a:t> je </a:t>
            </a:r>
            <a:r>
              <a:rPr lang="en-US" dirty="0" err="1"/>
              <a:t>jezelf</a:t>
            </a:r>
            <a:r>
              <a:rPr lang="en-US" dirty="0"/>
              <a:t> </a:t>
            </a:r>
            <a:r>
              <a:rPr lang="en-US" dirty="0" err="1"/>
              <a:t>kunt</a:t>
            </a:r>
            <a:r>
              <a:rPr lang="en-US" dirty="0"/>
              <a:t> </a:t>
            </a:r>
            <a:r>
              <a:rPr lang="en-US" dirty="0" err="1"/>
              <a:t>vernieuwen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Vak</a:t>
            </a:r>
            <a:r>
              <a:rPr lang="en-US" dirty="0"/>
              <a:t> </a:t>
            </a:r>
            <a:r>
              <a:rPr lang="en-US" dirty="0" err="1"/>
              <a:t>moet</a:t>
            </a:r>
            <a:r>
              <a:rPr lang="en-US" dirty="0"/>
              <a:t> inherent </a:t>
            </a:r>
            <a:r>
              <a:rPr lang="en-US" dirty="0" err="1"/>
              <a:t>vernieuwd</a:t>
            </a:r>
            <a:r>
              <a:rPr lang="en-US" dirty="0"/>
              <a:t>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, </a:t>
            </a:r>
            <a:r>
              <a:rPr lang="en-US" dirty="0" err="1"/>
              <a:t>dus</a:t>
            </a:r>
            <a:r>
              <a:rPr lang="en-US" dirty="0"/>
              <a:t> </a:t>
            </a:r>
            <a:r>
              <a:rPr lang="en-US" dirty="0" err="1"/>
              <a:t>jij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262A99-2176-43D0-98AD-1A2B7A6286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54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6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Klik hier en voeg de afbeelding in, klik vervolgens 'reset' of 'opnieuw instellen' in het menu</a:t>
            </a:r>
          </a:p>
        </p:txBody>
      </p:sp>
      <p:sp>
        <p:nvSpPr>
          <p:cNvPr id="9" name="Tijdelijke aanduiding voor tekst 11"/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2000" cy="6858000"/>
          </a:xfrm>
          <a:blipFill rotWithShape="1">
            <a:blip r:embed="rId2"/>
            <a:stretch>
              <a:fillRect/>
            </a:stretch>
          </a:blipFill>
        </p:spPr>
        <p:txBody>
          <a:bodyPr lIns="0" tIns="0" rIns="0" bIns="0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06620" y="4484914"/>
            <a:ext cx="5876351" cy="1120798"/>
          </a:xfrm>
        </p:spPr>
        <p:txBody>
          <a:bodyPr tIns="0" anchor="b">
            <a:noAutofit/>
          </a:bodyPr>
          <a:lstStyle>
            <a:lvl1pPr algn="l">
              <a:defRPr lang="nl-NL" sz="2800" b="1" kern="1200" cap="all" spc="-5" baseline="0" smtClean="0">
                <a:solidFill>
                  <a:schemeClr val="tx2"/>
                </a:solidFill>
                <a:latin typeface="+mj-lt"/>
                <a:ea typeface="+mn-ea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06620" y="5654426"/>
            <a:ext cx="5876351" cy="760888"/>
          </a:xfrm>
        </p:spPr>
        <p:txBody>
          <a:bodyPr lIns="0" tIns="0" rIns="0" bIns="0"/>
          <a:lstStyle>
            <a:lvl1pPr marL="0" indent="0" algn="l">
              <a:buNone/>
              <a:defRPr lang="nl-NL" sz="1800" kern="1200" spc="-5" dirty="0" smtClean="0">
                <a:solidFill>
                  <a:srgbClr val="213343"/>
                </a:solidFill>
                <a:latin typeface="+mn-lt"/>
                <a:ea typeface="+mn-ea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8522539" y="2260840"/>
            <a:ext cx="2159000" cy="1208074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lang="nl-NL" sz="1300" kern="1200" dirty="0">
                <a:solidFill>
                  <a:srgbClr val="FFFFFF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nl-NL" dirty="0"/>
              <a:t>Naam</a:t>
            </a:r>
          </a:p>
        </p:txBody>
      </p:sp>
      <p:sp>
        <p:nvSpPr>
          <p:cNvPr id="15" name="Tijdelijke aanduiding voor tekst 13"/>
          <p:cNvSpPr>
            <a:spLocks noGrp="1"/>
          </p:cNvSpPr>
          <p:nvPr>
            <p:ph type="body" sz="quarter" idx="14" hasCustomPrompt="1"/>
          </p:nvPr>
        </p:nvSpPr>
        <p:spPr>
          <a:xfrm>
            <a:off x="8522539" y="1103085"/>
            <a:ext cx="2159000" cy="772229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lang="nl-NL" sz="1300" i="1" kern="1200" dirty="0">
                <a:solidFill>
                  <a:srgbClr val="213343"/>
                </a:solidFill>
                <a:latin typeface="+mn-lt"/>
                <a:ea typeface="+mn-ea"/>
                <a:cs typeface="Arial"/>
              </a:defRPr>
            </a:lvl1pPr>
          </a:lstStyle>
          <a:p>
            <a:pPr lvl="0"/>
            <a:r>
              <a:rPr lang="nl-NL" dirty="0"/>
              <a:t>Versie/Datum</a:t>
            </a:r>
          </a:p>
        </p:txBody>
      </p:sp>
    </p:spTree>
    <p:extLst>
      <p:ext uri="{BB962C8B-B14F-4D97-AF65-F5344CB8AC3E}">
        <p14:creationId xmlns:p14="http://schemas.microsoft.com/office/powerpoint/2010/main" val="288054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Klik hier en voeg de afbeelding in, klik vervolgens 'reset' of 'opnieuw instellen' in het menu</a:t>
            </a:r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1409838" y="5321860"/>
            <a:ext cx="9970775" cy="428835"/>
          </a:xfrm>
        </p:spPr>
        <p:txBody>
          <a:bodyPr anchor="b"/>
          <a:lstStyle>
            <a:lvl1pPr>
              <a:defRPr lang="nl-NL" sz="2800" b="1" kern="1200" cap="all" spc="-5" baseline="0" smtClean="0">
                <a:solidFill>
                  <a:srgbClr val="FFFFFF"/>
                </a:solidFill>
                <a:latin typeface="+mj-lt"/>
                <a:ea typeface="+mn-ea"/>
                <a:cs typeface="Arial Black"/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tekst 11"/>
          <p:cNvSpPr>
            <a:spLocks noGrp="1"/>
          </p:cNvSpPr>
          <p:nvPr>
            <p:ph type="body" sz="quarter" idx="11"/>
          </p:nvPr>
        </p:nvSpPr>
        <p:spPr>
          <a:xfrm>
            <a:off x="7923882" y="812880"/>
            <a:ext cx="3456000" cy="3456000"/>
          </a:xfrm>
          <a:blipFill rotWithShape="1">
            <a:blip r:embed="rId2"/>
            <a:stretch>
              <a:fillRect/>
            </a:stretch>
          </a:blipFill>
        </p:spPr>
        <p:txBody>
          <a:bodyPr lIns="0" tIns="0" rIns="0" bIns="0">
            <a:noAutofit/>
          </a:bodyPr>
          <a:lstStyle>
            <a:lvl1pPr marL="0" indent="0" algn="r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#"/>
          <p:cNvSpPr>
            <a:spLocks noGrp="1"/>
          </p:cNvSpPr>
          <p:nvPr>
            <p:ph type="body" idx="1" hasCustomPrompt="1"/>
          </p:nvPr>
        </p:nvSpPr>
        <p:spPr>
          <a:xfrm>
            <a:off x="8169275" y="1084233"/>
            <a:ext cx="2978150" cy="2103467"/>
          </a:xfrm>
        </p:spPr>
        <p:txBody>
          <a:bodyPr wrap="none" lIns="0" rIns="0">
            <a:noAutofit/>
          </a:bodyPr>
          <a:lstStyle>
            <a:lvl1pPr marL="0" indent="0" algn="ctr">
              <a:buNone/>
              <a:defRPr sz="139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4" name="#"/>
          <p:cNvSpPr>
            <a:spLocks noGrp="1"/>
          </p:cNvSpPr>
          <p:nvPr>
            <p:ph type="body" idx="15" hasCustomPrompt="1"/>
          </p:nvPr>
        </p:nvSpPr>
        <p:spPr>
          <a:xfrm>
            <a:off x="8153400" y="1198532"/>
            <a:ext cx="2997200" cy="484748"/>
          </a:xfrm>
        </p:spPr>
        <p:txBody>
          <a:bodyPr wrap="square" lIns="0" rIns="0">
            <a:spAutoFit/>
          </a:bodyPr>
          <a:lstStyle>
            <a:lvl1pPr marL="0" indent="0" algn="ctr">
              <a:buNone/>
              <a:defRPr sz="2000" cap="none">
                <a:solidFill>
                  <a:srgbClr val="21334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dirty="0"/>
              <a:t>HOOFDSTUK</a:t>
            </a:r>
          </a:p>
        </p:txBody>
      </p:sp>
    </p:spTree>
    <p:extLst>
      <p:ext uri="{BB962C8B-B14F-4D97-AF65-F5344CB8AC3E}">
        <p14:creationId xmlns:p14="http://schemas.microsoft.com/office/powerpoint/2010/main" val="399319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6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dirty="0"/>
              <a:t>Klik hier en voeg de afbeelding in, klik vervolgens 'reset' of 'opnieuw instellen' in het menu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1"/>
          </p:nvPr>
        </p:nvSpPr>
        <p:spPr>
          <a:xfrm>
            <a:off x="1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0" tIns="0" rIns="0" bIns="0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862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0800" y="6598800"/>
            <a:ext cx="2743200" cy="179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fld id="{CAD1C12C-E026-46B5-8F6B-A3D2EAEC19FC}" type="datetime1">
              <a:rPr lang="nl-NL" smtClean="0"/>
              <a:t>30-1-2023</a:t>
            </a:fld>
            <a:endParaRPr lang="en-GB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10800" y="6404400"/>
            <a:ext cx="4114800" cy="192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9" name="Tijdelijke aanduiding voor dianummer 15"/>
          <p:cNvSpPr>
            <a:spLocks noGrp="1"/>
          </p:cNvSpPr>
          <p:nvPr>
            <p:ph type="sldNum" sz="quarter" idx="4"/>
          </p:nvPr>
        </p:nvSpPr>
        <p:spPr>
          <a:xfrm>
            <a:off x="262800" y="6418800"/>
            <a:ext cx="574829" cy="166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kumimoji="0" lang="nl-NL" sz="105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‹#›</a:t>
            </a:fld>
            <a:endParaRPr lang="en-GB" dirty="0"/>
          </a:p>
        </p:txBody>
      </p:sp>
      <p:pic>
        <p:nvPicPr>
          <p:cNvPr id="10" name="Afbeelding 9" descr="HHS_NL_groen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00" y="5904000"/>
            <a:ext cx="2880000" cy="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6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cat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657" y="0"/>
            <a:ext cx="10327343" cy="6858000"/>
          </a:xfrm>
          <a:prstGeom prst="rect">
            <a:avLst/>
          </a:prstGeom>
        </p:spPr>
      </p:pic>
      <p:sp>
        <p:nvSpPr>
          <p:cNvPr id="5" name="object 11"/>
          <p:cNvSpPr txBox="1"/>
          <p:nvPr userDrawn="1"/>
        </p:nvSpPr>
        <p:spPr>
          <a:xfrm>
            <a:off x="2019300" y="1014830"/>
            <a:ext cx="2490051" cy="6350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337820" algn="r">
              <a:lnSpc>
                <a:spcPct val="100000"/>
              </a:lnSpc>
              <a:spcBef>
                <a:spcPts val="259"/>
              </a:spcBef>
            </a:pPr>
            <a:r>
              <a:rPr sz="1200" b="1" dirty="0">
                <a:solidFill>
                  <a:schemeClr val="tx2"/>
                </a:solidFill>
                <a:latin typeface="Arial Black"/>
                <a:cs typeface="Arial Black"/>
              </a:rPr>
              <a:t>HOOF</a:t>
            </a:r>
            <a:r>
              <a:rPr sz="1200" b="1" spc="-45" dirty="0">
                <a:solidFill>
                  <a:schemeClr val="tx2"/>
                </a:solidFill>
                <a:latin typeface="Arial Black"/>
                <a:cs typeface="Arial Black"/>
              </a:rPr>
              <a:t>D</a:t>
            </a:r>
            <a:r>
              <a:rPr sz="1200" b="1" dirty="0">
                <a:solidFill>
                  <a:schemeClr val="tx2"/>
                </a:solidFill>
                <a:latin typeface="Arial Black"/>
                <a:cs typeface="Arial Black"/>
              </a:rPr>
              <a:t>VESTIGING</a:t>
            </a:r>
            <a:endParaRPr sz="1200" dirty="0">
              <a:solidFill>
                <a:schemeClr val="tx2"/>
              </a:solidFill>
              <a:latin typeface="Arial Black"/>
              <a:cs typeface="Arial Black"/>
            </a:endParaRPr>
          </a:p>
          <a:p>
            <a:pPr marL="560070" marR="5080" indent="-548005" algn="r">
              <a:lnSpc>
                <a:spcPct val="111100"/>
              </a:lnSpc>
            </a:pPr>
            <a:r>
              <a:rPr sz="1200" dirty="0">
                <a:solidFill>
                  <a:schemeClr val="tx2"/>
                </a:solidFill>
                <a:latin typeface="Arial"/>
                <a:cs typeface="Arial"/>
              </a:rPr>
              <a:t>Johanna </a:t>
            </a:r>
            <a:r>
              <a:rPr sz="1200" spc="-10" dirty="0">
                <a:solidFill>
                  <a:schemeClr val="tx2"/>
                </a:solidFill>
                <a:latin typeface="Arial"/>
                <a:cs typeface="Arial"/>
              </a:rPr>
              <a:t>Westerdijkplein </a:t>
            </a:r>
            <a:r>
              <a:rPr sz="1200" spc="-5" dirty="0">
                <a:solidFill>
                  <a:schemeClr val="tx2"/>
                </a:solidFill>
                <a:latin typeface="Arial"/>
                <a:cs typeface="Arial"/>
              </a:rPr>
              <a:t>75</a:t>
            </a:r>
            <a:endParaRPr lang="en-US" sz="1200" spc="-5" dirty="0">
              <a:solidFill>
                <a:schemeClr val="tx2"/>
              </a:solidFill>
              <a:latin typeface="Arial"/>
              <a:cs typeface="Arial"/>
            </a:endParaRPr>
          </a:p>
          <a:p>
            <a:pPr marL="560070" marR="5080" indent="-548005" algn="r">
              <a:lnSpc>
                <a:spcPct val="111100"/>
              </a:lnSpc>
            </a:pPr>
            <a:r>
              <a:rPr sz="1200" spc="-5" dirty="0">
                <a:solidFill>
                  <a:schemeClr val="tx2"/>
                </a:solidFill>
                <a:latin typeface="Arial"/>
                <a:cs typeface="Arial"/>
              </a:rPr>
              <a:t>2521 </a:t>
            </a:r>
            <a:r>
              <a:rPr sz="1200" dirty="0">
                <a:solidFill>
                  <a:schemeClr val="tx2"/>
                </a:solidFill>
                <a:latin typeface="Arial"/>
                <a:cs typeface="Arial"/>
              </a:rPr>
              <a:t>EN </a:t>
            </a:r>
            <a:r>
              <a:rPr sz="1200" spc="-5" dirty="0">
                <a:solidFill>
                  <a:schemeClr val="tx2"/>
                </a:solidFill>
                <a:latin typeface="Arial"/>
                <a:cs typeface="Arial"/>
              </a:rPr>
              <a:t>Den</a:t>
            </a:r>
            <a:r>
              <a:rPr sz="1200" spc="-95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chemeClr val="tx2"/>
                </a:solidFill>
                <a:latin typeface="Arial"/>
                <a:cs typeface="Arial"/>
              </a:rPr>
              <a:t>Haag</a:t>
            </a:r>
            <a:endParaRPr sz="1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7" name="object 12"/>
          <p:cNvSpPr txBox="1"/>
          <p:nvPr userDrawn="1"/>
        </p:nvSpPr>
        <p:spPr>
          <a:xfrm>
            <a:off x="2942413" y="2240499"/>
            <a:ext cx="1567180" cy="63500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algn="r">
              <a:lnSpc>
                <a:spcPct val="100000"/>
              </a:lnSpc>
              <a:spcBef>
                <a:spcPts val="259"/>
              </a:spcBef>
            </a:pPr>
            <a:r>
              <a:rPr sz="1200" b="1" dirty="0">
                <a:solidFill>
                  <a:schemeClr val="tx2"/>
                </a:solidFill>
                <a:latin typeface="Arial Black"/>
                <a:cs typeface="Arial Black"/>
              </a:rPr>
              <a:t>VESTIGING</a:t>
            </a:r>
            <a:r>
              <a:rPr sz="1200" b="1" spc="-105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1200" b="1" dirty="0">
                <a:solidFill>
                  <a:schemeClr val="tx2"/>
                </a:solidFill>
                <a:latin typeface="Arial Black"/>
                <a:cs typeface="Arial Black"/>
              </a:rPr>
              <a:t>DELFT</a:t>
            </a:r>
            <a:endParaRPr sz="1200" dirty="0">
              <a:solidFill>
                <a:schemeClr val="tx2"/>
              </a:solidFill>
              <a:latin typeface="Arial Black"/>
              <a:cs typeface="Arial Black"/>
            </a:endParaRPr>
          </a:p>
          <a:p>
            <a:pPr marL="90805" algn="r">
              <a:lnSpc>
                <a:spcPct val="100000"/>
              </a:lnSpc>
              <a:spcBef>
                <a:spcPts val="160"/>
              </a:spcBef>
            </a:pPr>
            <a:r>
              <a:rPr sz="1200" spc="-5" dirty="0">
                <a:solidFill>
                  <a:schemeClr val="tx2"/>
                </a:solidFill>
                <a:latin typeface="Arial"/>
                <a:cs typeface="Arial"/>
              </a:rPr>
              <a:t>Rotterdamseweg</a:t>
            </a:r>
            <a:r>
              <a:rPr sz="1200" spc="-100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chemeClr val="tx2"/>
                </a:solidFill>
                <a:latin typeface="Arial"/>
                <a:cs typeface="Arial"/>
              </a:rPr>
              <a:t>137</a:t>
            </a:r>
            <a:endParaRPr sz="1200" dirty="0">
              <a:solidFill>
                <a:schemeClr val="tx2"/>
              </a:solidFill>
              <a:latin typeface="Arial"/>
              <a:cs typeface="Arial"/>
            </a:endParaRPr>
          </a:p>
          <a:p>
            <a:pPr marL="643890" algn="r">
              <a:lnSpc>
                <a:spcPct val="100000"/>
              </a:lnSpc>
              <a:spcBef>
                <a:spcPts val="160"/>
              </a:spcBef>
            </a:pPr>
            <a:r>
              <a:rPr sz="1200" spc="-5" dirty="0">
                <a:solidFill>
                  <a:schemeClr val="tx2"/>
                </a:solidFill>
                <a:latin typeface="Arial"/>
                <a:cs typeface="Arial"/>
              </a:rPr>
              <a:t>2628 </a:t>
            </a:r>
            <a:r>
              <a:rPr sz="1200" dirty="0">
                <a:solidFill>
                  <a:schemeClr val="tx2"/>
                </a:solidFill>
                <a:latin typeface="Arial"/>
                <a:cs typeface="Arial"/>
              </a:rPr>
              <a:t>AL</a:t>
            </a:r>
            <a:r>
              <a:rPr sz="1200" spc="-204" dirty="0">
                <a:solidFill>
                  <a:schemeClr val="tx2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chemeClr val="tx2"/>
                </a:solidFill>
                <a:latin typeface="Arial"/>
                <a:cs typeface="Arial"/>
              </a:rPr>
              <a:t>Delft</a:t>
            </a:r>
            <a:endParaRPr sz="1200" dirty="0">
              <a:solidFill>
                <a:schemeClr val="tx2"/>
              </a:solidFill>
              <a:latin typeface="Arial"/>
              <a:cs typeface="Arial"/>
            </a:endParaRPr>
          </a:p>
        </p:txBody>
      </p:sp>
      <p:sp>
        <p:nvSpPr>
          <p:cNvPr id="8" name="object 13"/>
          <p:cNvSpPr txBox="1"/>
          <p:nvPr userDrawn="1"/>
        </p:nvSpPr>
        <p:spPr>
          <a:xfrm>
            <a:off x="1168401" y="3459820"/>
            <a:ext cx="3340846" cy="65402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260"/>
              </a:spcBef>
            </a:pPr>
            <a:r>
              <a:rPr sz="1200" b="1" spc="-10" dirty="0">
                <a:solidFill>
                  <a:schemeClr val="tx2"/>
                </a:solidFill>
                <a:latin typeface="Arial Black"/>
                <a:cs typeface="Arial Black"/>
              </a:rPr>
              <a:t>SPORTCAMPUS</a:t>
            </a:r>
            <a:r>
              <a:rPr sz="1200" b="1" spc="-55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1200" b="1" spc="-15" dirty="0">
                <a:solidFill>
                  <a:schemeClr val="tx2"/>
                </a:solidFill>
                <a:latin typeface="Arial Black"/>
                <a:cs typeface="Arial Black"/>
              </a:rPr>
              <a:t>ZUIDERPARK</a:t>
            </a:r>
            <a:endParaRPr sz="1200" dirty="0">
              <a:solidFill>
                <a:schemeClr val="tx2"/>
              </a:solidFill>
              <a:latin typeface="Arial Black"/>
              <a:cs typeface="Arial Black"/>
            </a:endParaRPr>
          </a:p>
          <a:p>
            <a:pPr marR="5080" algn="r">
              <a:lnSpc>
                <a:spcPct val="100000"/>
              </a:lnSpc>
              <a:spcBef>
                <a:spcPts val="260"/>
              </a:spcBef>
            </a:pPr>
            <a:r>
              <a:rPr lang="nl-NL" sz="1200" dirty="0">
                <a:solidFill>
                  <a:schemeClr val="tx2"/>
                </a:solidFill>
                <a:latin typeface="+mn-lt"/>
                <a:cs typeface="Arial"/>
              </a:rPr>
              <a:t>Meester P. </a:t>
            </a:r>
            <a:r>
              <a:rPr lang="nl-NL" sz="1200" dirty="0" err="1">
                <a:solidFill>
                  <a:schemeClr val="tx2"/>
                </a:solidFill>
                <a:latin typeface="+mn-lt"/>
                <a:cs typeface="Arial"/>
              </a:rPr>
              <a:t>Droogleever</a:t>
            </a:r>
            <a:r>
              <a:rPr lang="nl-NL" sz="1200" baseline="0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lang="nl-NL" sz="1200" dirty="0">
                <a:solidFill>
                  <a:schemeClr val="tx2"/>
                </a:solidFill>
                <a:latin typeface="+mn-lt"/>
                <a:cs typeface="Arial"/>
              </a:rPr>
              <a:t>Fortuynweg 22</a:t>
            </a:r>
          </a:p>
          <a:p>
            <a:pPr marR="5080" algn="r">
              <a:lnSpc>
                <a:spcPct val="100000"/>
              </a:lnSpc>
              <a:spcBef>
                <a:spcPts val="260"/>
              </a:spcBef>
            </a:pPr>
            <a:r>
              <a:rPr lang="nl-NL" sz="1200" spc="-5" dirty="0">
                <a:solidFill>
                  <a:schemeClr val="tx2"/>
                </a:solidFill>
                <a:latin typeface="+mn-lt"/>
                <a:cs typeface="Arial"/>
              </a:rPr>
              <a:t>2533 SR Den</a:t>
            </a:r>
            <a:r>
              <a:rPr lang="nl-NL" sz="1200" spc="-100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lang="nl-NL" sz="1200" spc="-5" dirty="0">
                <a:solidFill>
                  <a:schemeClr val="tx2"/>
                </a:solidFill>
                <a:latin typeface="+mn-lt"/>
                <a:cs typeface="Arial"/>
              </a:rPr>
              <a:t>Haag</a:t>
            </a:r>
            <a:endParaRPr lang="nl-NL" sz="1200" dirty="0">
              <a:solidFill>
                <a:schemeClr val="tx2"/>
              </a:solidFill>
              <a:latin typeface="+mn-lt"/>
              <a:cs typeface="Arial"/>
            </a:endParaRPr>
          </a:p>
        </p:txBody>
      </p:sp>
      <p:sp>
        <p:nvSpPr>
          <p:cNvPr id="9" name="object 14"/>
          <p:cNvSpPr txBox="1"/>
          <p:nvPr userDrawn="1"/>
        </p:nvSpPr>
        <p:spPr>
          <a:xfrm>
            <a:off x="2316144" y="4679139"/>
            <a:ext cx="2193290" cy="65402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0"/>
              </a:spcBef>
            </a:pPr>
            <a:r>
              <a:rPr sz="1200" b="1" dirty="0">
                <a:solidFill>
                  <a:schemeClr val="tx2"/>
                </a:solidFill>
                <a:latin typeface="Arial Black"/>
                <a:cs typeface="Arial Black"/>
              </a:rPr>
              <a:t>VESTIGING</a:t>
            </a:r>
            <a:r>
              <a:rPr sz="1200" b="1" spc="-105" dirty="0">
                <a:solidFill>
                  <a:schemeClr val="tx2"/>
                </a:solidFill>
                <a:latin typeface="Arial Black"/>
                <a:cs typeface="Arial Black"/>
              </a:rPr>
              <a:t> </a:t>
            </a:r>
            <a:r>
              <a:rPr sz="1200" b="1" spc="-5" dirty="0">
                <a:solidFill>
                  <a:schemeClr val="tx2"/>
                </a:solidFill>
                <a:latin typeface="Arial Black"/>
                <a:cs typeface="Arial Black"/>
              </a:rPr>
              <a:t>ZOETERMEER</a:t>
            </a:r>
            <a:endParaRPr sz="1200" dirty="0">
              <a:solidFill>
                <a:schemeClr val="tx2"/>
              </a:solidFill>
              <a:latin typeface="Arial Black"/>
              <a:cs typeface="Arial Black"/>
            </a:endParaRPr>
          </a:p>
          <a:p>
            <a:pPr marL="12700" algn="r">
              <a:lnSpc>
                <a:spcPct val="100000"/>
              </a:lnSpc>
              <a:spcBef>
                <a:spcPts val="260"/>
              </a:spcBef>
            </a:pPr>
            <a:r>
              <a:rPr lang="nl-NL" sz="1200" dirty="0" err="1">
                <a:solidFill>
                  <a:schemeClr val="tx2"/>
                </a:solidFill>
                <a:latin typeface="+mn-lt"/>
                <a:cs typeface="Arial"/>
              </a:rPr>
              <a:t>Bleiswijkseweg</a:t>
            </a:r>
            <a:r>
              <a:rPr lang="nl-NL" sz="1200" dirty="0">
                <a:solidFill>
                  <a:schemeClr val="tx2"/>
                </a:solidFill>
                <a:latin typeface="+mn-lt"/>
                <a:cs typeface="Arial"/>
              </a:rPr>
              <a:t> 37</a:t>
            </a:r>
            <a:endParaRPr lang="nl-NL" sz="1200" spc="-5" dirty="0">
              <a:solidFill>
                <a:schemeClr val="tx2"/>
              </a:solidFill>
              <a:latin typeface="+mn-lt"/>
              <a:cs typeface="Arial"/>
            </a:endParaRPr>
          </a:p>
          <a:p>
            <a:pPr marL="12700" algn="r">
              <a:lnSpc>
                <a:spcPct val="100000"/>
              </a:lnSpc>
              <a:spcBef>
                <a:spcPts val="260"/>
              </a:spcBef>
            </a:pPr>
            <a:r>
              <a:rPr lang="nl-NL" sz="1200" spc="-5" dirty="0">
                <a:solidFill>
                  <a:schemeClr val="tx2"/>
                </a:solidFill>
                <a:latin typeface="+mn-lt"/>
                <a:cs typeface="Arial"/>
              </a:rPr>
              <a:t>2712 BP</a:t>
            </a:r>
            <a:r>
              <a:rPr lang="nl-NL" sz="1200" dirty="0">
                <a:solidFill>
                  <a:schemeClr val="tx2"/>
                </a:solidFill>
                <a:latin typeface="+mn-lt"/>
                <a:cs typeface="Arial"/>
              </a:rPr>
              <a:t> </a:t>
            </a:r>
            <a:r>
              <a:rPr lang="nl-NL" sz="1200" spc="-5" dirty="0">
                <a:solidFill>
                  <a:schemeClr val="tx2"/>
                </a:solidFill>
                <a:latin typeface="+mn-lt"/>
                <a:cs typeface="Arial"/>
              </a:rPr>
              <a:t>Zoetermeer</a:t>
            </a:r>
            <a:endParaRPr lang="nl-NL" sz="1200" dirty="0">
              <a:solidFill>
                <a:schemeClr val="tx2"/>
              </a:solidFill>
              <a:latin typeface="+mn-lt"/>
              <a:cs typeface="Arial"/>
            </a:endParaRPr>
          </a:p>
        </p:txBody>
      </p:sp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041" y="3035031"/>
            <a:ext cx="3510570" cy="103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6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Anim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ets-1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pic>
        <p:nvPicPr>
          <p:cNvPr id="3" name="Afbeelding 2" descr="lets-2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pic>
        <p:nvPicPr>
          <p:cNvPr id="4" name="Afbeelding 3" descr="lets-3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  <p:pic>
        <p:nvPicPr>
          <p:cNvPr id="5" name="Afbeelding 4" descr="lets-4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54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0800" y="6598800"/>
            <a:ext cx="2743200" cy="179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fld id="{CAD1C12C-E026-46B5-8F6B-A3D2EAEC19FC}" type="datetime1">
              <a:rPr lang="nl-NL" smtClean="0"/>
              <a:t>30-1-2023</a:t>
            </a:fld>
            <a:endParaRPr lang="en-GB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10800" y="6404400"/>
            <a:ext cx="4114800" cy="192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10" name="Tijdelijke aanduiding voor dianummer 15"/>
          <p:cNvSpPr>
            <a:spLocks noGrp="1"/>
          </p:cNvSpPr>
          <p:nvPr>
            <p:ph type="sldNum" sz="quarter" idx="4"/>
          </p:nvPr>
        </p:nvSpPr>
        <p:spPr>
          <a:xfrm>
            <a:off x="262800" y="6418800"/>
            <a:ext cx="574829" cy="166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kumimoji="0" lang="nl-NL" sz="105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854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 - zonder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33000"/>
              </a:lnSpc>
              <a:buNone/>
              <a:defRPr/>
            </a:lvl1pPr>
            <a:lvl2pPr marL="261938" indent="-261938">
              <a:lnSpc>
                <a:spcPct val="133000"/>
              </a:lnSpc>
              <a:buFont typeface="Arial" panose="020B0604020202020204" pitchFamily="34" charset="0"/>
              <a:buChar char="•"/>
              <a:defRPr/>
            </a:lvl2pPr>
            <a:lvl3pPr marL="536575" indent="-274638">
              <a:lnSpc>
                <a:spcPct val="133000"/>
              </a:lnSpc>
              <a:defRPr/>
            </a:lvl3pPr>
            <a:lvl4pPr marL="812800" indent="-276225">
              <a:lnSpc>
                <a:spcPct val="133000"/>
              </a:lnSpc>
              <a:defRPr/>
            </a:lvl4pPr>
            <a:lvl5pPr marL="1160463" indent="-255588">
              <a:lnSpc>
                <a:spcPct val="133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0800" y="6598800"/>
            <a:ext cx="2743200" cy="179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fld id="{CAD1C12C-E026-46B5-8F6B-A3D2EAEC19FC}" type="datetime1">
              <a:rPr lang="nl-NL" smtClean="0"/>
              <a:t>30-1-2023</a:t>
            </a:fld>
            <a:endParaRPr lang="en-GB"/>
          </a:p>
        </p:txBody>
      </p:sp>
      <p:sp>
        <p:nvSpPr>
          <p:cNvPr id="9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10800" y="6404400"/>
            <a:ext cx="4114800" cy="192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10" name="Tijdelijke aanduiding voor dianummer 15"/>
          <p:cNvSpPr>
            <a:spLocks noGrp="1"/>
          </p:cNvSpPr>
          <p:nvPr>
            <p:ph type="sldNum" sz="quarter" idx="4"/>
          </p:nvPr>
        </p:nvSpPr>
        <p:spPr>
          <a:xfrm>
            <a:off x="262800" y="6418800"/>
            <a:ext cx="574829" cy="166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kumimoji="0" lang="nl-NL" sz="105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058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5940" y="1217403"/>
            <a:ext cx="7114540" cy="4288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object 2"/>
          <p:cNvSpPr/>
          <p:nvPr userDrawn="1"/>
        </p:nvSpPr>
        <p:spPr>
          <a:xfrm>
            <a:off x="0" y="474186"/>
            <a:ext cx="1219835" cy="1701800"/>
          </a:xfrm>
          <a:custGeom>
            <a:avLst/>
            <a:gdLst/>
            <a:ahLst/>
            <a:cxnLst/>
            <a:rect l="l" t="t" r="r" b="b"/>
            <a:pathLst>
              <a:path w="1219835" h="1701800">
                <a:moveTo>
                  <a:pt x="0" y="0"/>
                </a:moveTo>
                <a:lnTo>
                  <a:pt x="0" y="1701469"/>
                </a:lnTo>
                <a:lnTo>
                  <a:pt x="975601" y="1558010"/>
                </a:lnTo>
                <a:lnTo>
                  <a:pt x="1219314" y="13548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0800" y="6598800"/>
            <a:ext cx="2743200" cy="179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fld id="{CAD1C12C-E026-46B5-8F6B-A3D2EAEC19FC}" type="datetime1">
              <a:rPr lang="nl-NL" smtClean="0"/>
              <a:t>30-1-2023</a:t>
            </a:fld>
            <a:endParaRPr lang="en-GB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10800" y="6404400"/>
            <a:ext cx="4114800" cy="192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12" name="Tijdelijke aanduiding voor dianummer 15"/>
          <p:cNvSpPr>
            <a:spLocks noGrp="1"/>
          </p:cNvSpPr>
          <p:nvPr>
            <p:ph type="sldNum" sz="quarter" idx="4"/>
          </p:nvPr>
        </p:nvSpPr>
        <p:spPr>
          <a:xfrm>
            <a:off x="262800" y="6418800"/>
            <a:ext cx="574829" cy="166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kumimoji="0" lang="nl-NL" sz="105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‹#›</a:t>
            </a:fld>
            <a:endParaRPr lang="en-GB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00" y="5904000"/>
            <a:ext cx="2880000" cy="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el en object - zonder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5940" y="1217403"/>
            <a:ext cx="7114540" cy="4288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33000"/>
              </a:lnSpc>
              <a:buNone/>
              <a:defRPr/>
            </a:lvl1pPr>
            <a:lvl2pPr marL="261938" indent="-261938">
              <a:lnSpc>
                <a:spcPct val="133000"/>
              </a:lnSpc>
              <a:buFont typeface="Arial" panose="020B0604020202020204" pitchFamily="34" charset="0"/>
              <a:buChar char="•"/>
              <a:defRPr/>
            </a:lvl2pPr>
            <a:lvl3pPr marL="536575" indent="-274638">
              <a:lnSpc>
                <a:spcPct val="133000"/>
              </a:lnSpc>
              <a:defRPr/>
            </a:lvl3pPr>
            <a:lvl4pPr marL="812800" indent="-276225">
              <a:lnSpc>
                <a:spcPct val="133000"/>
              </a:lnSpc>
              <a:defRPr/>
            </a:lvl4pPr>
            <a:lvl5pPr marL="1160463" indent="-255588">
              <a:lnSpc>
                <a:spcPct val="133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7" name="object 2"/>
          <p:cNvSpPr/>
          <p:nvPr userDrawn="1"/>
        </p:nvSpPr>
        <p:spPr>
          <a:xfrm>
            <a:off x="0" y="474186"/>
            <a:ext cx="1219835" cy="1701800"/>
          </a:xfrm>
          <a:custGeom>
            <a:avLst/>
            <a:gdLst/>
            <a:ahLst/>
            <a:cxnLst/>
            <a:rect l="l" t="t" r="r" b="b"/>
            <a:pathLst>
              <a:path w="1219835" h="1701800">
                <a:moveTo>
                  <a:pt x="0" y="0"/>
                </a:moveTo>
                <a:lnTo>
                  <a:pt x="0" y="1701469"/>
                </a:lnTo>
                <a:lnTo>
                  <a:pt x="975601" y="1558010"/>
                </a:lnTo>
                <a:lnTo>
                  <a:pt x="1219314" y="13548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0800" y="6598800"/>
            <a:ext cx="2743200" cy="179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fld id="{CAD1C12C-E026-46B5-8F6B-A3D2EAEC19FC}" type="datetime1">
              <a:rPr lang="nl-NL" smtClean="0"/>
              <a:t>30-1-2023</a:t>
            </a:fld>
            <a:endParaRPr lang="en-GB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10800" y="6404400"/>
            <a:ext cx="4114800" cy="192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12" name="Tijdelijke aanduiding voor dianummer 15"/>
          <p:cNvSpPr>
            <a:spLocks noGrp="1"/>
          </p:cNvSpPr>
          <p:nvPr>
            <p:ph type="sldNum" sz="quarter" idx="4"/>
          </p:nvPr>
        </p:nvSpPr>
        <p:spPr>
          <a:xfrm>
            <a:off x="262800" y="6418800"/>
            <a:ext cx="574829" cy="166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kumimoji="0" lang="nl-NL" sz="105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‹#›</a:t>
            </a:fld>
            <a:endParaRPr lang="en-GB" dirty="0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00" y="5904000"/>
            <a:ext cx="2880000" cy="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0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 links -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jdelijke aanduiding voor afbeelding 20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596" cy="5080494"/>
          </a:xfrm>
          <a:custGeom>
            <a:avLst/>
            <a:gdLst>
              <a:gd name="connsiteX0" fmla="*/ 0 w 6096596"/>
              <a:gd name="connsiteY0" fmla="*/ 0 h 5080494"/>
              <a:gd name="connsiteX1" fmla="*/ 6096596 w 6096596"/>
              <a:gd name="connsiteY1" fmla="*/ 0 h 5080494"/>
              <a:gd name="connsiteX2" fmla="*/ 5908637 w 6096596"/>
              <a:gd name="connsiteY2" fmla="*/ 4479966 h 5080494"/>
              <a:gd name="connsiteX3" fmla="*/ 10 w 6096596"/>
              <a:gd name="connsiteY3" fmla="*/ 5080494 h 5080494"/>
              <a:gd name="connsiteX4" fmla="*/ 0 w 6096596"/>
              <a:gd name="connsiteY4" fmla="*/ 5080494 h 5080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596" h="5080494">
                <a:moveTo>
                  <a:pt x="0" y="0"/>
                </a:moveTo>
                <a:lnTo>
                  <a:pt x="6096596" y="0"/>
                </a:lnTo>
                <a:lnTo>
                  <a:pt x="5908637" y="4479966"/>
                </a:lnTo>
                <a:lnTo>
                  <a:pt x="10" y="5080494"/>
                </a:lnTo>
                <a:lnTo>
                  <a:pt x="0" y="508049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93558" y="709001"/>
            <a:ext cx="4091304" cy="705834"/>
          </a:xfrm>
        </p:spPr>
        <p:txBody>
          <a:bodyPr/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693558" y="1848779"/>
            <a:ext cx="4091304" cy="4207374"/>
          </a:xfrm>
        </p:spPr>
        <p:txBody>
          <a:bodyPr/>
          <a:lstStyle>
            <a:lvl1pPr marL="0" indent="0">
              <a:lnSpc>
                <a:spcPct val="133000"/>
              </a:lnSpc>
              <a:buNone/>
              <a:defRPr lang="nl-NL" sz="2000" kern="1200" spc="-5" dirty="0" smtClean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1pPr>
            <a:lvl2pPr marL="261938" indent="-261938">
              <a:lnSpc>
                <a:spcPct val="133000"/>
              </a:lnSpc>
              <a:buFont typeface="Arial" panose="020B0604020202020204" pitchFamily="34" charset="0"/>
              <a:buChar char="•"/>
              <a:defRPr lang="nl-NL" sz="2000" kern="1200" spc="-5" dirty="0" smtClean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2pPr>
            <a:lvl3pPr marL="536575" indent="-274638">
              <a:lnSpc>
                <a:spcPct val="133000"/>
              </a:lnSpc>
              <a:defRPr lang="nl-NL" sz="2000" kern="1200" spc="-5" dirty="0" smtClean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3pPr>
            <a:lvl4pPr marL="812800" indent="-276225">
              <a:lnSpc>
                <a:spcPct val="133000"/>
              </a:lnSpc>
              <a:defRPr lang="nl-NL" sz="2000" kern="1200" spc="-5" dirty="0" smtClean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4pPr>
            <a:lvl5pPr marL="1160463" indent="-255588">
              <a:lnSpc>
                <a:spcPct val="133000"/>
              </a:lnSpc>
              <a:defRPr lang="nl-NL" sz="2000" kern="1200" spc="-5" dirty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sp>
        <p:nvSpPr>
          <p:cNvPr id="8" name="object 3"/>
          <p:cNvSpPr/>
          <p:nvPr userDrawn="1"/>
        </p:nvSpPr>
        <p:spPr>
          <a:xfrm>
            <a:off x="0" y="4674059"/>
            <a:ext cx="6299835" cy="2184400"/>
          </a:xfrm>
          <a:custGeom>
            <a:avLst/>
            <a:gdLst/>
            <a:ahLst/>
            <a:cxnLst/>
            <a:rect l="l" t="t" r="r" b="b"/>
            <a:pathLst>
              <a:path w="6299835" h="2184400">
                <a:moveTo>
                  <a:pt x="5893371" y="0"/>
                </a:moveTo>
                <a:lnTo>
                  <a:pt x="0" y="609663"/>
                </a:lnTo>
                <a:lnTo>
                  <a:pt x="0" y="2183942"/>
                </a:lnTo>
                <a:lnTo>
                  <a:pt x="6299809" y="2183942"/>
                </a:lnTo>
                <a:lnTo>
                  <a:pt x="5893371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Afbeelding 12" descr="HHS_NL_groen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00" y="5904000"/>
            <a:ext cx="2880000" cy="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9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Afbeelding links -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afbeelding 15"/>
          <p:cNvSpPr>
            <a:spLocks noGrp="1"/>
          </p:cNvSpPr>
          <p:nvPr>
            <p:ph type="pic" sz="quarter" idx="12"/>
          </p:nvPr>
        </p:nvSpPr>
        <p:spPr>
          <a:xfrm>
            <a:off x="-7620" y="0"/>
            <a:ext cx="5913120" cy="6858000"/>
          </a:xfrm>
          <a:custGeom>
            <a:avLst/>
            <a:gdLst>
              <a:gd name="connsiteX0" fmla="*/ 0 w 5905500"/>
              <a:gd name="connsiteY0" fmla="*/ 4133849 h 6858000"/>
              <a:gd name="connsiteX1" fmla="*/ 5886450 w 5905500"/>
              <a:gd name="connsiteY1" fmla="*/ 4743449 h 6858000"/>
              <a:gd name="connsiteX2" fmla="*/ 5705475 w 5905500"/>
              <a:gd name="connsiteY2" fmla="*/ 6848474 h 6858000"/>
              <a:gd name="connsiteX3" fmla="*/ 5705474 w 5905500"/>
              <a:gd name="connsiteY3" fmla="*/ 6848474 h 6858000"/>
              <a:gd name="connsiteX4" fmla="*/ 5705474 w 5905500"/>
              <a:gd name="connsiteY4" fmla="*/ 6858000 h 6858000"/>
              <a:gd name="connsiteX5" fmla="*/ 0 w 5905500"/>
              <a:gd name="connsiteY5" fmla="*/ 6858000 h 6858000"/>
              <a:gd name="connsiteX6" fmla="*/ 0 w 5905500"/>
              <a:gd name="connsiteY6" fmla="*/ 6315074 h 6858000"/>
              <a:gd name="connsiteX7" fmla="*/ 0 w 5905500"/>
              <a:gd name="connsiteY7" fmla="*/ 0 h 6858000"/>
              <a:gd name="connsiteX8" fmla="*/ 5410200 w 5905500"/>
              <a:gd name="connsiteY8" fmla="*/ 0 h 6858000"/>
              <a:gd name="connsiteX9" fmla="*/ 5410200 w 5905500"/>
              <a:gd name="connsiteY9" fmla="*/ 3174 h 6858000"/>
              <a:gd name="connsiteX10" fmla="*/ 5419725 w 5905500"/>
              <a:gd name="connsiteY10" fmla="*/ 3179 h 6858000"/>
              <a:gd name="connsiteX11" fmla="*/ 5905500 w 5905500"/>
              <a:gd name="connsiteY11" fmla="*/ 4474988 h 6858000"/>
              <a:gd name="connsiteX12" fmla="*/ 0 w 5905500"/>
              <a:gd name="connsiteY12" fmla="*/ 3802483 h 6858000"/>
              <a:gd name="connsiteX13" fmla="*/ 0 w 5905500"/>
              <a:gd name="connsiteY13" fmla="*/ 542925 h 6858000"/>
              <a:gd name="connsiteX0" fmla="*/ 7620 w 5913120"/>
              <a:gd name="connsiteY0" fmla="*/ 4133849 h 6858000"/>
              <a:gd name="connsiteX1" fmla="*/ 5894070 w 5913120"/>
              <a:gd name="connsiteY1" fmla="*/ 4743449 h 6858000"/>
              <a:gd name="connsiteX2" fmla="*/ 5713095 w 5913120"/>
              <a:gd name="connsiteY2" fmla="*/ 6848474 h 6858000"/>
              <a:gd name="connsiteX3" fmla="*/ 5713094 w 5913120"/>
              <a:gd name="connsiteY3" fmla="*/ 6848474 h 6858000"/>
              <a:gd name="connsiteX4" fmla="*/ 5713094 w 5913120"/>
              <a:gd name="connsiteY4" fmla="*/ 6858000 h 6858000"/>
              <a:gd name="connsiteX5" fmla="*/ 7620 w 5913120"/>
              <a:gd name="connsiteY5" fmla="*/ 6858000 h 6858000"/>
              <a:gd name="connsiteX6" fmla="*/ 7620 w 5913120"/>
              <a:gd name="connsiteY6" fmla="*/ 6315074 h 6858000"/>
              <a:gd name="connsiteX7" fmla="*/ 7620 w 5913120"/>
              <a:gd name="connsiteY7" fmla="*/ 4133849 h 6858000"/>
              <a:gd name="connsiteX8" fmla="*/ 7620 w 5913120"/>
              <a:gd name="connsiteY8" fmla="*/ 0 h 6858000"/>
              <a:gd name="connsiteX9" fmla="*/ 5417820 w 5913120"/>
              <a:gd name="connsiteY9" fmla="*/ 0 h 6858000"/>
              <a:gd name="connsiteX10" fmla="*/ 5417820 w 5913120"/>
              <a:gd name="connsiteY10" fmla="*/ 3174 h 6858000"/>
              <a:gd name="connsiteX11" fmla="*/ 5427345 w 5913120"/>
              <a:gd name="connsiteY11" fmla="*/ 3179 h 6858000"/>
              <a:gd name="connsiteX12" fmla="*/ 5913120 w 5913120"/>
              <a:gd name="connsiteY12" fmla="*/ 4474988 h 6858000"/>
              <a:gd name="connsiteX13" fmla="*/ 0 w 5913120"/>
              <a:gd name="connsiteY13" fmla="*/ 3832963 h 6858000"/>
              <a:gd name="connsiteX14" fmla="*/ 7620 w 5913120"/>
              <a:gd name="connsiteY14" fmla="*/ 542925 h 6858000"/>
              <a:gd name="connsiteX15" fmla="*/ 7620 w 5913120"/>
              <a:gd name="connsiteY15" fmla="*/ 0 h 6858000"/>
              <a:gd name="connsiteX0" fmla="*/ 7620 w 5913120"/>
              <a:gd name="connsiteY0" fmla="*/ 4133849 h 6858000"/>
              <a:gd name="connsiteX1" fmla="*/ 5894070 w 5913120"/>
              <a:gd name="connsiteY1" fmla="*/ 4743449 h 6858000"/>
              <a:gd name="connsiteX2" fmla="*/ 5713095 w 5913120"/>
              <a:gd name="connsiteY2" fmla="*/ 6848474 h 6858000"/>
              <a:gd name="connsiteX3" fmla="*/ 5713094 w 5913120"/>
              <a:gd name="connsiteY3" fmla="*/ 6848474 h 6858000"/>
              <a:gd name="connsiteX4" fmla="*/ 5713094 w 5913120"/>
              <a:gd name="connsiteY4" fmla="*/ 6858000 h 6858000"/>
              <a:gd name="connsiteX5" fmla="*/ 7620 w 5913120"/>
              <a:gd name="connsiteY5" fmla="*/ 6858000 h 6858000"/>
              <a:gd name="connsiteX6" fmla="*/ 7620 w 5913120"/>
              <a:gd name="connsiteY6" fmla="*/ 6315074 h 6858000"/>
              <a:gd name="connsiteX7" fmla="*/ 7620 w 5913120"/>
              <a:gd name="connsiteY7" fmla="*/ 4133849 h 6858000"/>
              <a:gd name="connsiteX8" fmla="*/ 7620 w 5913120"/>
              <a:gd name="connsiteY8" fmla="*/ 0 h 6858000"/>
              <a:gd name="connsiteX9" fmla="*/ 5417820 w 5913120"/>
              <a:gd name="connsiteY9" fmla="*/ 0 h 6858000"/>
              <a:gd name="connsiteX10" fmla="*/ 5417820 w 5913120"/>
              <a:gd name="connsiteY10" fmla="*/ 3174 h 6858000"/>
              <a:gd name="connsiteX11" fmla="*/ 5427345 w 5913120"/>
              <a:gd name="connsiteY11" fmla="*/ 3179 h 6858000"/>
              <a:gd name="connsiteX12" fmla="*/ 5913120 w 5913120"/>
              <a:gd name="connsiteY12" fmla="*/ 4474988 h 6858000"/>
              <a:gd name="connsiteX13" fmla="*/ 0 w 5913120"/>
              <a:gd name="connsiteY13" fmla="*/ 3863443 h 6858000"/>
              <a:gd name="connsiteX14" fmla="*/ 7620 w 5913120"/>
              <a:gd name="connsiteY14" fmla="*/ 542925 h 6858000"/>
              <a:gd name="connsiteX15" fmla="*/ 7620 w 5913120"/>
              <a:gd name="connsiteY1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913120" h="6858000">
                <a:moveTo>
                  <a:pt x="7620" y="4133849"/>
                </a:moveTo>
                <a:lnTo>
                  <a:pt x="5894070" y="4743449"/>
                </a:lnTo>
                <a:lnTo>
                  <a:pt x="5713095" y="6848474"/>
                </a:lnTo>
                <a:lnTo>
                  <a:pt x="5713094" y="6848474"/>
                </a:lnTo>
                <a:lnTo>
                  <a:pt x="5713094" y="6858000"/>
                </a:lnTo>
                <a:lnTo>
                  <a:pt x="7620" y="6858000"/>
                </a:lnTo>
                <a:lnTo>
                  <a:pt x="7620" y="6315074"/>
                </a:lnTo>
                <a:lnTo>
                  <a:pt x="7620" y="4133849"/>
                </a:lnTo>
                <a:close/>
                <a:moveTo>
                  <a:pt x="7620" y="0"/>
                </a:moveTo>
                <a:lnTo>
                  <a:pt x="5417820" y="0"/>
                </a:lnTo>
                <a:lnTo>
                  <a:pt x="5417820" y="3174"/>
                </a:lnTo>
                <a:lnTo>
                  <a:pt x="5427345" y="3179"/>
                </a:lnTo>
                <a:lnTo>
                  <a:pt x="5913120" y="4474988"/>
                </a:lnTo>
                <a:lnTo>
                  <a:pt x="0" y="3863443"/>
                </a:lnTo>
                <a:lnTo>
                  <a:pt x="7620" y="542925"/>
                </a:lnTo>
                <a:lnTo>
                  <a:pt x="7620" y="0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nl-NL"/>
          </a:p>
        </p:txBody>
      </p:sp>
      <p:sp>
        <p:nvSpPr>
          <p:cNvPr id="2" name="Titel 1"/>
          <p:cNvSpPr>
            <a:spLocks noGrp="1"/>
          </p:cNvSpPr>
          <p:nvPr userDrawn="1">
            <p:ph type="title"/>
          </p:nvPr>
        </p:nvSpPr>
        <p:spPr>
          <a:xfrm>
            <a:off x="6693558" y="709001"/>
            <a:ext cx="4091304" cy="705834"/>
          </a:xfrm>
        </p:spPr>
        <p:txBody>
          <a:bodyPr/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 userDrawn="1">
            <p:ph idx="1"/>
          </p:nvPr>
        </p:nvSpPr>
        <p:spPr>
          <a:xfrm>
            <a:off x="6693558" y="1848779"/>
            <a:ext cx="4091304" cy="4207374"/>
          </a:xfrm>
        </p:spPr>
        <p:txBody>
          <a:bodyPr/>
          <a:lstStyle>
            <a:lvl1pPr marL="0" indent="0">
              <a:lnSpc>
                <a:spcPct val="133000"/>
              </a:lnSpc>
              <a:buNone/>
              <a:defRPr lang="nl-NL" sz="2000" kern="1200" spc="-5" dirty="0" smtClean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1pPr>
            <a:lvl2pPr marL="261938" indent="-261938">
              <a:lnSpc>
                <a:spcPct val="133000"/>
              </a:lnSpc>
              <a:buFont typeface="Arial" panose="020B0604020202020204" pitchFamily="34" charset="0"/>
              <a:buChar char="•"/>
              <a:defRPr lang="nl-NL" sz="2000" kern="1200" spc="-5" dirty="0" smtClean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2pPr>
            <a:lvl3pPr marL="536575" indent="-274638">
              <a:lnSpc>
                <a:spcPct val="133000"/>
              </a:lnSpc>
              <a:defRPr lang="nl-NL" sz="2000" kern="1200" spc="-5" dirty="0" smtClean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3pPr>
            <a:lvl4pPr marL="812800" indent="-276225">
              <a:lnSpc>
                <a:spcPct val="133000"/>
              </a:lnSpc>
              <a:defRPr lang="nl-NL" sz="2000" kern="1200" spc="-5" dirty="0" smtClean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4pPr>
            <a:lvl5pPr marL="1160463" indent="-255588">
              <a:lnSpc>
                <a:spcPct val="133000"/>
              </a:lnSpc>
              <a:defRPr lang="nl-NL" sz="2000" kern="1200" spc="-5" dirty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 dirty="0"/>
          </a:p>
        </p:txBody>
      </p:sp>
      <p:pic>
        <p:nvPicPr>
          <p:cNvPr id="12" name="Afbeelding 11" descr="HHS_NL_groen_HEX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00" y="5904000"/>
            <a:ext cx="2880000" cy="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0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4AEF7F14-3D57-4BF3-81AE-57E8C91DCA07}"/>
              </a:ext>
            </a:extLst>
          </p:cNvPr>
          <p:cNvGrpSpPr/>
          <p:nvPr userDrawn="1"/>
        </p:nvGrpSpPr>
        <p:grpSpPr>
          <a:xfrm>
            <a:off x="1219320" y="406440"/>
            <a:ext cx="9754870" cy="5487515"/>
            <a:chOff x="1219320" y="406440"/>
            <a:chExt cx="9754870" cy="5487515"/>
          </a:xfrm>
        </p:grpSpPr>
        <p:grpSp>
          <p:nvGrpSpPr>
            <p:cNvPr id="22" name="Groep 21"/>
            <p:cNvGrpSpPr/>
            <p:nvPr userDrawn="1"/>
          </p:nvGrpSpPr>
          <p:grpSpPr>
            <a:xfrm>
              <a:off x="1219320" y="406440"/>
              <a:ext cx="9754870" cy="5487515"/>
              <a:chOff x="1219320" y="406440"/>
              <a:chExt cx="9754870" cy="5487515"/>
            </a:xfrm>
          </p:grpSpPr>
          <p:sp>
            <p:nvSpPr>
              <p:cNvPr id="11" name="object 2"/>
              <p:cNvSpPr/>
              <p:nvPr userDrawn="1"/>
            </p:nvSpPr>
            <p:spPr>
              <a:xfrm>
                <a:off x="1219320" y="406440"/>
                <a:ext cx="9754870" cy="5283835"/>
              </a:xfrm>
              <a:custGeom>
                <a:avLst/>
                <a:gdLst/>
                <a:ahLst/>
                <a:cxnLst/>
                <a:rect l="l" t="t" r="r" b="b"/>
                <a:pathLst>
                  <a:path w="9754870" h="5283835">
                    <a:moveTo>
                      <a:pt x="0" y="0"/>
                    </a:moveTo>
                    <a:lnTo>
                      <a:pt x="609663" y="5283720"/>
                    </a:lnTo>
                    <a:lnTo>
                      <a:pt x="9144901" y="5080495"/>
                    </a:lnTo>
                    <a:lnTo>
                      <a:pt x="9754565" y="2032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3"/>
              <p:cNvSpPr/>
              <p:nvPr userDrawn="1"/>
            </p:nvSpPr>
            <p:spPr>
              <a:xfrm>
                <a:off x="5486939" y="5283720"/>
                <a:ext cx="813435" cy="610235"/>
              </a:xfrm>
              <a:custGeom>
                <a:avLst/>
                <a:gdLst/>
                <a:ahLst/>
                <a:cxnLst/>
                <a:rect l="l" t="t" r="r" b="b"/>
                <a:pathLst>
                  <a:path w="813435" h="610235">
                    <a:moveTo>
                      <a:pt x="812876" y="0"/>
                    </a:moveTo>
                    <a:lnTo>
                      <a:pt x="0" y="0"/>
                    </a:lnTo>
                    <a:lnTo>
                      <a:pt x="412788" y="609650"/>
                    </a:lnTo>
                    <a:lnTo>
                      <a:pt x="812876" y="0"/>
                    </a:lnTo>
                    <a:close/>
                  </a:path>
                </a:pathLst>
              </a:custGeom>
              <a:solidFill>
                <a:srgbClr val="9EA7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916A5A41-70D1-4E19-AA8F-358D4AA1927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9424" t="18614" r="34878" b="57624"/>
            <a:stretch/>
          </p:blipFill>
          <p:spPr>
            <a:xfrm>
              <a:off x="1476375" y="514350"/>
              <a:ext cx="975003" cy="762000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578FE056-EDDC-4031-859F-DBF99481F9B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801" t="59806" r="32463" b="20796"/>
            <a:stretch/>
          </p:blipFill>
          <p:spPr>
            <a:xfrm>
              <a:off x="9344025" y="4686300"/>
              <a:ext cx="866775" cy="622062"/>
            </a:xfrm>
            <a:prstGeom prst="rect">
              <a:avLst/>
            </a:prstGeom>
          </p:spPr>
        </p:pic>
      </p:grpSp>
      <p:sp>
        <p:nvSpPr>
          <p:cNvPr id="15" name="Tijdelijke aanduiding voor tekst 14"/>
          <p:cNvSpPr>
            <a:spLocks noGrp="1"/>
          </p:cNvSpPr>
          <p:nvPr>
            <p:ph type="body" sz="quarter" idx="13"/>
          </p:nvPr>
        </p:nvSpPr>
        <p:spPr>
          <a:xfrm>
            <a:off x="2451378" y="2616188"/>
            <a:ext cx="7239000" cy="864339"/>
          </a:xfrm>
        </p:spPr>
        <p:txBody>
          <a:bodyPr vert="horz" wrap="square" lIns="0" tIns="43180" rIns="0" bIns="0" rtlCol="0" anchor="ctr">
            <a:spAutoFit/>
          </a:bodyPr>
          <a:lstStyle>
            <a:lvl1pPr marL="8890" indent="0" algn="ctr">
              <a:buNone/>
              <a:defRPr lang="nl-NL" sz="2800" b="0" cap="all" spc="-20" baseline="0" dirty="0" smtClean="0">
                <a:solidFill>
                  <a:srgbClr val="FFFFFF"/>
                </a:solidFill>
                <a:latin typeface="Arial Black"/>
                <a:cs typeface="Arial Black"/>
              </a:defRPr>
            </a:lvl1pPr>
            <a:lvl2pPr marL="193675" indent="0">
              <a:buNone/>
              <a:defRPr lang="nl-NL" sz="1800" dirty="0">
                <a:solidFill>
                  <a:schemeClr val="tx1"/>
                </a:solidFill>
                <a:cs typeface="+mn-cs"/>
              </a:defRPr>
            </a:lvl2pPr>
          </a:lstStyle>
          <a:p>
            <a:pPr marL="12065" marR="5080" lvl="0" indent="-3175" algn="ctr">
              <a:lnSpc>
                <a:spcPts val="3200"/>
              </a:lnSpc>
              <a:spcBef>
                <a:spcPts val="34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1905001" y="5878295"/>
            <a:ext cx="4471386" cy="409343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lang="nl-NL" sz="2000" i="1" kern="1200" dirty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nl-NL" dirty="0"/>
              <a:t>Naam, </a:t>
            </a:r>
          </a:p>
        </p:txBody>
      </p:sp>
      <p:sp>
        <p:nvSpPr>
          <p:cNvPr id="20" name="Tijdelijke aanduiding voor tekst 18"/>
          <p:cNvSpPr>
            <a:spLocks noGrp="1"/>
          </p:cNvSpPr>
          <p:nvPr>
            <p:ph type="body" sz="quarter" idx="15" hasCustomPrompt="1"/>
          </p:nvPr>
        </p:nvSpPr>
        <p:spPr>
          <a:xfrm>
            <a:off x="6407368" y="5878295"/>
            <a:ext cx="4006632" cy="409343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lang="nl-NL" sz="2000" i="1" kern="1200" dirty="0">
                <a:solidFill>
                  <a:srgbClr val="213343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nl-NL" dirty="0"/>
              <a:t>functietitel</a:t>
            </a:r>
          </a:p>
        </p:txBody>
      </p:sp>
      <p:sp>
        <p:nvSpPr>
          <p:cNvPr id="16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0800" y="6598800"/>
            <a:ext cx="2743200" cy="179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fld id="{CAD1C12C-E026-46B5-8F6B-A3D2EAEC19FC}" type="datetime1">
              <a:rPr lang="nl-NL" smtClean="0"/>
              <a:t>30-1-2023</a:t>
            </a:fld>
            <a:endParaRPr lang="en-GB"/>
          </a:p>
        </p:txBody>
      </p:sp>
      <p:sp>
        <p:nvSpPr>
          <p:cNvPr id="17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10800" y="6404400"/>
            <a:ext cx="4114800" cy="192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23" name="Tijdelijke aanduiding voor dianummer 15"/>
          <p:cNvSpPr>
            <a:spLocks noGrp="1"/>
          </p:cNvSpPr>
          <p:nvPr>
            <p:ph type="sldNum" sz="quarter" idx="4"/>
          </p:nvPr>
        </p:nvSpPr>
        <p:spPr>
          <a:xfrm>
            <a:off x="262800" y="6418800"/>
            <a:ext cx="574829" cy="166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kumimoji="0" lang="nl-NL" sz="105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‹#›</a:t>
            </a:fld>
            <a:endParaRPr lang="en-GB" dirty="0"/>
          </a:p>
        </p:txBody>
      </p:sp>
      <p:pic>
        <p:nvPicPr>
          <p:cNvPr id="24" name="Afbeelding 23" descr="HHS_NL_groen_HEX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00" y="5904000"/>
            <a:ext cx="2880000" cy="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6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D64AB382-4DC8-4B0F-94C7-AEA099915EC4}"/>
              </a:ext>
            </a:extLst>
          </p:cNvPr>
          <p:cNvGrpSpPr/>
          <p:nvPr userDrawn="1"/>
        </p:nvGrpSpPr>
        <p:grpSpPr>
          <a:xfrm>
            <a:off x="1219315" y="406440"/>
            <a:ext cx="9754870" cy="5283835"/>
            <a:chOff x="1219315" y="406440"/>
            <a:chExt cx="9754870" cy="5283835"/>
          </a:xfrm>
        </p:grpSpPr>
        <p:sp>
          <p:nvSpPr>
            <p:cNvPr id="14" name="object 2"/>
            <p:cNvSpPr/>
            <p:nvPr userDrawn="1"/>
          </p:nvSpPr>
          <p:spPr>
            <a:xfrm>
              <a:off x="1219315" y="406440"/>
              <a:ext cx="9754870" cy="5283835"/>
            </a:xfrm>
            <a:custGeom>
              <a:avLst/>
              <a:gdLst/>
              <a:ahLst/>
              <a:cxnLst/>
              <a:rect l="l" t="t" r="r" b="b"/>
              <a:pathLst>
                <a:path w="9754870" h="5283835">
                  <a:moveTo>
                    <a:pt x="9754565" y="0"/>
                  </a:moveTo>
                  <a:lnTo>
                    <a:pt x="0" y="203225"/>
                  </a:lnTo>
                  <a:lnTo>
                    <a:pt x="609663" y="5080495"/>
                  </a:lnTo>
                  <a:lnTo>
                    <a:pt x="9144901" y="5283720"/>
                  </a:lnTo>
                  <a:lnTo>
                    <a:pt x="9754565" y="0"/>
                  </a:lnTo>
                  <a:close/>
                </a:path>
              </a:pathLst>
            </a:custGeom>
            <a:solidFill>
              <a:schemeClr val="tx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89931C96-1086-46CF-84F0-387E178E54F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29424" t="18614" r="34878" b="57624"/>
            <a:stretch/>
          </p:blipFill>
          <p:spPr>
            <a:xfrm>
              <a:off x="1476375" y="741029"/>
              <a:ext cx="975003" cy="762000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BFFF8D0A-3D24-4932-947D-0BF048BD168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801" t="59806" r="32463" b="20796"/>
            <a:stretch/>
          </p:blipFill>
          <p:spPr>
            <a:xfrm>
              <a:off x="9344025" y="4886325"/>
              <a:ext cx="866775" cy="622062"/>
            </a:xfrm>
            <a:prstGeom prst="rect">
              <a:avLst/>
            </a:prstGeom>
          </p:spPr>
        </p:pic>
      </p:grpSp>
      <p:sp>
        <p:nvSpPr>
          <p:cNvPr id="16" name="object 3"/>
          <p:cNvSpPr/>
          <p:nvPr userDrawn="1"/>
        </p:nvSpPr>
        <p:spPr>
          <a:xfrm>
            <a:off x="5486939" y="5283720"/>
            <a:ext cx="813435" cy="610235"/>
          </a:xfrm>
          <a:custGeom>
            <a:avLst/>
            <a:gdLst/>
            <a:ahLst/>
            <a:cxnLst/>
            <a:rect l="l" t="t" r="r" b="b"/>
            <a:pathLst>
              <a:path w="813435" h="610235">
                <a:moveTo>
                  <a:pt x="812876" y="0"/>
                </a:moveTo>
                <a:lnTo>
                  <a:pt x="0" y="0"/>
                </a:lnTo>
                <a:lnTo>
                  <a:pt x="412788" y="609650"/>
                </a:lnTo>
                <a:lnTo>
                  <a:pt x="812876" y="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ijdelijke aanduiding voor tekst 14"/>
          <p:cNvSpPr>
            <a:spLocks noGrp="1"/>
          </p:cNvSpPr>
          <p:nvPr>
            <p:ph type="body" sz="quarter" idx="13"/>
          </p:nvPr>
        </p:nvSpPr>
        <p:spPr>
          <a:xfrm>
            <a:off x="2451378" y="2616188"/>
            <a:ext cx="7239000" cy="864339"/>
          </a:xfrm>
        </p:spPr>
        <p:txBody>
          <a:bodyPr vert="horz" wrap="square" lIns="0" tIns="43180" rIns="0" bIns="0" rtlCol="0" anchor="ctr">
            <a:spAutoFit/>
          </a:bodyPr>
          <a:lstStyle>
            <a:lvl1pPr marL="8890" indent="0" algn="ctr">
              <a:buNone/>
              <a:defRPr lang="nl-NL" sz="2800" b="0" cap="all" spc="-20" baseline="0" dirty="0" smtClean="0">
                <a:solidFill>
                  <a:srgbClr val="FFFFFF"/>
                </a:solidFill>
                <a:latin typeface="Arial Black"/>
                <a:cs typeface="Arial Black"/>
              </a:defRPr>
            </a:lvl1pPr>
            <a:lvl2pPr marL="193675" indent="0">
              <a:buNone/>
              <a:defRPr lang="nl-NL" sz="1800" dirty="0">
                <a:solidFill>
                  <a:schemeClr val="tx1"/>
                </a:solidFill>
                <a:cs typeface="+mn-cs"/>
              </a:defRPr>
            </a:lvl2pPr>
          </a:lstStyle>
          <a:p>
            <a:pPr marL="12065" marR="5080" lvl="0" indent="-3175" algn="ctr">
              <a:lnSpc>
                <a:spcPts val="3200"/>
              </a:lnSpc>
              <a:spcBef>
                <a:spcPts val="340"/>
              </a:spcBef>
            </a:pPr>
            <a:r>
              <a:rPr lang="en-US"/>
              <a:t>Edit Master text styles</a:t>
            </a:r>
          </a:p>
        </p:txBody>
      </p:sp>
      <p:sp>
        <p:nvSpPr>
          <p:cNvPr id="19" name="Tijdelijke aanduiding voor tekst 18"/>
          <p:cNvSpPr>
            <a:spLocks noGrp="1"/>
          </p:cNvSpPr>
          <p:nvPr>
            <p:ph type="body" sz="quarter" idx="14" hasCustomPrompt="1"/>
          </p:nvPr>
        </p:nvSpPr>
        <p:spPr>
          <a:xfrm>
            <a:off x="1904400" y="5878295"/>
            <a:ext cx="4471386" cy="409343"/>
          </a:xfrm>
        </p:spPr>
        <p:txBody>
          <a:bodyPr wrap="square" lIns="0" tIns="0" rIns="0" bIns="0">
            <a:spAutoFit/>
          </a:bodyPr>
          <a:lstStyle>
            <a:lvl1pPr marL="0" indent="0" algn="r">
              <a:buNone/>
              <a:defRPr lang="nl-NL" sz="2000" i="1" kern="12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nl-NL" dirty="0"/>
              <a:t>Naam, </a:t>
            </a:r>
          </a:p>
        </p:txBody>
      </p:sp>
      <p:sp>
        <p:nvSpPr>
          <p:cNvPr id="20" name="Tijdelijke aanduiding voor tekst 18"/>
          <p:cNvSpPr>
            <a:spLocks noGrp="1"/>
          </p:cNvSpPr>
          <p:nvPr>
            <p:ph type="body" sz="quarter" idx="15" hasCustomPrompt="1"/>
          </p:nvPr>
        </p:nvSpPr>
        <p:spPr>
          <a:xfrm>
            <a:off x="6408000" y="5878295"/>
            <a:ext cx="4006632" cy="409343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lang="nl-NL" sz="2000" i="1" kern="1200" dirty="0">
                <a:solidFill>
                  <a:schemeClr val="accent1"/>
                </a:solidFill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nl-NL" dirty="0"/>
              <a:t>functietitel</a:t>
            </a:r>
          </a:p>
        </p:txBody>
      </p:sp>
      <p:sp>
        <p:nvSpPr>
          <p:cNvPr id="1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0800" y="6598800"/>
            <a:ext cx="2743200" cy="179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fld id="{CAD1C12C-E026-46B5-8F6B-A3D2EAEC19FC}" type="datetime1">
              <a:rPr lang="nl-NL" smtClean="0"/>
              <a:t>30-1-2023</a:t>
            </a:fld>
            <a:endParaRPr lang="en-GB"/>
          </a:p>
        </p:txBody>
      </p:sp>
      <p:sp>
        <p:nvSpPr>
          <p:cNvPr id="22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10800" y="6404400"/>
            <a:ext cx="4114800" cy="192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23" name="Tijdelijke aanduiding voor dianummer 15"/>
          <p:cNvSpPr>
            <a:spLocks noGrp="1"/>
          </p:cNvSpPr>
          <p:nvPr>
            <p:ph type="sldNum" sz="quarter" idx="4"/>
          </p:nvPr>
        </p:nvSpPr>
        <p:spPr>
          <a:xfrm>
            <a:off x="262800" y="6418800"/>
            <a:ext cx="574829" cy="166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kumimoji="0" lang="nl-NL" sz="105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‹#›</a:t>
            </a:fld>
            <a:endParaRPr lang="en-GB" dirty="0"/>
          </a:p>
        </p:txBody>
      </p:sp>
      <p:pic>
        <p:nvPicPr>
          <p:cNvPr id="24" name="Afbeelding 2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00" y="5904000"/>
            <a:ext cx="2880000" cy="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425940" y="1194832"/>
            <a:ext cx="7114540" cy="451406"/>
          </a:xfrm>
          <a:prstGeom prst="rect">
            <a:avLst/>
          </a:prstGeom>
        </p:spPr>
        <p:txBody>
          <a:bodyPr vert="horz" wrap="square" lIns="0" tIns="40640" rIns="0" bIns="0" rtlCol="0" anchor="b">
            <a:spAutoFit/>
          </a:bodyPr>
          <a:lstStyle/>
          <a:p>
            <a:pPr marL="12700" marR="5080" lvl="0" indent="0" fontAlgn="auto">
              <a:lnSpc>
                <a:spcPts val="322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425940" y="2070299"/>
            <a:ext cx="7114540" cy="3985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910800" y="6598800"/>
            <a:ext cx="2743200" cy="1793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 smtClean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fld id="{CAD1C12C-E026-46B5-8F6B-A3D2EAEC19FC}" type="datetime1">
              <a:rPr lang="nl-NL" smtClean="0"/>
              <a:t>30-1-2023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10800" y="6404400"/>
            <a:ext cx="4114800" cy="1922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l">
              <a:defRPr lang="nl-NL" sz="1100" i="1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11" name="object 2"/>
          <p:cNvSpPr/>
          <p:nvPr userDrawn="1"/>
        </p:nvSpPr>
        <p:spPr>
          <a:xfrm>
            <a:off x="0" y="474186"/>
            <a:ext cx="1219835" cy="1701800"/>
          </a:xfrm>
          <a:custGeom>
            <a:avLst/>
            <a:gdLst/>
            <a:ahLst/>
            <a:cxnLst/>
            <a:rect l="l" t="t" r="r" b="b"/>
            <a:pathLst>
              <a:path w="1219835" h="1701800">
                <a:moveTo>
                  <a:pt x="0" y="0"/>
                </a:moveTo>
                <a:lnTo>
                  <a:pt x="0" y="1701469"/>
                </a:lnTo>
                <a:lnTo>
                  <a:pt x="975601" y="1558010"/>
                </a:lnTo>
                <a:lnTo>
                  <a:pt x="1219314" y="135483"/>
                </a:lnTo>
                <a:lnTo>
                  <a:pt x="0" y="0"/>
                </a:lnTo>
                <a:close/>
              </a:path>
            </a:pathLst>
          </a:custGeom>
          <a:solidFill>
            <a:srgbClr val="9EA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4"/>
          </p:nvPr>
        </p:nvSpPr>
        <p:spPr>
          <a:xfrm>
            <a:off x="262800" y="6418800"/>
            <a:ext cx="574829" cy="166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algn="r">
              <a:defRPr kumimoji="0" lang="nl-NL" sz="1050" b="0" i="0" u="none" strike="noStrike" cap="none" spc="0" normalizeH="0" baseline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cs typeface="Arial"/>
              </a:defRPr>
            </a:lvl1pPr>
          </a:lstStyle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‹#›</a:t>
            </a:fld>
            <a:endParaRPr lang="en-GB" dirty="0"/>
          </a:p>
        </p:txBody>
      </p:sp>
      <p:pic>
        <p:nvPicPr>
          <p:cNvPr id="8" name="Afbeelding 7" descr="HHS_NL_groen_HEX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0800" y="5904000"/>
            <a:ext cx="2880000" cy="85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58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8" r:id="rId4"/>
    <p:sldLayoutId id="2147483659" r:id="rId5"/>
    <p:sldLayoutId id="2147483660" r:id="rId6"/>
    <p:sldLayoutId id="2147483663" r:id="rId7"/>
    <p:sldLayoutId id="2147483664" r:id="rId8"/>
    <p:sldLayoutId id="2147483665" r:id="rId9"/>
    <p:sldLayoutId id="2147483651" r:id="rId10"/>
    <p:sldLayoutId id="2147483656" r:id="rId11"/>
    <p:sldLayoutId id="2147483655" r:id="rId12"/>
    <p:sldLayoutId id="2147483667" r:id="rId13"/>
    <p:sldLayoutId id="2147483666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0" lang="nl-NL" sz="2800" b="1" i="0" u="none" strike="noStrike" kern="0" cap="none" spc="0" normalizeH="0" baseline="0" smtClean="0">
          <a:ln>
            <a:noFill/>
          </a:ln>
          <a:solidFill>
            <a:schemeClr val="accent1"/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3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1pPr>
      <a:lvl2pPr marL="536575" indent="-263525" algn="l" defTabSz="914400" rtl="0" eaLnBrk="1" latinLnBrk="0" hangingPunct="1">
        <a:lnSpc>
          <a:spcPct val="133000"/>
        </a:lnSpc>
        <a:spcBef>
          <a:spcPts val="0"/>
        </a:spcBef>
        <a:spcAft>
          <a:spcPts val="0"/>
        </a:spcAft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809625" indent="-273050" algn="l" defTabSz="914400" rtl="0" eaLnBrk="1" latinLnBrk="0" hangingPunct="1">
        <a:lnSpc>
          <a:spcPct val="133000"/>
        </a:lnSpc>
        <a:spcBef>
          <a:spcPts val="0"/>
        </a:spcBef>
        <a:spcAft>
          <a:spcPts val="0"/>
        </a:spcAft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3pPr>
      <a:lvl4pPr marL="1073150" indent="-263525" algn="l" defTabSz="914400" rtl="0" eaLnBrk="1" latinLnBrk="0" hangingPunct="1">
        <a:lnSpc>
          <a:spcPct val="133000"/>
        </a:lnSpc>
        <a:spcBef>
          <a:spcPts val="0"/>
        </a:spcBef>
        <a:spcAft>
          <a:spcPts val="0"/>
        </a:spcAft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1344613" indent="-271463" algn="l" defTabSz="914400" rtl="0" eaLnBrk="1" latinLnBrk="0" hangingPunct="1">
        <a:lnSpc>
          <a:spcPct val="133000"/>
        </a:lnSpc>
        <a:spcBef>
          <a:spcPts val="0"/>
        </a:spcBef>
        <a:spcAft>
          <a:spcPts val="0"/>
        </a:spcAft>
        <a:buFont typeface="Calibri" panose="020F0502020204030204" pitchFamily="34" charset="0"/>
        <a:buChar char="−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llaboutlean.com/milk-run-layout/iterate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lfrie@hhs.nl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3B3AE7E9-4804-4762-A63E-8F022FDDA8FE}"/>
              </a:ext>
            </a:extLst>
          </p:cNvPr>
          <p:cNvSpPr/>
          <p:nvPr/>
        </p:nvSpPr>
        <p:spPr>
          <a:xfrm>
            <a:off x="0" y="0"/>
            <a:ext cx="5300870" cy="68580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TextBox 4"/>
          <p:cNvSpPr txBox="1"/>
          <p:nvPr/>
        </p:nvSpPr>
        <p:spPr>
          <a:xfrm>
            <a:off x="3740823" y="4988146"/>
            <a:ext cx="4710353" cy="1538883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i="1" dirty="0">
                <a:latin typeface="Verdana"/>
                <a:ea typeface="Verdana"/>
              </a:rPr>
              <a:t>IMR Research Day</a:t>
            </a:r>
          </a:p>
          <a:p>
            <a:pPr algn="ctr"/>
            <a:r>
              <a:rPr lang="en-US" sz="2000" i="1" dirty="0">
                <a:latin typeface="Verdana"/>
                <a:ea typeface="Verdana"/>
              </a:rPr>
              <a:t>16 June 2022</a:t>
            </a:r>
            <a:endParaRPr lang="en-US" dirty="0"/>
          </a:p>
          <a:p>
            <a:pPr algn="ctr"/>
            <a:endParaRPr lang="en-US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18434" y="669480"/>
            <a:ext cx="6145905" cy="393954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dirty="0">
                <a:latin typeface="+mj-lt"/>
              </a:rPr>
              <a:t>The flexpertise phenomenon:</a:t>
            </a:r>
          </a:p>
          <a:p>
            <a:pPr algn="ctr"/>
            <a:r>
              <a:rPr lang="en-US" sz="3200" dirty="0">
                <a:latin typeface="+mj-lt"/>
              </a:rPr>
              <a:t>The process by which professionals adapt to new expertise needs</a:t>
            </a:r>
            <a:endParaRPr lang="en-US" sz="1400" dirty="0"/>
          </a:p>
          <a:p>
            <a:pPr algn="ctr"/>
            <a:endParaRPr lang="en-US" dirty="0">
              <a:latin typeface="+mj-lt"/>
            </a:endParaRPr>
          </a:p>
          <a:p>
            <a:pPr algn="ctr"/>
            <a:r>
              <a:rPr lang="en-US" dirty="0">
                <a:latin typeface="+mj-lt"/>
              </a:rPr>
              <a:t>Lonneke Frie</a:t>
            </a:r>
            <a:endParaRPr lang="en-US" sz="1400" dirty="0"/>
          </a:p>
          <a:p>
            <a:pPr algn="ctr"/>
            <a:r>
              <a:rPr lang="en-US" dirty="0">
                <a:latin typeface="+mj-lt"/>
              </a:rPr>
              <a:t>Beatrice van der Heijden</a:t>
            </a:r>
          </a:p>
          <a:p>
            <a:pPr algn="ctr"/>
            <a:r>
              <a:rPr lang="en-US" dirty="0">
                <a:latin typeface="+mj-lt"/>
              </a:rPr>
              <a:t>Hubert Korzilius</a:t>
            </a:r>
          </a:p>
          <a:p>
            <a:pPr algn="ctr"/>
            <a:r>
              <a:rPr lang="en-US" dirty="0">
                <a:latin typeface="+mj-lt"/>
              </a:rPr>
              <a:t>Ellen Sjoer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421C587-F5A4-4917-877F-0AF7392C5D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254" y="5600787"/>
            <a:ext cx="170497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78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4A8C4-7CA7-411A-BF26-D2E0CA9F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40" y="493503"/>
            <a:ext cx="7114540" cy="428835"/>
          </a:xfrm>
        </p:spPr>
        <p:txBody>
          <a:bodyPr/>
          <a:lstStyle/>
          <a:p>
            <a:r>
              <a:rPr lang="en-US" dirty="0"/>
              <a:t>Zo </a:t>
            </a:r>
            <a:r>
              <a:rPr lang="en-US" dirty="0" err="1"/>
              <a:t>doet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flexpert het</a:t>
            </a:r>
            <a:endParaRPr lang="nl-NL" dirty="0"/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634B11D8-033A-5547-6C8C-9AA44DE9F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178" t="33333" r="22143" b="14478"/>
          <a:stretch/>
        </p:blipFill>
        <p:spPr>
          <a:xfrm>
            <a:off x="2044940" y="1424126"/>
            <a:ext cx="8446975" cy="405532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F29D98-7C78-4200-8049-D1E44E26DE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0800" y="6404400"/>
            <a:ext cx="4114800" cy="176395"/>
          </a:xfr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ts val="1535"/>
              </a:lnSpc>
            </a:pPr>
            <a:r>
              <a:rPr lang="nl-NL" dirty="0" err="1"/>
              <a:t>Frie</a:t>
            </a:r>
            <a:r>
              <a:rPr lang="nl-NL" dirty="0"/>
              <a:t>, </a:t>
            </a:r>
            <a:r>
              <a:rPr lang="nl-NL" dirty="0" err="1"/>
              <a:t>Potting</a:t>
            </a:r>
            <a:r>
              <a:rPr lang="nl-NL" dirty="0"/>
              <a:t>, </a:t>
            </a:r>
            <a:r>
              <a:rPr lang="nl-NL" dirty="0" err="1"/>
              <a:t>Sjoer</a:t>
            </a:r>
            <a:r>
              <a:rPr lang="nl-NL" dirty="0"/>
              <a:t>, Van der Heijden &amp; </a:t>
            </a:r>
            <a:r>
              <a:rPr lang="nl-NL" dirty="0" err="1"/>
              <a:t>Korzilius</a:t>
            </a:r>
            <a:r>
              <a:rPr lang="nl-NL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25245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7685" y="368460"/>
            <a:ext cx="9558287" cy="816634"/>
          </a:xfrm>
        </p:spPr>
        <p:txBody>
          <a:bodyPr/>
          <a:lstStyle/>
          <a:p>
            <a:r>
              <a:rPr lang="en-US" dirty="0" err="1"/>
              <a:t>Signalen</a:t>
            </a:r>
            <a:r>
              <a:rPr lang="en-US" dirty="0"/>
              <a:t> die </a:t>
            </a:r>
            <a:r>
              <a:rPr lang="en-US" dirty="0" err="1"/>
              <a:t>mogelijk</a:t>
            </a:r>
            <a:r>
              <a:rPr lang="en-US" dirty="0"/>
              <a:t> </a:t>
            </a:r>
            <a:r>
              <a:rPr lang="en-US" dirty="0" err="1"/>
              <a:t>vragen</a:t>
            </a:r>
            <a:r>
              <a:rPr lang="en-US" dirty="0"/>
              <a:t> om </a:t>
            </a:r>
            <a:r>
              <a:rPr lang="en-US" dirty="0" err="1"/>
              <a:t>meer</a:t>
            </a:r>
            <a:r>
              <a:rPr lang="en-US" dirty="0"/>
              <a:t> flexpertise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97684" y="1739585"/>
            <a:ext cx="9169030" cy="398585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nl-NL" dirty="0"/>
              <a:t>Professionals / studenten:</a:t>
            </a:r>
          </a:p>
          <a:p>
            <a:r>
              <a:rPr lang="nl-NL" dirty="0"/>
              <a:t>Met verouderde kennis</a:t>
            </a:r>
          </a:p>
          <a:p>
            <a:r>
              <a:rPr lang="nl-NL" dirty="0"/>
              <a:t>Die problemen altijd op dezelfde manier oplossen, ook als is de aanpak niet de best passende</a:t>
            </a:r>
          </a:p>
          <a:p>
            <a:r>
              <a:rPr lang="nl-NL" dirty="0"/>
              <a:t>Die ‘over-precies’ zijn</a:t>
            </a:r>
          </a:p>
          <a:p>
            <a:r>
              <a:rPr lang="nl-NL" dirty="0"/>
              <a:t>Die veronderstellen dat mensen weten wat hun expertise is, terwijl dit niet zo is.</a:t>
            </a:r>
          </a:p>
          <a:p>
            <a:r>
              <a:rPr lang="nl-NL" dirty="0">
                <a:cs typeface="Arial"/>
              </a:rPr>
              <a:t>Die vastzitten in rol / identiteit. Geen andere loopbaanmogelijkheden zien, terwijl de vraag naar hun expertise in huidige omgeving afneemt</a:t>
            </a:r>
          </a:p>
          <a:p>
            <a:r>
              <a:rPr lang="nl-NL" dirty="0">
                <a:cs typeface="Arial"/>
              </a:rPr>
              <a:t>..</a:t>
            </a:r>
          </a:p>
          <a:p>
            <a:pPr marL="0" indent="0">
              <a:buNone/>
            </a:pPr>
            <a:endParaRPr lang="nl-NL" dirty="0">
              <a:cs typeface="Arial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nl-NL" dirty="0">
                <a:solidFill>
                  <a:schemeClr val="tx1"/>
                </a:solidFill>
                <a:cs typeface="Arial"/>
              </a:rPr>
              <a:t> Wat kun je als leider hierin doen?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34" y="5770180"/>
            <a:ext cx="1413175" cy="8970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69124" y="6279930"/>
            <a:ext cx="20345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Bronnen</a:t>
            </a:r>
            <a:r>
              <a:rPr lang="en-US" sz="1200" dirty="0"/>
              <a:t> nog toe </a:t>
            </a:r>
            <a:r>
              <a:rPr lang="en-US" sz="1200" dirty="0" err="1"/>
              <a:t>te</a:t>
            </a:r>
            <a:r>
              <a:rPr lang="en-US" sz="1200" dirty="0"/>
              <a:t> </a:t>
            </a:r>
            <a:r>
              <a:rPr lang="en-US" sz="1200" dirty="0" err="1"/>
              <a:t>voegen</a:t>
            </a:r>
            <a:endParaRPr lang="en-US" sz="1200" dirty="0"/>
          </a:p>
        </p:txBody>
      </p:sp>
      <p:pic>
        <p:nvPicPr>
          <p:cNvPr id="5" name="Graphic 5" descr="Telraam met effen opvulling">
            <a:extLst>
              <a:ext uri="{FF2B5EF4-FFF2-40B4-BE49-F238E27FC236}">
                <a16:creationId xmlns:a16="http://schemas.microsoft.com/office/drawing/2014/main" id="{8D327473-E264-4187-AFEA-8FF2E5CA8B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741572" y="464207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B0A96-E75C-4ACA-AE3B-97FB002BE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7714" y="501033"/>
            <a:ext cx="9515558" cy="872034"/>
          </a:xfrm>
        </p:spPr>
        <p:txBody>
          <a:bodyPr/>
          <a:lstStyle/>
          <a:p>
            <a:r>
              <a:rPr lang="en-US" sz="2000" dirty="0"/>
              <a:t>Van expertise </a:t>
            </a:r>
            <a:r>
              <a:rPr lang="en-US" sz="2000" dirty="0" err="1"/>
              <a:t>naar</a:t>
            </a:r>
            <a:r>
              <a:rPr lang="en-US" sz="2000" dirty="0"/>
              <a:t> flexpertise </a:t>
            </a:r>
            <a:r>
              <a:rPr lang="en-US" sz="2000" dirty="0" err="1"/>
              <a:t>ontwikkeling</a:t>
            </a:r>
            <a:r>
              <a:rPr lang="en-US" sz="2000" dirty="0"/>
              <a:t>: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Een </a:t>
            </a:r>
            <a:r>
              <a:rPr lang="en-US" sz="2000" dirty="0" err="1"/>
              <a:t>nieuwe</a:t>
            </a:r>
            <a:r>
              <a:rPr lang="en-US" sz="2000" dirty="0"/>
              <a:t> </a:t>
            </a:r>
            <a:r>
              <a:rPr lang="en-US" sz="2000" dirty="0" err="1"/>
              <a:t>kijk</a:t>
            </a:r>
            <a:r>
              <a:rPr lang="en-US" sz="2000" dirty="0"/>
              <a:t> op de </a:t>
            </a:r>
            <a:r>
              <a:rPr lang="en-US" sz="2000" dirty="0" err="1"/>
              <a:t>werving</a:t>
            </a:r>
            <a:r>
              <a:rPr lang="en-US" sz="2000" dirty="0"/>
              <a:t> </a:t>
            </a:r>
            <a:r>
              <a:rPr lang="en-US" sz="2000" dirty="0" err="1"/>
              <a:t>en</a:t>
            </a:r>
            <a:r>
              <a:rPr lang="en-US" sz="2000" dirty="0"/>
              <a:t> </a:t>
            </a:r>
            <a:r>
              <a:rPr lang="en-US" sz="2000" dirty="0" err="1"/>
              <a:t>ontwikkeling</a:t>
            </a:r>
            <a:r>
              <a:rPr lang="en-US" sz="2000" dirty="0"/>
              <a:t> van talent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4905C-8489-49BB-BF1A-E59439D29E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8987" y="6242405"/>
            <a:ext cx="4114800" cy="176395"/>
          </a:xfrm>
        </p:spPr>
        <p:txBody>
          <a:bodyPr/>
          <a:lstStyle/>
          <a:p>
            <a:pPr marL="12700">
              <a:lnSpc>
                <a:spcPts val="1535"/>
              </a:lnSpc>
            </a:pPr>
            <a:r>
              <a:rPr lang="nl-NL" dirty="0" err="1"/>
              <a:t>Dreyfus</a:t>
            </a:r>
            <a:r>
              <a:rPr lang="nl-NL" dirty="0"/>
              <a:t> &amp; </a:t>
            </a:r>
            <a:r>
              <a:rPr lang="nl-NL" dirty="0" err="1"/>
              <a:t>Dreyfus</a:t>
            </a:r>
            <a:r>
              <a:rPr lang="nl-NL" dirty="0"/>
              <a:t>, 1998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6BE8F8-885D-4005-8A49-9C6083A3F2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12</a:t>
            </a:fld>
            <a:endParaRPr lang="en-GB" dirty="0"/>
          </a:p>
        </p:txBody>
      </p:sp>
      <p:pic>
        <p:nvPicPr>
          <p:cNvPr id="1026" name="Picture 2" descr="The Five Dreyfus Model Stages -">
            <a:extLst>
              <a:ext uri="{FF2B5EF4-FFF2-40B4-BE49-F238E27FC236}">
                <a16:creationId xmlns:a16="http://schemas.microsoft.com/office/drawing/2014/main" id="{7936BE73-8F8A-41E1-B2D1-5751482A9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58" y="3429000"/>
            <a:ext cx="4161766" cy="2584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C07F6ED-D670-4E36-80E9-F1B71AB24B53}"/>
              </a:ext>
            </a:extLst>
          </p:cNvPr>
          <p:cNvSpPr txBox="1">
            <a:spLocks/>
          </p:cNvSpPr>
          <p:nvPr/>
        </p:nvSpPr>
        <p:spPr>
          <a:xfrm>
            <a:off x="7405021" y="6325793"/>
            <a:ext cx="4114800" cy="1763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nl-NL" sz="1100" i="1" kern="120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ts val="1535"/>
              </a:lnSpc>
            </a:pPr>
            <a:r>
              <a:rPr lang="nl-NL" dirty="0"/>
              <a:t>Frie et al., 2019</a:t>
            </a:r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21991E40-E735-4F57-8A77-D1C8407E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29814" y="4066252"/>
            <a:ext cx="4550229" cy="131017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2E1B8E-135A-46B6-9BF2-BF938CAF52D3}"/>
              </a:ext>
            </a:extLst>
          </p:cNvPr>
          <p:cNvSpPr txBox="1"/>
          <p:nvPr/>
        </p:nvSpPr>
        <p:spPr>
          <a:xfrm>
            <a:off x="1215654" y="2149011"/>
            <a:ext cx="450146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err="1">
                <a:solidFill>
                  <a:srgbClr val="213343"/>
                </a:solidFill>
                <a:latin typeface="+mj-lt"/>
              </a:rPr>
              <a:t>Ontwikkeling</a:t>
            </a:r>
            <a:r>
              <a:rPr lang="en-US" sz="2000" dirty="0">
                <a:solidFill>
                  <a:srgbClr val="213343"/>
                </a:solidFill>
                <a:latin typeface="+mj-lt"/>
              </a:rPr>
              <a:t> van expertise:</a:t>
            </a:r>
            <a:endParaRPr lang="nl-NL" dirty="0">
              <a:solidFill>
                <a:srgbClr val="000000"/>
              </a:solidFill>
              <a:latin typeface="Arial"/>
              <a:cs typeface="Arial"/>
            </a:endParaRPr>
          </a:p>
          <a:p>
            <a:pPr algn="ctr"/>
            <a:r>
              <a:rPr lang="en-US" sz="2000" dirty="0" err="1">
                <a:solidFill>
                  <a:srgbClr val="213343"/>
                </a:solidFill>
                <a:latin typeface="Arial Black"/>
              </a:rPr>
              <a:t>Lineair</a:t>
            </a:r>
            <a:r>
              <a:rPr lang="en-US" sz="2000" dirty="0">
                <a:solidFill>
                  <a:srgbClr val="213343"/>
                </a:solidFill>
                <a:latin typeface="Arial Black"/>
              </a:rPr>
              <a:t> </a:t>
            </a:r>
            <a:r>
              <a:rPr lang="en-US" sz="2000" dirty="0" err="1">
                <a:solidFill>
                  <a:srgbClr val="213343"/>
                </a:solidFill>
                <a:latin typeface="Arial Black"/>
              </a:rPr>
              <a:t>proces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F9C865-A053-4583-A868-9B210735426D}"/>
              </a:ext>
            </a:extLst>
          </p:cNvPr>
          <p:cNvSpPr txBox="1"/>
          <p:nvPr/>
        </p:nvSpPr>
        <p:spPr>
          <a:xfrm>
            <a:off x="6254151" y="2153842"/>
            <a:ext cx="450146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000" dirty="0" err="1">
                <a:solidFill>
                  <a:srgbClr val="213343"/>
                </a:solidFill>
                <a:latin typeface="+mj-lt"/>
              </a:rPr>
              <a:t>Cycli</a:t>
            </a:r>
            <a:r>
              <a:rPr lang="en-US" sz="2000" dirty="0">
                <a:solidFill>
                  <a:srgbClr val="213343"/>
                </a:solidFill>
                <a:latin typeface="+mj-lt"/>
              </a:rPr>
              <a:t> van expertise renewal:</a:t>
            </a:r>
          </a:p>
          <a:p>
            <a:pPr algn="ctr"/>
            <a:r>
              <a:rPr lang="en-US" sz="2000" dirty="0" err="1">
                <a:solidFill>
                  <a:srgbClr val="213343"/>
                </a:solidFill>
                <a:latin typeface="+mj-lt"/>
              </a:rPr>
              <a:t>Iteratief</a:t>
            </a:r>
            <a:r>
              <a:rPr lang="en-US" sz="2000" dirty="0">
                <a:solidFill>
                  <a:srgbClr val="21334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13343"/>
                </a:solidFill>
                <a:latin typeface="+mj-lt"/>
              </a:rPr>
              <a:t>proces</a:t>
            </a:r>
            <a:endParaRPr lang="nl-NL" sz="2000" dirty="0">
              <a:solidFill>
                <a:srgbClr val="21334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955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D01C806-3DC3-49DB-9109-A2AAB34933D1}"/>
              </a:ext>
            </a:extLst>
          </p:cNvPr>
          <p:cNvSpPr/>
          <p:nvPr/>
        </p:nvSpPr>
        <p:spPr>
          <a:xfrm>
            <a:off x="0" y="0"/>
            <a:ext cx="12192000" cy="6891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330620"/>
              </p:ext>
            </p:extLst>
          </p:nvPr>
        </p:nvGraphicFramePr>
        <p:xfrm>
          <a:off x="540884" y="577845"/>
          <a:ext cx="10895229" cy="61797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887">
                  <a:extLst>
                    <a:ext uri="{9D8B030D-6E8A-4147-A177-3AD203B41FA5}">
                      <a16:colId xmlns:a16="http://schemas.microsoft.com/office/drawing/2014/main" val="978848162"/>
                    </a:ext>
                  </a:extLst>
                </a:gridCol>
                <a:gridCol w="4214200">
                  <a:extLst>
                    <a:ext uri="{9D8B030D-6E8A-4147-A177-3AD203B41FA5}">
                      <a16:colId xmlns:a16="http://schemas.microsoft.com/office/drawing/2014/main" val="545719582"/>
                    </a:ext>
                  </a:extLst>
                </a:gridCol>
                <a:gridCol w="5242142">
                  <a:extLst>
                    <a:ext uri="{9D8B030D-6E8A-4147-A177-3AD203B41FA5}">
                      <a16:colId xmlns:a16="http://schemas.microsoft.com/office/drawing/2014/main" val="2514486021"/>
                    </a:ext>
                  </a:extLst>
                </a:gridCol>
              </a:tblGrid>
              <a:tr h="358055">
                <a:tc>
                  <a:txBody>
                    <a:bodyPr/>
                    <a:lstStyle/>
                    <a:p>
                      <a:endParaRPr lang="nl-NL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noProof="0" dirty="0"/>
                        <a:t>Expertise development</a:t>
                      </a:r>
                      <a:endParaRPr lang="nl-NL" sz="16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noProof="0" dirty="0"/>
                        <a:t>Flexpertise development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2390416"/>
                  </a:ext>
                </a:extLst>
              </a:tr>
              <a:tr h="285379">
                <a:tc>
                  <a:txBody>
                    <a:bodyPr/>
                    <a:lstStyle/>
                    <a:p>
                      <a:r>
                        <a:rPr lang="nl-NL" sz="1600" noProof="0" dirty="0"/>
                        <a:t>Domain(s)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noProof="0"/>
                        <a:t>Een vak (e.g., vakspecialist)</a:t>
                      </a:r>
                      <a:endParaRPr lang="nl-NL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noProof="0"/>
                        <a:t>Nieuwe / meerdere expertise gebieden (bijv., teaching professional, professional teacher, multi-disciplinaire professional)</a:t>
                      </a:r>
                      <a:endParaRPr lang="nl-NL" sz="1600" noProof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726713"/>
                  </a:ext>
                </a:extLst>
              </a:tr>
              <a:tr h="445660">
                <a:tc>
                  <a:txBody>
                    <a:bodyPr/>
                    <a:lstStyle/>
                    <a:p>
                      <a:r>
                        <a:rPr lang="nl-NL" sz="1600" baseline="0" noProof="0"/>
                        <a:t>Performance criteria</a:t>
                      </a:r>
                      <a:endParaRPr lang="nl-NL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noProof="0" dirty="0">
                          <a:solidFill>
                            <a:schemeClr val="tx1"/>
                          </a:solidFill>
                        </a:rPr>
                        <a:t>Vooraf gedefinieerd / generiek (functiehuis)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baseline="0" noProof="0" dirty="0">
                          <a:solidFill>
                            <a:schemeClr val="tx1"/>
                          </a:solidFill>
                        </a:rPr>
                        <a:t>Vooraf gedefinieerd + veranderlijk / uniek per persoon</a:t>
                      </a:r>
                      <a:endParaRPr lang="nl-NL" sz="1600" noProof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739523"/>
                  </a:ext>
                </a:extLst>
              </a:tr>
              <a:tr h="820952">
                <a:tc>
                  <a:txBody>
                    <a:bodyPr/>
                    <a:lstStyle/>
                    <a:p>
                      <a:r>
                        <a:rPr lang="nl-NL" sz="1600" noProof="0" dirty="0"/>
                        <a:t>Performance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kern="120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Een performance niveau dat je moet bereiken, onderhouden of terugkrijgen </a:t>
                      </a:r>
                      <a:r>
                        <a:rPr lang="nl-NL" sz="1600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(functieschaal)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aseline="0" noProof="0" dirty="0"/>
                        <a:t>Evaluatie van vernieuwing expertise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aseline="0" noProof="0" dirty="0"/>
                        <a:t>Waarde hiervan voor professional zelf, de hhs en daarbuiten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aseline="0" noProof="0" dirty="0"/>
                        <a:t>Verschillende niveaus van performance: in ene domein expert, in andere relatieve beginneling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aseline="0" noProof="0" dirty="0"/>
                        <a:t>Evaluatie door leider, collega’s, studenten, werkveld (wie bereikt met welke impact?)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657813"/>
                  </a:ext>
                </a:extLst>
              </a:tr>
              <a:tr h="445660">
                <a:tc>
                  <a:txBody>
                    <a:bodyPr/>
                    <a:lstStyle/>
                    <a:p>
                      <a:r>
                        <a:rPr lang="en-US" sz="1600" noProof="0" dirty="0"/>
                        <a:t>V</a:t>
                      </a:r>
                      <a:r>
                        <a:rPr lang="nl-NL" sz="1600" noProof="0" dirty="0" err="1"/>
                        <a:t>erzilveren</a:t>
                      </a:r>
                      <a:r>
                        <a:rPr lang="nl-NL" sz="1600" noProof="0" dirty="0"/>
                        <a:t> expertise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aseline="0" noProof="0" dirty="0"/>
                        <a:t>Binnen organisatie: opleiding / faculteit / kenniskring / </a:t>
                      </a:r>
                      <a:r>
                        <a:rPr lang="nl-NL" sz="1600" baseline="0" noProof="0" dirty="0" err="1"/>
                        <a:t>staff</a:t>
                      </a:r>
                      <a:endParaRPr lang="nl-NL" sz="1600" baseline="0" noProof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aseline="0" noProof="0" dirty="0"/>
                        <a:t>Taakgericht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noProof="0" dirty="0"/>
                        <a:t>Binnen en buiten de grenzen van de organisatie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noProof="0" dirty="0"/>
                        <a:t>Gericht op opleveren van beroepsproducten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6772663"/>
                  </a:ext>
                </a:extLst>
              </a:tr>
              <a:tr h="445660">
                <a:tc>
                  <a:txBody>
                    <a:bodyPr/>
                    <a:lstStyle/>
                    <a:p>
                      <a:r>
                        <a:rPr lang="nl-NL" sz="1600" noProof="0" dirty="0"/>
                        <a:t>Ontwikkeling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aseline="0" noProof="0" dirty="0"/>
                        <a:t>Standaard training+ leren op de werkplek (bijv. BKE)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aseline="0" noProof="0" dirty="0"/>
                        <a:t>Focus op leren van nieuwe domain-specifieke kennis en vaardigheden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aseline="0" noProof="0" dirty="0"/>
                        <a:t>Bundels van HR(D) praktijken: ontwikkelen, behouden, hervinden, ontzien (Kooij et al., 2014)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noProof="0" dirty="0"/>
                        <a:t>Maatwerk ondersteuning</a:t>
                      </a:r>
                      <a:endParaRPr lang="nl-NL" sz="1600" baseline="0" noProof="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aseline="0" noProof="0" dirty="0"/>
                        <a:t>Focus op aanpassingen op cognitief, </a:t>
                      </a:r>
                      <a:r>
                        <a:rPr lang="nl-NL" sz="1600" baseline="0" noProof="0" dirty="0" err="1"/>
                        <a:t>motivationeel</a:t>
                      </a:r>
                      <a:r>
                        <a:rPr lang="nl-NL" sz="1600" baseline="0" noProof="0" dirty="0"/>
                        <a:t>, gedrag en emotioneel niveau =</a:t>
                      </a:r>
                      <a:br>
                        <a:rPr lang="nl-NL" sz="1600" baseline="0" noProof="0" dirty="0"/>
                      </a:br>
                      <a:r>
                        <a:rPr lang="nl-NL" sz="1600" b="1" baseline="0" noProof="0" dirty="0"/>
                        <a:t>Flexpertise dimensies (Frie et al., </a:t>
                      </a:r>
                      <a:r>
                        <a:rPr lang="nl-NL" sz="1600" b="1" baseline="0" noProof="0" dirty="0" err="1"/>
                        <a:t>under</a:t>
                      </a:r>
                      <a:r>
                        <a:rPr lang="nl-NL" sz="1600" b="1" baseline="0" noProof="0" dirty="0"/>
                        <a:t> review)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nl-NL" sz="1600" b="1" baseline="0" noProof="0" dirty="0"/>
                        <a:t>Bundels gericht op </a:t>
                      </a:r>
                      <a:r>
                        <a:rPr lang="nl-NL" sz="1600" b="1" baseline="0" noProof="0" dirty="0" err="1"/>
                        <a:t>renewal</a:t>
                      </a:r>
                      <a:br>
                        <a:rPr lang="nl-NL" sz="1600" b="1" baseline="0" noProof="0" dirty="0"/>
                      </a:br>
                      <a:r>
                        <a:rPr lang="nl-NL" sz="1600" b="1" baseline="0" noProof="0" dirty="0"/>
                        <a:t>(Frie et al., </a:t>
                      </a:r>
                      <a:r>
                        <a:rPr lang="nl-NL" sz="1600" b="1" baseline="0" noProof="0" dirty="0" err="1"/>
                        <a:t>under</a:t>
                      </a:r>
                      <a:r>
                        <a:rPr lang="nl-NL" sz="1600" b="1" baseline="0" noProof="0" dirty="0"/>
                        <a:t> </a:t>
                      </a:r>
                      <a:r>
                        <a:rPr lang="nl-NL" sz="1600" b="1" baseline="0" noProof="0" dirty="0" err="1"/>
                        <a:t>submission</a:t>
                      </a:r>
                      <a:r>
                        <a:rPr lang="nl-NL" sz="1600" b="1" baseline="0" noProof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478781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E68424F-9C1B-498A-8425-A6390547C344}"/>
              </a:ext>
            </a:extLst>
          </p:cNvPr>
          <p:cNvSpPr txBox="1"/>
          <p:nvPr/>
        </p:nvSpPr>
        <p:spPr>
          <a:xfrm>
            <a:off x="1294809" y="100420"/>
            <a:ext cx="93873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213343"/>
                </a:solidFill>
                <a:latin typeface="+mj-lt"/>
              </a:rPr>
              <a:t>Een</a:t>
            </a:r>
            <a:r>
              <a:rPr lang="en-US" sz="2000" dirty="0">
                <a:solidFill>
                  <a:srgbClr val="21334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13343"/>
                </a:solidFill>
                <a:latin typeface="+mj-lt"/>
              </a:rPr>
              <a:t>andere</a:t>
            </a:r>
            <a:r>
              <a:rPr lang="en-US" sz="2000" dirty="0">
                <a:solidFill>
                  <a:srgbClr val="21334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13343"/>
                </a:solidFill>
                <a:latin typeface="+mj-lt"/>
              </a:rPr>
              <a:t>dialoog</a:t>
            </a:r>
            <a:r>
              <a:rPr lang="en-US" sz="2000" dirty="0">
                <a:solidFill>
                  <a:srgbClr val="21334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13343"/>
                </a:solidFill>
                <a:latin typeface="+mj-lt"/>
              </a:rPr>
              <a:t>tussen</a:t>
            </a:r>
            <a:r>
              <a:rPr lang="en-US" sz="2000" dirty="0">
                <a:solidFill>
                  <a:srgbClr val="21334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13343"/>
                </a:solidFill>
                <a:latin typeface="+mj-lt"/>
              </a:rPr>
              <a:t>leiders</a:t>
            </a:r>
            <a:r>
              <a:rPr lang="en-US" sz="2000" dirty="0">
                <a:solidFill>
                  <a:srgbClr val="213343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213343"/>
                </a:solidFill>
                <a:latin typeface="+mj-lt"/>
              </a:rPr>
              <a:t>en</a:t>
            </a:r>
            <a:r>
              <a:rPr lang="en-US" sz="2000" dirty="0">
                <a:solidFill>
                  <a:srgbClr val="213343"/>
                </a:solidFill>
                <a:latin typeface="+mj-lt"/>
              </a:rPr>
              <a:t> (</a:t>
            </a:r>
            <a:r>
              <a:rPr lang="en-US" sz="2000" dirty="0" err="1">
                <a:solidFill>
                  <a:srgbClr val="213343"/>
                </a:solidFill>
                <a:latin typeface="+mj-lt"/>
              </a:rPr>
              <a:t>toekomstige</a:t>
            </a:r>
            <a:r>
              <a:rPr lang="en-US" sz="2000" dirty="0">
                <a:solidFill>
                  <a:srgbClr val="213343"/>
                </a:solidFill>
                <a:latin typeface="+mj-lt"/>
              </a:rPr>
              <a:t>) professionals</a:t>
            </a:r>
            <a:endParaRPr lang="nl-NL" sz="2000" dirty="0">
              <a:solidFill>
                <a:srgbClr val="21334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53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D35DD35-1386-C35F-2EA0-009E7304F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3" y="801847"/>
            <a:ext cx="8871857" cy="451406"/>
          </a:xfrm>
        </p:spPr>
        <p:txBody>
          <a:bodyPr/>
          <a:lstStyle/>
          <a:p>
            <a:r>
              <a:rPr lang="nl-NL" dirty="0"/>
              <a:t>Hoe bevorder jij als leider flexpertise?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1AF653B-8810-C35F-2703-FC4ED8453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6914" y="1707442"/>
            <a:ext cx="10551886" cy="449015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sz="1400" b="1" dirty="0"/>
              <a:t>Understanding change</a:t>
            </a:r>
            <a:br>
              <a:rPr lang="nl-NL" sz="1400" dirty="0"/>
            </a:br>
            <a:r>
              <a:rPr lang="nl-NL" sz="1400" dirty="0"/>
              <a:t>Hoe help jij professionals begrijpen op welke veranderingen ze moeten of kunnen inspelen?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400" b="1" dirty="0" err="1"/>
              <a:t>Enacting</a:t>
            </a:r>
            <a:r>
              <a:rPr lang="nl-NL" sz="1400" b="1" dirty="0"/>
              <a:t> expertise </a:t>
            </a:r>
            <a:r>
              <a:rPr lang="nl-NL" sz="1400" b="1" dirty="0" err="1"/>
              <a:t>flexibly</a:t>
            </a:r>
            <a:br>
              <a:rPr lang="nl-NL" sz="1400" dirty="0"/>
            </a:br>
            <a:r>
              <a:rPr lang="nl-NL" sz="1400" dirty="0"/>
              <a:t>Hoe help jij professionals om hun expertise in verschillende contexten van waarde te maken?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400" b="1" dirty="0" err="1"/>
              <a:t>Redeveloping</a:t>
            </a:r>
            <a:r>
              <a:rPr lang="nl-NL" sz="1400" b="1" dirty="0"/>
              <a:t> expertise</a:t>
            </a:r>
            <a:br>
              <a:rPr lang="nl-NL" sz="1400" dirty="0"/>
            </a:br>
            <a:r>
              <a:rPr lang="nl-NL" sz="1400" dirty="0"/>
              <a:t>Hoe help jij professionals in het vinden van een balans tussen hun eigen vak bijhouden en een nieuw expertise gebied eigen maken?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400" b="1" dirty="0"/>
              <a:t>Building </a:t>
            </a:r>
            <a:r>
              <a:rPr lang="nl-NL" sz="1400" b="1" dirty="0" err="1"/>
              <a:t>social</a:t>
            </a:r>
            <a:r>
              <a:rPr lang="nl-NL" sz="1400" b="1" dirty="0"/>
              <a:t> </a:t>
            </a:r>
            <a:r>
              <a:rPr lang="nl-NL" sz="1400" b="1" dirty="0" err="1"/>
              <a:t>recognition</a:t>
            </a:r>
            <a:br>
              <a:rPr lang="nl-NL" sz="1400" dirty="0"/>
            </a:br>
            <a:r>
              <a:rPr lang="nl-NL" sz="1400" dirty="0"/>
              <a:t>Hoe help jij professionals in het zichtbaar maken van hun expertise binnen en buiten De Haagse Hogeschool?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400" b="1" dirty="0" err="1"/>
              <a:t>Regulating</a:t>
            </a:r>
            <a:r>
              <a:rPr lang="nl-NL" sz="1400" b="1" dirty="0"/>
              <a:t> </a:t>
            </a:r>
            <a:r>
              <a:rPr lang="nl-NL" sz="1400" b="1" dirty="0" err="1"/>
              <a:t>unsettling</a:t>
            </a:r>
            <a:r>
              <a:rPr lang="nl-NL" sz="1400" b="1" dirty="0"/>
              <a:t> </a:t>
            </a:r>
            <a:r>
              <a:rPr lang="nl-NL" sz="1400" b="1" dirty="0" err="1"/>
              <a:t>feelings</a:t>
            </a:r>
            <a:br>
              <a:rPr lang="nl-NL" sz="1400" dirty="0"/>
            </a:br>
            <a:r>
              <a:rPr lang="nl-NL" sz="1400" dirty="0"/>
              <a:t>Hoe ondersteun jij professionals in het overkomen van ongemakkelijke gevoelens die kunnen optreden als iemand zich een nieuw expertise gebied eigen maakt?</a:t>
            </a:r>
          </a:p>
          <a:p>
            <a:pPr marL="342900" indent="-342900">
              <a:buFont typeface="+mj-lt"/>
              <a:buAutoNum type="arabicPeriod"/>
            </a:pPr>
            <a:r>
              <a:rPr lang="nl-NL" sz="1400" b="1" dirty="0" err="1"/>
              <a:t>Adjusting</a:t>
            </a:r>
            <a:r>
              <a:rPr lang="nl-NL" sz="1400" b="1" dirty="0"/>
              <a:t> </a:t>
            </a:r>
            <a:r>
              <a:rPr lang="nl-NL" sz="1400" b="1" dirty="0" err="1"/>
              <a:t>identity</a:t>
            </a:r>
            <a:br>
              <a:rPr lang="nl-NL" sz="1400" dirty="0"/>
            </a:br>
            <a:r>
              <a:rPr lang="nl-NL" sz="1400" dirty="0"/>
              <a:t>Hoe reflecteer jij met professionals over hun identiteit als professional / expert?</a:t>
            </a:r>
          </a:p>
          <a:p>
            <a:pPr marL="342900" indent="-342900">
              <a:buChar char="•"/>
            </a:pPr>
            <a:endParaRPr lang="nl-NL" sz="1400" dirty="0"/>
          </a:p>
          <a:p>
            <a:pPr marL="0" indent="0">
              <a:buNone/>
            </a:pPr>
            <a:r>
              <a:rPr lang="nl-NL" sz="1400" dirty="0"/>
              <a:t>Schrijf op de flip-over wat jij concreet aan deze flexpertise dimensies doet in jouw rol als leider.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6043D7BD-1BFF-9DA4-EEF1-0C41200659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175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B0BDAC3-09CD-529D-753F-9AF06481A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40" y="1217403"/>
            <a:ext cx="7114540" cy="428835"/>
          </a:xfrm>
        </p:spPr>
        <p:txBody>
          <a:bodyPr/>
          <a:lstStyle/>
          <a:p>
            <a:r>
              <a:rPr lang="nl-NL" dirty="0"/>
              <a:t>Vervolg?</a:t>
            </a:r>
          </a:p>
        </p:txBody>
      </p:sp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583CFDF2-89AE-79C3-3322-C6937856FA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5940" y="2041544"/>
            <a:ext cx="7114540" cy="39858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dirty="0">
                <a:cs typeface="Arial"/>
              </a:rPr>
              <a:t>Interesse in bijdrage aan verdere ontwikkeling van </a:t>
            </a:r>
            <a:r>
              <a:rPr lang="nl-NL" dirty="0" err="1">
                <a:cs typeface="Arial"/>
              </a:rPr>
              <a:t>flexpertise</a:t>
            </a:r>
            <a:r>
              <a:rPr lang="nl-NL" dirty="0">
                <a:cs typeface="Arial"/>
              </a:rPr>
              <a:t> model?</a:t>
            </a:r>
            <a:endParaRPr lang="nl-NL" dirty="0"/>
          </a:p>
          <a:p>
            <a:r>
              <a:rPr lang="nl-NL" dirty="0">
                <a:cs typeface="Arial"/>
              </a:rPr>
              <a:t>Interesse in publicaties over </a:t>
            </a:r>
            <a:r>
              <a:rPr lang="nl-NL" dirty="0" err="1">
                <a:cs typeface="Arial"/>
              </a:rPr>
              <a:t>flexpertise</a:t>
            </a:r>
            <a:r>
              <a:rPr lang="nl-NL" dirty="0">
                <a:cs typeface="Arial"/>
              </a:rPr>
              <a:t>?</a:t>
            </a:r>
            <a:endParaRPr lang="nl-NL" dirty="0"/>
          </a:p>
          <a:p>
            <a:endParaRPr lang="nl-NL" dirty="0"/>
          </a:p>
          <a:p>
            <a:r>
              <a:rPr lang="nl-NL" dirty="0">
                <a:cs typeface="Arial"/>
              </a:rPr>
              <a:t>Stuur een mail naar: </a:t>
            </a:r>
            <a:r>
              <a:rPr lang="nl-NL" dirty="0">
                <a:cs typeface="Arial"/>
                <a:hlinkClick r:id="rId2"/>
              </a:rPr>
              <a:t>lfrie@hhs.nl</a:t>
            </a:r>
            <a:endParaRPr lang="nl-NL" dirty="0"/>
          </a:p>
          <a:p>
            <a:endParaRPr lang="nl-NL" dirty="0"/>
          </a:p>
          <a:p>
            <a:r>
              <a:rPr lang="nl-NL" dirty="0">
                <a:cs typeface="Arial"/>
              </a:rPr>
              <a:t>En volg ons op LinkedIn (HRM </a:t>
            </a:r>
            <a:r>
              <a:rPr lang="nl-NL" dirty="0" err="1">
                <a:cs typeface="Arial"/>
              </a:rPr>
              <a:t>group</a:t>
            </a:r>
            <a:r>
              <a:rPr lang="nl-NL" dirty="0">
                <a:cs typeface="Arial"/>
              </a:rPr>
              <a:t>) of de pagina van het lectoraat op de HHS website.</a:t>
            </a:r>
          </a:p>
        </p:txBody>
      </p:sp>
      <p:sp>
        <p:nvSpPr>
          <p:cNvPr id="2" name="Tijdelijke aanduiding voor voettekst 1">
            <a:extLst>
              <a:ext uri="{FF2B5EF4-FFF2-40B4-BE49-F238E27FC236}">
                <a16:creationId xmlns:a16="http://schemas.microsoft.com/office/drawing/2014/main" id="{8696D896-ABF1-485E-E6FA-21D18D959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5A4B09BD-31DC-CF5C-5C9D-9CE01725A8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633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237971-8A9D-1ACC-99DF-2B41DE3F6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558" y="433368"/>
            <a:ext cx="5284624" cy="539635"/>
          </a:xfrm>
        </p:spPr>
        <p:txBody>
          <a:bodyPr/>
          <a:lstStyle/>
          <a:p>
            <a:r>
              <a:rPr lang="nl-NL" sz="1800" dirty="0" err="1">
                <a:ea typeface="+mj-lt"/>
                <a:cs typeface="+mj-lt"/>
              </a:rPr>
              <a:t>Flexpertise</a:t>
            </a:r>
            <a:r>
              <a:rPr lang="nl-NL" sz="1800" dirty="0">
                <a:ea typeface="+mj-lt"/>
                <a:cs typeface="+mj-lt"/>
              </a:rPr>
              <a:t> onderzoek vertaald naar de praktijk</a:t>
            </a:r>
            <a:endParaRPr lang="nl-NL" sz="18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20C9990-0C54-0590-9BA6-B592A58FD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558" y="1227812"/>
            <a:ext cx="5496240" cy="420737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 sz="1600" dirty="0"/>
              <a:t>Promotieonderzoek Lonneke Frie</a:t>
            </a:r>
          </a:p>
          <a:p>
            <a:endParaRPr lang="nl-NL" sz="1600" dirty="0"/>
          </a:p>
          <a:p>
            <a:r>
              <a:rPr lang="nl-NL" sz="1600" dirty="0"/>
              <a:t>Promotor:</a:t>
            </a:r>
          </a:p>
          <a:p>
            <a:pPr marL="342900" indent="-342900">
              <a:buChar char="•"/>
            </a:pPr>
            <a:r>
              <a:rPr lang="nl-NL" sz="1600" dirty="0"/>
              <a:t>Beatrice van der Heijden</a:t>
            </a:r>
            <a:br>
              <a:rPr lang="nl-NL" sz="1600" dirty="0"/>
            </a:br>
            <a:r>
              <a:rPr lang="nl-NL" sz="1600" dirty="0"/>
              <a:t>Hoogleraar Strategisch Personeelsmanagement - Radboud</a:t>
            </a:r>
          </a:p>
          <a:p>
            <a:endParaRPr lang="nl-NL" sz="1600" dirty="0"/>
          </a:p>
          <a:p>
            <a:r>
              <a:rPr lang="nl-NL" sz="1600" dirty="0" err="1"/>
              <a:t>Co-promotoren</a:t>
            </a:r>
            <a:r>
              <a:rPr lang="nl-NL" sz="1600" dirty="0"/>
              <a:t>:</a:t>
            </a:r>
            <a:endParaRPr lang="en-US" sz="1600" dirty="0"/>
          </a:p>
          <a:p>
            <a:pPr marL="342900" indent="-342900">
              <a:buChar char="•"/>
            </a:pPr>
            <a:r>
              <a:rPr lang="nl-NL" sz="1600" dirty="0"/>
              <a:t>Ellen Sjoer</a:t>
            </a:r>
            <a:br>
              <a:rPr lang="nl-NL" sz="1600" dirty="0"/>
            </a:br>
            <a:r>
              <a:rPr lang="nl-NL" sz="1600" dirty="0"/>
              <a:t>Lector Duurzame Talentontwikkeling - HHS</a:t>
            </a:r>
            <a:endParaRPr lang="en-US" sz="1600" dirty="0"/>
          </a:p>
          <a:p>
            <a:pPr marL="342900" indent="-342900">
              <a:buChar char="•"/>
            </a:pPr>
            <a:r>
              <a:rPr lang="nl-NL" sz="1600" dirty="0"/>
              <a:t>Hubert Korzilius</a:t>
            </a:r>
            <a:br>
              <a:rPr lang="en-US" sz="1600" dirty="0"/>
            </a:br>
            <a:r>
              <a:rPr lang="nl-NL" sz="1600" dirty="0" err="1"/>
              <a:t>Associate</a:t>
            </a:r>
            <a:r>
              <a:rPr lang="nl-NL" sz="1600" dirty="0"/>
              <a:t> Professor Methodologie – Radboud</a:t>
            </a:r>
          </a:p>
          <a:p>
            <a:pPr marL="342900" indent="-342900">
              <a:buChar char="•"/>
            </a:pPr>
            <a:endParaRPr lang="nl-NL" sz="1600" dirty="0"/>
          </a:p>
          <a:p>
            <a:r>
              <a:rPr lang="en-US" sz="1600" dirty="0"/>
              <a:t>Opleiding HRM</a:t>
            </a:r>
          </a:p>
          <a:p>
            <a:r>
              <a:rPr lang="en-US" sz="1600" dirty="0"/>
              <a:t>Sander Rijksbaron - </a:t>
            </a:r>
            <a:r>
              <a:rPr lang="en-US" sz="1600" dirty="0" err="1"/>
              <a:t>Opleidingsmanager</a:t>
            </a:r>
            <a:endParaRPr lang="en-US" sz="1600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BD5F553-354B-6DEF-6D2B-ED86EF1B8385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03975"/>
            <a:ext cx="4114800" cy="192088"/>
          </a:xfrm>
        </p:spPr>
        <p:txBody>
          <a:bodyPr/>
          <a:lstStyle/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C9EC22B1-35EA-58EB-5807-EF0CA2735E6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8263"/>
            <a:ext cx="574675" cy="166687"/>
          </a:xfrm>
        </p:spPr>
        <p:txBody>
          <a:bodyPr/>
          <a:lstStyle/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2</a:t>
            </a:fld>
            <a:endParaRPr lang="en-GB" dirty="0"/>
          </a:p>
        </p:txBody>
      </p:sp>
      <p:pic>
        <p:nvPicPr>
          <p:cNvPr id="10" name="Afbeelding 10" descr="Kleurrijke ballen opgesteld in een symmetrische opstelling">
            <a:extLst>
              <a:ext uri="{FF2B5EF4-FFF2-40B4-BE49-F238E27FC236}">
                <a16:creationId xmlns:a16="http://schemas.microsoft.com/office/drawing/2014/main" id="{18662DC3-E21F-FD2E-0512-B02D44966DA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5761" r="5761"/>
          <a:stretch/>
        </p:blipFill>
        <p:spPr/>
      </p:pic>
      <p:pic>
        <p:nvPicPr>
          <p:cNvPr id="7" name="Afbeelding 9">
            <a:extLst>
              <a:ext uri="{FF2B5EF4-FFF2-40B4-BE49-F238E27FC236}">
                <a16:creationId xmlns:a16="http://schemas.microsoft.com/office/drawing/2014/main" id="{88502565-BCB3-464E-9C13-969D0AE50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3706" y="5689996"/>
            <a:ext cx="170497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2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7" descr="Stadslichten gefocust in een vergrootglas">
            <a:extLst>
              <a:ext uri="{FF2B5EF4-FFF2-40B4-BE49-F238E27FC236}">
                <a16:creationId xmlns:a16="http://schemas.microsoft.com/office/drawing/2014/main" id="{C9FF4970-5238-55B3-31B9-A55DF007B8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0010" r="10010"/>
          <a:stretch/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66FD18F-C493-32A3-A799-3A0438361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558" y="376602"/>
            <a:ext cx="4091304" cy="1038233"/>
          </a:xfrm>
        </p:spPr>
        <p:txBody>
          <a:bodyPr/>
          <a:lstStyle/>
          <a:p>
            <a:r>
              <a:rPr lang="nl-NL" dirty="0"/>
              <a:t>Hoe kun je (</a:t>
            </a:r>
            <a:r>
              <a:rPr lang="nl-NL" dirty="0" err="1"/>
              <a:t>fl</a:t>
            </a:r>
            <a:r>
              <a:rPr lang="nl-NL" dirty="0"/>
              <a:t>)expertise herkennen en bevorderen?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9CB222A-7F60-F55C-EC6E-7D3510585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3558" y="1848779"/>
            <a:ext cx="5254297" cy="42073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AutoNum type="arabicPeriod"/>
            </a:pPr>
            <a:r>
              <a:rPr lang="nl-NL" dirty="0"/>
              <a:t>Wat maakt iemand een expert?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dirty="0"/>
              <a:t>Wat maakt iemand een </a:t>
            </a:r>
            <a:r>
              <a:rPr lang="nl-NL" dirty="0" err="1"/>
              <a:t>flexpert</a:t>
            </a:r>
            <a:r>
              <a:rPr lang="nl-NL" dirty="0"/>
              <a:t>?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dirty="0"/>
              <a:t>Flexpertise development: een andere dialoog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dirty="0">
                <a:solidFill>
                  <a:schemeClr val="tx1"/>
                </a:solidFill>
              </a:rPr>
              <a:t>Hoe bevorder jij als leider flexpertise?</a:t>
            </a:r>
          </a:p>
          <a:p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5B37277-08C2-07E7-E931-3A32F544BDC8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03975"/>
            <a:ext cx="4114800" cy="192088"/>
          </a:xfrm>
        </p:spPr>
        <p:txBody>
          <a:bodyPr/>
          <a:lstStyle/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16A2BD2-A2E2-A79D-FB8C-6185C4D6B7F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8263"/>
            <a:ext cx="574675" cy="166687"/>
          </a:xfrm>
        </p:spPr>
        <p:txBody>
          <a:bodyPr/>
          <a:lstStyle/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3</a:t>
            </a:fld>
            <a:endParaRPr lang="en-GB" dirty="0"/>
          </a:p>
        </p:txBody>
      </p:sp>
      <p:pic>
        <p:nvPicPr>
          <p:cNvPr id="9" name="Afbeelding 9">
            <a:extLst>
              <a:ext uri="{FF2B5EF4-FFF2-40B4-BE49-F238E27FC236}">
                <a16:creationId xmlns:a16="http://schemas.microsoft.com/office/drawing/2014/main" id="{0692C30E-DC7C-E1CA-944A-32D99D2EE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106" y="5629275"/>
            <a:ext cx="1704975" cy="107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8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B915-69BD-4485-AEB1-DA301DBBC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5940" y="829604"/>
            <a:ext cx="7114540" cy="816634"/>
          </a:xfrm>
        </p:spPr>
        <p:txBody>
          <a:bodyPr/>
          <a:lstStyle/>
          <a:p>
            <a:r>
              <a:rPr lang="en-US" dirty="0" err="1"/>
              <a:t>Waarom</a:t>
            </a:r>
            <a:r>
              <a:rPr lang="en-US" dirty="0"/>
              <a:t> </a:t>
            </a:r>
            <a:r>
              <a:rPr lang="en-US" dirty="0" err="1"/>
              <a:t>wil</a:t>
            </a:r>
            <a:r>
              <a:rPr lang="en-US" dirty="0"/>
              <a:t> de </a:t>
            </a:r>
            <a:r>
              <a:rPr lang="en-US" dirty="0" err="1"/>
              <a:t>Haagse</a:t>
            </a:r>
            <a:r>
              <a:rPr lang="en-US" dirty="0"/>
              <a:t> </a:t>
            </a:r>
            <a:r>
              <a:rPr lang="en-US" dirty="0" err="1"/>
              <a:t>Hogeschool</a:t>
            </a:r>
            <a:r>
              <a:rPr lang="en-US" dirty="0"/>
              <a:t> </a:t>
            </a:r>
            <a:r>
              <a:rPr lang="en-US" dirty="0" err="1"/>
              <a:t>aantrekkelijk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experts?</a:t>
            </a:r>
            <a:endParaRPr lang="nl-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F1006-DDD9-43EC-B45D-3797F7CE8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Brengen</a:t>
            </a:r>
            <a:r>
              <a:rPr lang="en-US" dirty="0"/>
              <a:t> know-how </a:t>
            </a:r>
            <a:r>
              <a:rPr lang="en-US" dirty="0" err="1"/>
              <a:t>voor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Ontwerp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uitvoer</a:t>
            </a:r>
            <a:r>
              <a:rPr lang="en-US" dirty="0"/>
              <a:t> van </a:t>
            </a:r>
            <a:r>
              <a:rPr lang="en-US" dirty="0" err="1"/>
              <a:t>opleidingsprogramma’s</a:t>
            </a:r>
            <a:endParaRPr lang="en-US" dirty="0"/>
          </a:p>
          <a:p>
            <a:pPr lvl="1"/>
            <a:r>
              <a:rPr lang="en-US" dirty="0" err="1"/>
              <a:t>Professionalisering</a:t>
            </a:r>
            <a:r>
              <a:rPr lang="en-US" dirty="0"/>
              <a:t> van teams</a:t>
            </a:r>
          </a:p>
          <a:p>
            <a:pPr lvl="1"/>
            <a:r>
              <a:rPr lang="en-US" dirty="0" err="1"/>
              <a:t>Opzet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uitvoer</a:t>
            </a:r>
            <a:r>
              <a:rPr lang="en-US" dirty="0"/>
              <a:t> van </a:t>
            </a:r>
            <a:r>
              <a:rPr lang="en-US" dirty="0" err="1"/>
              <a:t>onderzoek</a:t>
            </a:r>
            <a:endParaRPr lang="en-US" dirty="0"/>
          </a:p>
          <a:p>
            <a:pPr lvl="1"/>
            <a:r>
              <a:rPr lang="en-US" dirty="0" err="1"/>
              <a:t>Netwerk</a:t>
            </a:r>
            <a:r>
              <a:rPr lang="en-US" dirty="0"/>
              <a:t> van De </a:t>
            </a:r>
            <a:r>
              <a:rPr lang="en-US" dirty="0" err="1"/>
              <a:t>Haagse</a:t>
            </a:r>
            <a:r>
              <a:rPr lang="en-US" dirty="0"/>
              <a:t> </a:t>
            </a:r>
            <a:r>
              <a:rPr lang="en-US" dirty="0" err="1"/>
              <a:t>Hogeschool</a:t>
            </a:r>
            <a:endParaRPr lang="en-US" dirty="0"/>
          </a:p>
          <a:p>
            <a:pPr lvl="1"/>
            <a:r>
              <a:rPr lang="en-US" dirty="0"/>
              <a:t>…..</a:t>
            </a:r>
          </a:p>
          <a:p>
            <a:endParaRPr lang="en-US" dirty="0"/>
          </a:p>
          <a:p>
            <a:r>
              <a:rPr lang="en-US" dirty="0"/>
              <a:t>Hoe </a:t>
            </a:r>
            <a:r>
              <a:rPr lang="en-US" dirty="0" err="1"/>
              <a:t>herken</a:t>
            </a:r>
            <a:r>
              <a:rPr lang="en-US" dirty="0"/>
              <a:t> je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goede</a:t>
            </a:r>
            <a:r>
              <a:rPr lang="en-US" dirty="0"/>
              <a:t> expert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werving</a:t>
            </a:r>
            <a:r>
              <a:rPr lang="en-US" dirty="0"/>
              <a:t>?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err="1"/>
              <a:t>En</a:t>
            </a:r>
            <a:r>
              <a:rPr lang="en-US" dirty="0"/>
              <a:t> hoe </a:t>
            </a:r>
            <a:r>
              <a:rPr lang="en-US" dirty="0" err="1"/>
              <a:t>houd</a:t>
            </a:r>
            <a:r>
              <a:rPr lang="en-US" dirty="0"/>
              <a:t> je experts </a:t>
            </a:r>
            <a:r>
              <a:rPr lang="en-US" dirty="0" err="1"/>
              <a:t>gemotiveerd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betrokken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ze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ons</a:t>
            </a:r>
            <a:r>
              <a:rPr lang="en-US" dirty="0"/>
              <a:t> </a:t>
            </a:r>
            <a:r>
              <a:rPr lang="en-US" dirty="0" err="1"/>
              <a:t>werken</a:t>
            </a:r>
            <a:r>
              <a:rPr lang="en-US" dirty="0"/>
              <a:t>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522B0-14DE-4F0B-B469-F490265BA7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86531-BC5E-4F6E-B2C5-A7B109962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0042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5" descr="Middelbareschoolleraar die een leerling in een klaslokaal aanwijst">
            <a:extLst>
              <a:ext uri="{FF2B5EF4-FFF2-40B4-BE49-F238E27FC236}">
                <a16:creationId xmlns:a16="http://schemas.microsoft.com/office/drawing/2014/main" id="{1A30C8E4-474F-038B-68D9-2FF34E629FB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0010" r="10010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5611957-60E1-4186-9634-F949DBF9F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3558" y="709001"/>
            <a:ext cx="4091304" cy="705834"/>
          </a:xfrm>
        </p:spPr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maakt</a:t>
            </a:r>
            <a:r>
              <a:rPr lang="en-US" dirty="0"/>
              <a:t> </a:t>
            </a:r>
            <a:r>
              <a:rPr lang="en-US" dirty="0" err="1"/>
              <a:t>iemand</a:t>
            </a:r>
            <a:r>
              <a:rPr lang="en-US" dirty="0"/>
              <a:t> </a:t>
            </a:r>
            <a:r>
              <a:rPr lang="en-US" dirty="0" err="1"/>
              <a:t>een</a:t>
            </a:r>
            <a:r>
              <a:rPr lang="en-US" dirty="0"/>
              <a:t> expert?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39439B-581E-415E-AD98-E6CD1CAA19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Wie in </a:t>
            </a:r>
            <a:r>
              <a:rPr lang="en-US" err="1"/>
              <a:t>jullie</a:t>
            </a:r>
            <a:r>
              <a:rPr lang="en-US"/>
              <a:t> team </a:t>
            </a:r>
            <a:r>
              <a:rPr lang="en-US" err="1"/>
              <a:t>zou</a:t>
            </a:r>
            <a:r>
              <a:rPr lang="en-US"/>
              <a:t> je </a:t>
            </a:r>
            <a:r>
              <a:rPr lang="en-US" err="1"/>
              <a:t>omschrijven</a:t>
            </a:r>
            <a:r>
              <a:rPr lang="en-US"/>
              <a:t> </a:t>
            </a:r>
            <a:r>
              <a:rPr lang="en-US" err="1"/>
              <a:t>als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expert op het gebied van didactiek?</a:t>
            </a:r>
          </a:p>
          <a:p>
            <a:endParaRPr lang="en-US"/>
          </a:p>
          <a:p>
            <a:r>
              <a:rPr lang="en-US"/>
              <a:t>Wat </a:t>
            </a:r>
            <a:r>
              <a:rPr lang="en-US" err="1"/>
              <a:t>maakt</a:t>
            </a:r>
            <a:r>
              <a:rPr lang="en-US"/>
              <a:t> </a:t>
            </a:r>
            <a:r>
              <a:rPr lang="en-US" err="1"/>
              <a:t>deze</a:t>
            </a:r>
            <a:r>
              <a:rPr lang="en-US"/>
              <a:t> </a:t>
            </a:r>
            <a:r>
              <a:rPr lang="en-US" err="1"/>
              <a:t>collega</a:t>
            </a:r>
            <a:r>
              <a:rPr lang="en-US"/>
              <a:t> </a:t>
            </a:r>
            <a:r>
              <a:rPr lang="en-US" err="1"/>
              <a:t>een</a:t>
            </a:r>
            <a:r>
              <a:rPr lang="en-US"/>
              <a:t> expert?</a:t>
            </a:r>
          </a:p>
          <a:p>
            <a:endParaRPr lang="en-US"/>
          </a:p>
          <a:p>
            <a:r>
              <a:rPr lang="en-US" err="1"/>
              <a:t>Bespreek</a:t>
            </a:r>
            <a:r>
              <a:rPr lang="en-US"/>
              <a:t> 5 </a:t>
            </a:r>
            <a:r>
              <a:rPr lang="en-US" err="1"/>
              <a:t>minuten</a:t>
            </a:r>
            <a:r>
              <a:rPr lang="en-US"/>
              <a:t> in </a:t>
            </a:r>
            <a:r>
              <a:rPr lang="en-US" err="1"/>
              <a:t>tweetallen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34269" y="572593"/>
            <a:ext cx="7114540" cy="428835"/>
          </a:xfrm>
        </p:spPr>
        <p:txBody>
          <a:bodyPr/>
          <a:lstStyle/>
          <a:p>
            <a:r>
              <a:rPr lang="en-US" dirty="0"/>
              <a:t>Wat </a:t>
            </a:r>
            <a:r>
              <a:rPr lang="en-US" dirty="0" err="1"/>
              <a:t>maakt</a:t>
            </a:r>
            <a:r>
              <a:rPr lang="en-US" dirty="0"/>
              <a:t> </a:t>
            </a:r>
            <a:r>
              <a:rPr lang="en-US" dirty="0" err="1"/>
              <a:t>iemand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expert?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41073" y="953313"/>
            <a:ext cx="4845268" cy="3985854"/>
          </a:xfrm>
        </p:spPr>
        <p:txBody>
          <a:bodyPr>
            <a:noAutofit/>
          </a:bodyPr>
          <a:lstStyle/>
          <a:p>
            <a:pPr lvl="1"/>
            <a:endParaRPr lang="nl-NL" sz="1800"/>
          </a:p>
          <a:p>
            <a:pPr marL="0" indent="0">
              <a:buNone/>
            </a:pPr>
            <a:r>
              <a:rPr lang="nl-NL" sz="1800" b="1"/>
              <a:t>Expert = zichtbare en erkende expertise</a:t>
            </a:r>
          </a:p>
          <a:p>
            <a:r>
              <a:rPr lang="nl-NL" sz="1800"/>
              <a:t>Bepalen standaarden in vakgebied</a:t>
            </a:r>
          </a:p>
          <a:p>
            <a:r>
              <a:rPr lang="nl-NL" sz="1800"/>
              <a:t>Kunnen hun expertise ‘verkopen’ aan collega’s</a:t>
            </a:r>
          </a:p>
          <a:p>
            <a:r>
              <a:rPr lang="nl-NL" sz="1800"/>
              <a:t>De meest zichtbare expert is niet zondermeer de beste expert</a:t>
            </a:r>
          </a:p>
          <a:p>
            <a:pPr marL="0" indent="0">
              <a:buNone/>
            </a:pPr>
            <a:endParaRPr lang="nl-NL" sz="1800"/>
          </a:p>
          <a:p>
            <a:pPr marL="0" indent="0">
              <a:buNone/>
            </a:pPr>
            <a:endParaRPr lang="nl-NL" sz="1800"/>
          </a:p>
          <a:p>
            <a:pPr marL="0" indent="0">
              <a:buNone/>
            </a:pPr>
            <a:endParaRPr lang="nl-NL" sz="1800"/>
          </a:p>
          <a:p>
            <a:pPr lvl="1"/>
            <a:endParaRPr lang="nl-NL" sz="1800"/>
          </a:p>
          <a:p>
            <a:endParaRPr lang="nl-NL" sz="1800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1459600" y="1374274"/>
            <a:ext cx="4984743" cy="39858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536575" indent="-263525" algn="l" defTabSz="914400" rtl="0" eaLnBrk="1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809625" indent="-273050" algn="l" defTabSz="914400" rtl="0" eaLnBrk="1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073150" indent="-263525" algn="l" defTabSz="914400" rtl="0" eaLnBrk="1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344613" indent="-271463" algn="l" defTabSz="914400" rtl="0" eaLnBrk="1" latinLnBrk="0" hangingPunct="1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Char char="−"/>
              <a:defRPr sz="2000" kern="120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800" b="1"/>
              <a:t>Expert = Bovengemiddelde performance</a:t>
            </a:r>
          </a:p>
          <a:p>
            <a:r>
              <a:rPr lang="nl-NL" sz="1800"/>
              <a:t>Tacit knowledge</a:t>
            </a:r>
          </a:p>
          <a:p>
            <a:r>
              <a:rPr lang="nl-NL" sz="1800"/>
              <a:t>Sneller</a:t>
            </a:r>
          </a:p>
          <a:p>
            <a:r>
              <a:rPr lang="nl-NL" sz="1800"/>
              <a:t>Beter in oplossen van domain-specifieke problemen</a:t>
            </a:r>
          </a:p>
          <a:p>
            <a:r>
              <a:rPr lang="nl-NL" sz="1800"/>
              <a:t>Top 10%</a:t>
            </a:r>
          </a:p>
          <a:p>
            <a:r>
              <a:rPr lang="nl-NL" sz="1800"/>
              <a:t>Weten tot waar hun expertise reikt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800" b="1"/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1800" b="1"/>
              <a:t>Ontwikkeltraject</a:t>
            </a:r>
          </a:p>
          <a:p>
            <a:r>
              <a:rPr lang="nl-NL" sz="1800"/>
              <a:t>Power law of practice</a:t>
            </a:r>
          </a:p>
          <a:p>
            <a:r>
              <a:rPr lang="nl-NL" sz="1800"/>
              <a:t>10.000 uren regel in vastomlijnde domeinen</a:t>
            </a:r>
          </a:p>
          <a:p>
            <a:r>
              <a:rPr lang="nl-NL" sz="1800"/>
              <a:t>Coach</a:t>
            </a:r>
          </a:p>
          <a:p>
            <a:pPr lvl="1"/>
            <a:endParaRPr lang="nl-NL" sz="1800"/>
          </a:p>
          <a:p>
            <a:endParaRPr lang="nl-NL" sz="1800"/>
          </a:p>
        </p:txBody>
      </p:sp>
      <p:sp>
        <p:nvSpPr>
          <p:cNvPr id="8" name="TextBox 7"/>
          <p:cNvSpPr txBox="1"/>
          <p:nvPr/>
        </p:nvSpPr>
        <p:spPr>
          <a:xfrm>
            <a:off x="1543262" y="5398118"/>
            <a:ext cx="3408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Ericsson, Hoffmann, </a:t>
            </a:r>
            <a:r>
              <a:rPr lang="en-US" sz="1200" dirty="0" err="1"/>
              <a:t>Kozbelt</a:t>
            </a:r>
            <a:r>
              <a:rPr lang="en-US" sz="1200" dirty="0"/>
              <a:t>, &amp; Williams (2018)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15558" y="4184420"/>
            <a:ext cx="1800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Van der Heijden (2000)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9627" y="168166"/>
            <a:ext cx="1413175" cy="897015"/>
          </a:xfrm>
          <a:prstGeom prst="rect">
            <a:avLst/>
          </a:prstGeom>
        </p:spPr>
      </p:pic>
      <p:pic>
        <p:nvPicPr>
          <p:cNvPr id="2" name="Graphic 2" descr="Puzzelstukjes met effen opvulling">
            <a:extLst>
              <a:ext uri="{FF2B5EF4-FFF2-40B4-BE49-F238E27FC236}">
                <a16:creationId xmlns:a16="http://schemas.microsoft.com/office/drawing/2014/main" id="{56384DD7-7CAD-445A-B92D-0F795818F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93206" y="5734050"/>
            <a:ext cx="914400" cy="914400"/>
          </a:xfrm>
          <a:prstGeom prst="rect">
            <a:avLst/>
          </a:prstGeom>
        </p:spPr>
      </p:pic>
      <p:pic>
        <p:nvPicPr>
          <p:cNvPr id="3" name="Graphic 3" descr="3D-bril met effen opvulling">
            <a:extLst>
              <a:ext uri="{FF2B5EF4-FFF2-40B4-BE49-F238E27FC236}">
                <a16:creationId xmlns:a16="http://schemas.microsoft.com/office/drawing/2014/main" id="{6B33E878-0A68-4D44-ABE9-18D336D2A6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15300" y="579358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18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321" y="1882389"/>
            <a:ext cx="6464747" cy="31520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0417" y="683698"/>
            <a:ext cx="8445183" cy="428835"/>
          </a:xfrm>
        </p:spPr>
        <p:txBody>
          <a:bodyPr/>
          <a:lstStyle/>
          <a:p>
            <a:r>
              <a:rPr lang="en-US" dirty="0" err="1"/>
              <a:t>Arbeidsmarkt</a:t>
            </a:r>
            <a:r>
              <a:rPr lang="en-US" dirty="0"/>
              <a:t> </a:t>
            </a:r>
            <a:r>
              <a:rPr lang="en-US" dirty="0" err="1"/>
              <a:t>vraagt</a:t>
            </a:r>
            <a:r>
              <a:rPr lang="en-US" dirty="0"/>
              <a:t> om </a:t>
            </a:r>
            <a:r>
              <a:rPr lang="en-US" dirty="0" err="1"/>
              <a:t>flexibele</a:t>
            </a:r>
            <a:r>
              <a:rPr lang="en-US" dirty="0"/>
              <a:t> experts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4478" y="1362415"/>
            <a:ext cx="8103044" cy="440776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nl-NL" sz="1600" dirty="0">
                <a:solidFill>
                  <a:schemeClr val="tx1"/>
                </a:solidFill>
                <a:cs typeface="Arial"/>
              </a:rPr>
              <a:t>Expertise van leiders / professionals blijft niet zondermeer van waarde:</a:t>
            </a:r>
          </a:p>
          <a:p>
            <a:r>
              <a:rPr lang="nl-NL" sz="1600" dirty="0">
                <a:solidFill>
                  <a:schemeClr val="tx1"/>
                </a:solidFill>
                <a:cs typeface="Arial"/>
              </a:rPr>
              <a:t>Kennis veroudert</a:t>
            </a:r>
          </a:p>
          <a:p>
            <a:r>
              <a:rPr lang="nl-NL" sz="1600" dirty="0">
                <a:solidFill>
                  <a:schemeClr val="tx1"/>
                </a:solidFill>
                <a:cs typeface="Arial"/>
              </a:rPr>
              <a:t>Vraag naar expertise buiten je eigen terrein (</a:t>
            </a:r>
            <a:r>
              <a:rPr lang="nl-NL" sz="1600" dirty="0" err="1">
                <a:solidFill>
                  <a:schemeClr val="tx1"/>
                </a:solidFill>
                <a:cs typeface="Arial"/>
              </a:rPr>
              <a:t>reskilling</a:t>
            </a:r>
            <a:r>
              <a:rPr lang="nl-NL" sz="1600" dirty="0">
                <a:solidFill>
                  <a:schemeClr val="tx1"/>
                </a:solidFill>
                <a:cs typeface="Arial"/>
              </a:rPr>
              <a:t>)</a:t>
            </a:r>
          </a:p>
          <a:p>
            <a:r>
              <a:rPr lang="nl-NL" sz="1600" dirty="0">
                <a:solidFill>
                  <a:schemeClr val="tx1"/>
                </a:solidFill>
                <a:cs typeface="Arial"/>
              </a:rPr>
              <a:t>Vraag naar hoger niveau van expertise (</a:t>
            </a:r>
            <a:r>
              <a:rPr lang="nl-NL" sz="1600" dirty="0" err="1">
                <a:solidFill>
                  <a:schemeClr val="tx1"/>
                </a:solidFill>
                <a:cs typeface="Arial"/>
              </a:rPr>
              <a:t>upskilling</a:t>
            </a:r>
            <a:r>
              <a:rPr lang="nl-NL" sz="1600" dirty="0">
                <a:solidFill>
                  <a:schemeClr val="tx1"/>
                </a:solidFill>
                <a:cs typeface="Arial"/>
              </a:rPr>
              <a:t>)</a:t>
            </a:r>
          </a:p>
          <a:p>
            <a:r>
              <a:rPr lang="nl-NL" sz="1600" dirty="0">
                <a:solidFill>
                  <a:schemeClr val="tx1"/>
                </a:solidFill>
                <a:cs typeface="Arial"/>
              </a:rPr>
              <a:t>Vraag naar expertise op meerdere terreinen (</a:t>
            </a:r>
            <a:r>
              <a:rPr lang="nl-NL" sz="1600" dirty="0" err="1">
                <a:solidFill>
                  <a:schemeClr val="tx1"/>
                </a:solidFill>
                <a:cs typeface="Arial"/>
              </a:rPr>
              <a:t>multi-disciplinair</a:t>
            </a:r>
            <a:r>
              <a:rPr lang="nl-NL" sz="1600" dirty="0">
                <a:solidFill>
                  <a:schemeClr val="tx1"/>
                </a:solidFill>
                <a:cs typeface="Arial"/>
              </a:rPr>
              <a:t>)</a:t>
            </a:r>
          </a:p>
          <a:p>
            <a:endParaRPr lang="nl-NL" sz="1600" dirty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r>
              <a:rPr lang="nl-NL" sz="1600" dirty="0">
                <a:solidFill>
                  <a:schemeClr val="tx1"/>
                </a:solidFill>
                <a:cs typeface="Arial"/>
              </a:rPr>
              <a:t>Of expertise moet op een andere manier van waarde worden gemaakt:</a:t>
            </a:r>
          </a:p>
          <a:p>
            <a:r>
              <a:rPr lang="nl-NL" sz="1600" dirty="0">
                <a:solidFill>
                  <a:schemeClr val="tx1"/>
                </a:solidFill>
                <a:cs typeface="Arial"/>
              </a:rPr>
              <a:t>Nieuw team, opleiding, project binnen of buiten de hhs, nieuwe manager</a:t>
            </a:r>
          </a:p>
          <a:p>
            <a:r>
              <a:rPr lang="nl-NL" sz="1600" dirty="0">
                <a:solidFill>
                  <a:schemeClr val="tx1"/>
                </a:solidFill>
                <a:cs typeface="Arial"/>
              </a:rPr>
              <a:t>Nieuwe (hhs) processen, systemen, richtlijnen</a:t>
            </a:r>
          </a:p>
          <a:p>
            <a:r>
              <a:rPr lang="nl-NL" sz="1600" dirty="0">
                <a:solidFill>
                  <a:schemeClr val="tx1"/>
                </a:solidFill>
                <a:cs typeface="Arial"/>
              </a:rPr>
              <a:t>Complexe problemen die vragen om multidisciplinaire aanpak</a:t>
            </a:r>
          </a:p>
          <a:p>
            <a:pPr marL="0" indent="0">
              <a:buNone/>
            </a:pPr>
            <a:endParaRPr lang="nl-NL" sz="1600" dirty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r>
              <a:rPr lang="nl-NL" sz="1600" dirty="0">
                <a:solidFill>
                  <a:schemeClr val="tx1"/>
                </a:solidFill>
                <a:cs typeface="Arial"/>
              </a:rPr>
              <a:t>De Haagse Hogeschool moet studenten en professionals voorbereiden en ondersteunen in de benodigde flexibiliteit = </a:t>
            </a:r>
            <a:r>
              <a:rPr lang="nl-NL" sz="1600" b="1" dirty="0">
                <a:solidFill>
                  <a:schemeClr val="tx1"/>
                </a:solidFill>
                <a:cs typeface="Arial"/>
              </a:rPr>
              <a:t>Flexpertise</a:t>
            </a:r>
          </a:p>
          <a:p>
            <a:pPr marL="0" indent="0">
              <a:buNone/>
            </a:pPr>
            <a:endParaRPr lang="nl-NL" sz="1600" dirty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nl-NL" sz="1600" dirty="0">
              <a:solidFill>
                <a:schemeClr val="tx1"/>
              </a:solidFill>
              <a:cs typeface="Arial"/>
            </a:endParaRPr>
          </a:p>
          <a:p>
            <a:pPr marL="0" indent="0">
              <a:buNone/>
            </a:pPr>
            <a:endParaRPr lang="nl-NL" sz="1600" b="1" dirty="0">
              <a:solidFill>
                <a:srgbClr val="FF0000"/>
              </a:solidFill>
              <a:cs typeface="Arial"/>
            </a:endParaRPr>
          </a:p>
          <a:p>
            <a:pPr marL="0" indent="0">
              <a:buNone/>
            </a:pPr>
            <a:endParaRPr lang="nl-NL" sz="1600" b="1" dirty="0">
              <a:cs typeface="Arial"/>
            </a:endParaRPr>
          </a:p>
          <a:p>
            <a:pPr marL="0" indent="0">
              <a:buNone/>
            </a:pPr>
            <a:endParaRPr lang="nl-NL" sz="1600" b="1" dirty="0">
              <a:cs typeface="Arial"/>
            </a:endParaRPr>
          </a:p>
          <a:p>
            <a:pPr marL="0" indent="0">
              <a:buNone/>
            </a:pPr>
            <a:endParaRPr lang="nl-NL" sz="1600" b="1" dirty="0"/>
          </a:p>
          <a:p>
            <a:endParaRPr lang="nl-NL" sz="1600" dirty="0"/>
          </a:p>
          <a:p>
            <a:endParaRPr lang="nl-NL" sz="1600" dirty="0"/>
          </a:p>
          <a:p>
            <a:endParaRPr lang="nl-NL" sz="1600" dirty="0"/>
          </a:p>
          <a:p>
            <a:pPr marL="0" indent="0">
              <a:buNone/>
            </a:pPr>
            <a:endParaRPr lang="nl-NL" sz="1600" dirty="0"/>
          </a:p>
          <a:p>
            <a:endParaRPr lang="nl-NL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434" y="5770180"/>
            <a:ext cx="1413175" cy="897015"/>
          </a:xfrm>
          <a:prstGeom prst="rect">
            <a:avLst/>
          </a:prstGeom>
        </p:spPr>
      </p:pic>
      <p:pic>
        <p:nvPicPr>
          <p:cNvPr id="4" name="Graphic 4" descr="Aspiratie met effen opvulling">
            <a:extLst>
              <a:ext uri="{FF2B5EF4-FFF2-40B4-BE49-F238E27FC236}">
                <a16:creationId xmlns:a16="http://schemas.microsoft.com/office/drawing/2014/main" id="{718E48C4-E0C8-4652-A263-1F1A615BEB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98894" y="1078706"/>
            <a:ext cx="914400" cy="9144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75952CD-216C-9D08-E623-92129FA051F1}"/>
              </a:ext>
            </a:extLst>
          </p:cNvPr>
          <p:cNvSpPr txBox="1"/>
          <p:nvPr/>
        </p:nvSpPr>
        <p:spPr>
          <a:xfrm>
            <a:off x="3044372" y="6151654"/>
            <a:ext cx="53174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1200" dirty="0">
                <a:solidFill>
                  <a:schemeClr val="tx2"/>
                </a:solidFill>
                <a:cs typeface="Arial"/>
              </a:rPr>
              <a:t>Frie et al., 2019; </a:t>
            </a:r>
            <a:r>
              <a:rPr lang="nl-NL" sz="1200" dirty="0" err="1">
                <a:solidFill>
                  <a:schemeClr val="tx2"/>
                </a:solidFill>
                <a:cs typeface="Arial"/>
              </a:rPr>
              <a:t>Grenier</a:t>
            </a:r>
            <a:r>
              <a:rPr lang="nl-NL" sz="1200" dirty="0">
                <a:solidFill>
                  <a:schemeClr val="tx2"/>
                </a:solidFill>
                <a:cs typeface="Arial"/>
              </a:rPr>
              <a:t> &amp; </a:t>
            </a:r>
            <a:r>
              <a:rPr lang="nl-NL" sz="1200" dirty="0" err="1">
                <a:solidFill>
                  <a:schemeClr val="tx2"/>
                </a:solidFill>
                <a:cs typeface="Arial"/>
              </a:rPr>
              <a:t>Kehrhahn</a:t>
            </a:r>
            <a:r>
              <a:rPr lang="nl-NL" sz="1200" dirty="0">
                <a:solidFill>
                  <a:schemeClr val="tx2"/>
                </a:solidFill>
                <a:cs typeface="Arial"/>
              </a:rPr>
              <a:t> (2008); </a:t>
            </a:r>
            <a:r>
              <a:rPr lang="nl-NL" sz="1200" dirty="0" err="1">
                <a:solidFill>
                  <a:schemeClr val="tx2"/>
                </a:solidFill>
                <a:cs typeface="Arial"/>
              </a:rPr>
              <a:t>Gruber</a:t>
            </a:r>
            <a:r>
              <a:rPr lang="nl-NL" sz="1200" dirty="0">
                <a:solidFill>
                  <a:schemeClr val="tx2"/>
                </a:solidFill>
                <a:cs typeface="Arial"/>
              </a:rPr>
              <a:t> &amp; </a:t>
            </a:r>
            <a:r>
              <a:rPr lang="nl-NL" sz="1200" dirty="0" err="1">
                <a:solidFill>
                  <a:schemeClr val="tx2"/>
                </a:solidFill>
                <a:cs typeface="Arial"/>
              </a:rPr>
              <a:t>Harteis</a:t>
            </a:r>
            <a:r>
              <a:rPr lang="nl-NL" sz="1200" dirty="0">
                <a:solidFill>
                  <a:schemeClr val="tx2"/>
                </a:solidFill>
                <a:cs typeface="Arial"/>
              </a:rPr>
              <a:t> (2018);</a:t>
            </a:r>
          </a:p>
        </p:txBody>
      </p:sp>
    </p:spTree>
    <p:extLst>
      <p:ext uri="{BB962C8B-B14F-4D97-AF65-F5344CB8AC3E}">
        <p14:creationId xmlns:p14="http://schemas.microsoft.com/office/powerpoint/2010/main" val="213341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5940" y="1217403"/>
            <a:ext cx="7114540" cy="428835"/>
          </a:xfrm>
        </p:spPr>
        <p:txBody>
          <a:bodyPr/>
          <a:lstStyle/>
          <a:p>
            <a:r>
              <a:rPr lang="en-US" dirty="0"/>
              <a:t>Flexpertise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>
                <a:cs typeface="Arial"/>
              </a:rPr>
              <a:t>“…the ability to maintain a certain amount of expertise under changing circumstances and in different situations, and also the mastery of certain learning strategies and learning skills to reach a certain level of expertise in any domain” (Van der Heijden 1998, p. 69).</a:t>
            </a:r>
          </a:p>
          <a:p>
            <a:endParaRPr lang="en-US" sz="2400" dirty="0"/>
          </a:p>
          <a:p>
            <a:r>
              <a:rPr lang="en-US" sz="2400" b="1" dirty="0" err="1">
                <a:cs typeface="Arial"/>
              </a:rPr>
              <a:t>Flexpert</a:t>
            </a:r>
            <a:r>
              <a:rPr lang="en-US" sz="2400" b="1" dirty="0">
                <a:cs typeface="Arial"/>
              </a:rPr>
              <a:t> </a:t>
            </a:r>
            <a:r>
              <a:rPr lang="en-US" sz="2400" dirty="0">
                <a:cs typeface="Arial"/>
              </a:rPr>
              <a:t>displays high levels of flexpertise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8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06" y="5749159"/>
            <a:ext cx="1413175" cy="8970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782" y="362935"/>
            <a:ext cx="2428875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15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7" descr="Lachende collega's">
            <a:extLst>
              <a:ext uri="{FF2B5EF4-FFF2-40B4-BE49-F238E27FC236}">
                <a16:creationId xmlns:a16="http://schemas.microsoft.com/office/drawing/2014/main" id="{911E1CAE-1273-D9AB-BB14-C6BB77EFF2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9960" r="9960"/>
          <a:stretch/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E65030-B527-4F8D-8723-1515BA436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4443" y="1210652"/>
            <a:ext cx="4091304" cy="2367828"/>
          </a:xfrm>
        </p:spPr>
        <p:txBody>
          <a:bodyPr/>
          <a:lstStyle/>
          <a:p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Haagse</a:t>
            </a:r>
            <a:r>
              <a:rPr lang="en-US" dirty="0"/>
              <a:t> </a:t>
            </a:r>
            <a:r>
              <a:rPr lang="en-US" dirty="0" err="1"/>
              <a:t>Hogeschool</a:t>
            </a:r>
            <a:r>
              <a:rPr lang="en-US" dirty="0"/>
              <a:t>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organisatie</a:t>
            </a:r>
            <a:r>
              <a:rPr lang="en-US" dirty="0"/>
              <a:t> van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flexperts?</a:t>
            </a:r>
            <a:br>
              <a:rPr lang="en-US" dirty="0"/>
            </a:br>
            <a:br>
              <a:rPr lang="en-US" dirty="0"/>
            </a:br>
            <a:r>
              <a:rPr lang="en-US" dirty="0" err="1"/>
              <a:t>Waaraan</a:t>
            </a:r>
            <a:r>
              <a:rPr lang="en-US" dirty="0"/>
              <a:t> </a:t>
            </a:r>
            <a:r>
              <a:rPr lang="en-US" dirty="0" err="1"/>
              <a:t>herken</a:t>
            </a:r>
            <a:r>
              <a:rPr lang="en-US" dirty="0"/>
              <a:t> </a:t>
            </a:r>
            <a:r>
              <a:rPr lang="en-US" dirty="0" err="1"/>
              <a:t>jij</a:t>
            </a:r>
            <a:r>
              <a:rPr lang="en-US" dirty="0"/>
              <a:t> de flexpert?</a:t>
            </a:r>
            <a:endParaRPr lang="nl-NL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368407-9C23-46BD-ACD3-7C4647C8994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403975"/>
            <a:ext cx="4114800" cy="192088"/>
          </a:xfrm>
        </p:spPr>
        <p:txBody>
          <a:bodyPr/>
          <a:lstStyle/>
          <a:p>
            <a:pPr marL="12700">
              <a:lnSpc>
                <a:spcPts val="1535"/>
              </a:lnSpc>
            </a:pPr>
            <a:r>
              <a:rPr lang="nl-NL"/>
              <a:t>korte titel presentatie - aan te passen via voettekst</a:t>
            </a:r>
            <a:endParaRPr lang="nl-NL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3A2CC-22BC-4C71-A218-0A030727F98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8263"/>
            <a:ext cx="574675" cy="166687"/>
          </a:xfrm>
        </p:spPr>
        <p:txBody>
          <a:bodyPr/>
          <a:lstStyle/>
          <a:p>
            <a:pPr marL="25400">
              <a:lnSpc>
                <a:spcPts val="1425"/>
              </a:lnSpc>
            </a:pPr>
            <a:fld id="{68BC35B1-DB37-4D69-B23B-4C9E9B475BB5}" type="slidenum">
              <a:rPr lang="en-GB" smtClean="0"/>
              <a:pPr marL="25400">
                <a:lnSpc>
                  <a:spcPts val="1425"/>
                </a:lnSpc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4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e7eb5fd271471ceb031aa7637231df710576e42"/>
</p:tagLst>
</file>

<file path=ppt/theme/theme1.xml><?xml version="1.0" encoding="utf-8"?>
<a:theme xmlns:a="http://schemas.openxmlformats.org/drawingml/2006/main" name="Kantoorthema">
  <a:themeElements>
    <a:clrScheme name="HHS">
      <a:dk1>
        <a:sysClr val="windowText" lastClr="000000"/>
      </a:dk1>
      <a:lt1>
        <a:sysClr val="window" lastClr="FFFFFF"/>
      </a:lt1>
      <a:dk2>
        <a:srgbClr val="213343"/>
      </a:dk2>
      <a:lt2>
        <a:srgbClr val="E7E6E6"/>
      </a:lt2>
      <a:accent1>
        <a:srgbClr val="9EA700"/>
      </a:accent1>
      <a:accent2>
        <a:srgbClr val="213343"/>
      </a:accent2>
      <a:accent3>
        <a:srgbClr val="9EA700"/>
      </a:accent3>
      <a:accent4>
        <a:srgbClr val="213343"/>
      </a:accent4>
      <a:accent5>
        <a:srgbClr val="9EA700"/>
      </a:accent5>
      <a:accent6>
        <a:srgbClr val="213343"/>
      </a:accent6>
      <a:hlink>
        <a:srgbClr val="213343"/>
      </a:hlink>
      <a:folHlink>
        <a:srgbClr val="213343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rgbClr val="213343"/>
            </a:solidFill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HHS-ppt-template-NL-16x9" id="{088E9C5B-7272-814F-B966-5AFBBEBA7DAA}" vid="{777E0F1A-08F6-7F4C-9C2F-E163E2249B97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2774656B46524A8F5DB5C0C4C0F871" ma:contentTypeVersion="14" ma:contentTypeDescription="Een nieuw document maken." ma:contentTypeScope="" ma:versionID="be82e07ae7b936bd55cedf0211fc06d1">
  <xsd:schema xmlns:xsd="http://www.w3.org/2001/XMLSchema" xmlns:xs="http://www.w3.org/2001/XMLSchema" xmlns:p="http://schemas.microsoft.com/office/2006/metadata/properties" xmlns:ns3="b53efa63-7f7b-42a3-a996-f9c2bd5e7d9d" xmlns:ns4="6143b09c-12d9-4b40-9909-c2bf4980fdfd" targetNamespace="http://schemas.microsoft.com/office/2006/metadata/properties" ma:root="true" ma:fieldsID="e327c0d36441e8f8d6e8444e50139b8e" ns3:_="" ns4:_="">
    <xsd:import namespace="b53efa63-7f7b-42a3-a996-f9c2bd5e7d9d"/>
    <xsd:import namespace="6143b09c-12d9-4b40-9909-c2bf4980fdfd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4:MediaServiceMetadata" minOccurs="0"/>
                <xsd:element ref="ns4:MediaServiceFastMetadata" minOccurs="0"/>
                <xsd:element ref="ns3:SharedWithDetails" minOccurs="0"/>
                <xsd:element ref="ns3:SharingHintHash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Location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3efa63-7f7b-42a3-a996-f9c2bd5e7d9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43b09c-12d9-4b40-9909-c2bf4980fdf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1FB33D1-DEC0-42EF-9C6C-10A62ED864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3efa63-7f7b-42a3-a996-f9c2bd5e7d9d"/>
    <ds:schemaRef ds:uri="6143b09c-12d9-4b40-9909-c2bf4980fd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80A02DF-6E5E-4286-BFBE-08BF957FDFB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40EB49D-93FA-4E6E-B615-B5C976508B3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HHS-ppt-template-NL-16x9</Template>
  <TotalTime>1597</TotalTime>
  <Words>1304</Words>
  <Application>Microsoft Office PowerPoint</Application>
  <PresentationFormat>Widescreen</PresentationFormat>
  <Paragraphs>217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Black</vt:lpstr>
      <vt:lpstr>Arial,Sans-Serif</vt:lpstr>
      <vt:lpstr>Calibri</vt:lpstr>
      <vt:lpstr>Verdana</vt:lpstr>
      <vt:lpstr>Wingdings</vt:lpstr>
      <vt:lpstr>Kantoorthema</vt:lpstr>
      <vt:lpstr>PowerPoint Presentation</vt:lpstr>
      <vt:lpstr>Flexpertise onderzoek vertaald naar de praktijk</vt:lpstr>
      <vt:lpstr>Hoe kun je (fl)expertise herkennen en bevorderen?</vt:lpstr>
      <vt:lpstr>Waarom wil de Haagse Hogeschool aantrekkelijk zijn voor experts?</vt:lpstr>
      <vt:lpstr>Wat maakt iemand een expert?</vt:lpstr>
      <vt:lpstr>Wat maakt iemand een expert?</vt:lpstr>
      <vt:lpstr>Arbeidsmarkt vraagt om flexibele experts</vt:lpstr>
      <vt:lpstr>Flexpertise</vt:lpstr>
      <vt:lpstr> De Haagse Hogeschool: een organisatie van en voor flexperts?  Waaraan herken jij de flexpert?</vt:lpstr>
      <vt:lpstr>Zo doet een flexpert het</vt:lpstr>
      <vt:lpstr>Signalen die mogelijk vragen om meer flexpertise</vt:lpstr>
      <vt:lpstr>Van expertise naar flexpertise ontwikkeling:  Een nieuwe kijk op de werving en ontwikkeling van talent</vt:lpstr>
      <vt:lpstr>PowerPoint Presentation</vt:lpstr>
      <vt:lpstr>Hoe bevorder jij als leider flexpertise?</vt:lpstr>
      <vt:lpstr>Vervolg?</vt:lpstr>
    </vt:vector>
  </TitlesOfParts>
  <Manager/>
  <Company>Haagse Hogeschool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Lonneke Frie</dc:creator>
  <cp:keywords/>
  <dc:description/>
  <cp:lastModifiedBy>Lonneke Frie</cp:lastModifiedBy>
  <cp:revision>716</cp:revision>
  <dcterms:created xsi:type="dcterms:W3CDTF">2021-09-16T11:08:10Z</dcterms:created>
  <dcterms:modified xsi:type="dcterms:W3CDTF">2023-01-30T12:01:43Z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0x0101001D2774656B46524A8F5DB5C0C4C0F871</vt:lpwstr>
  </property>
</Properties>
</file>