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17"/>
  </p:notesMasterIdLst>
  <p:handoutMasterIdLst>
    <p:handoutMasterId r:id="rId18"/>
  </p:handoutMasterIdLst>
  <p:sldIdLst>
    <p:sldId id="259" r:id="rId2"/>
    <p:sldId id="262" r:id="rId3"/>
    <p:sldId id="264" r:id="rId4"/>
    <p:sldId id="260" r:id="rId5"/>
    <p:sldId id="266" r:id="rId6"/>
    <p:sldId id="277" r:id="rId7"/>
    <p:sldId id="267" r:id="rId8"/>
    <p:sldId id="269" r:id="rId9"/>
    <p:sldId id="270" r:id="rId10"/>
    <p:sldId id="271" r:id="rId11"/>
    <p:sldId id="268" r:id="rId12"/>
    <p:sldId id="272" r:id="rId13"/>
    <p:sldId id="274" r:id="rId14"/>
    <p:sldId id="275" r:id="rId15"/>
    <p:sldId id="276" r:id="rId16"/>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0BFA01C-CD74-7845-B021-672224978863}">
          <p14:sldIdLst>
            <p14:sldId id="259"/>
            <p14:sldId id="262"/>
            <p14:sldId id="264"/>
            <p14:sldId id="260"/>
            <p14:sldId id="266"/>
            <p14:sldId id="277"/>
            <p14:sldId id="267"/>
            <p14:sldId id="269"/>
            <p14:sldId id="270"/>
            <p14:sldId id="271"/>
            <p14:sldId id="268"/>
            <p14:sldId id="272"/>
            <p14:sldId id="274"/>
            <p14:sldId id="275"/>
            <p14:sldId id="27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73605" autoAdjust="0"/>
  </p:normalViewPr>
  <p:slideViewPr>
    <p:cSldViewPr snapToGrid="0" snapToObjects="1">
      <p:cViewPr varScale="1">
        <p:scale>
          <a:sx n="71" d="100"/>
          <a:sy n="71" d="100"/>
        </p:scale>
        <p:origin x="1368"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t>24-10-2018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t>‹nr.›</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FE7B0-A916-F94E-A366-191D6B4C4159}" type="datetimeFigureOut">
              <a:rPr lang="nl-NL" smtClean="0"/>
              <a:t>24-10-2018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5B9E3-0D23-E34A-85F0-E8E662903B5E}" type="slidenum">
              <a:rPr lang="nl-NL" smtClean="0"/>
              <a:t>‹nr.›</a:t>
            </a:fld>
            <a:endParaRPr lang="nl-NL"/>
          </a:p>
        </p:txBody>
      </p:sp>
    </p:spTree>
    <p:extLst>
      <p:ext uri="{BB962C8B-B14F-4D97-AF65-F5344CB8AC3E}">
        <p14:creationId xmlns:p14="http://schemas.microsoft.com/office/powerpoint/2010/main" val="20355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l.wikipedia.org/wiki/Joy_Paul_Guilfor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Neuro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en.wikipedia.org/wiki/Artificial_neuron" TargetMode="External"/><Relationship Id="rId4" Type="http://schemas.openxmlformats.org/officeDocument/2006/relationships/hyperlink" Target="https://en.wikipedia.org/wiki/Brai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TEC for Society als zwaartepunt van </a:t>
            </a:r>
            <a:r>
              <a:rPr lang="nl-NL" sz="1200" kern="1200" dirty="0" err="1" smtClean="0">
                <a:solidFill>
                  <a:schemeClr val="tx1"/>
                </a:solidFill>
                <a:effectLst/>
                <a:latin typeface="+mn-lt"/>
                <a:ea typeface="+mn-ea"/>
                <a:cs typeface="+mn-cs"/>
              </a:rPr>
              <a:t>Fontys</a:t>
            </a:r>
            <a:r>
              <a:rPr lang="nl-NL" sz="1200" kern="1200" dirty="0" smtClean="0">
                <a:solidFill>
                  <a:schemeClr val="tx1"/>
                </a:solidFill>
                <a:effectLst/>
                <a:latin typeface="+mn-lt"/>
                <a:ea typeface="+mn-ea"/>
                <a:cs typeface="+mn-cs"/>
              </a:rPr>
              <a:t> en TEC-skills als meer concrete uitwerking voor het onderwijs zijn holistische concepten. De betekenis ervan is meer dan de optelling van de betekenis van de afzonderlijke onderdelen, het gaat om de samenhang en interactie ertussen. Toch kiezen we er in dit stuk voor om elk aspect afzonderlijk te beschrijven, in de literatuur worden ze ook onderscheiden. In de beschrijving van elk aspect is de samenhang met andere aspecten zichtbaar.  Deze begripsverkenning is gericht op de onderbouwing van de relevantie van de betreffende skills en het schetsen van de </a:t>
            </a:r>
            <a:r>
              <a:rPr lang="nl-NL" sz="1200" kern="1200" dirty="0" err="1" smtClean="0">
                <a:solidFill>
                  <a:schemeClr val="tx1"/>
                </a:solidFill>
                <a:effectLst/>
                <a:latin typeface="+mn-lt"/>
                <a:ea typeface="+mn-ea"/>
                <a:cs typeface="+mn-cs"/>
              </a:rPr>
              <a:t>skill</a:t>
            </a:r>
            <a:r>
              <a:rPr lang="nl-NL" sz="1200" kern="1200" dirty="0" smtClean="0">
                <a:solidFill>
                  <a:schemeClr val="tx1"/>
                </a:solidFill>
                <a:effectLst/>
                <a:latin typeface="+mn-lt"/>
                <a:ea typeface="+mn-ea"/>
                <a:cs typeface="+mn-cs"/>
              </a:rPr>
              <a:t>-sets die uit de literatuur bekend zijn op het terrein van Technology, </a:t>
            </a:r>
            <a:r>
              <a:rPr lang="nl-NL" sz="1200" kern="1200" dirty="0" err="1" smtClean="0">
                <a:solidFill>
                  <a:schemeClr val="tx1"/>
                </a:solidFill>
                <a:effectLst/>
                <a:latin typeface="+mn-lt"/>
                <a:ea typeface="+mn-ea"/>
                <a:cs typeface="+mn-cs"/>
              </a:rPr>
              <a:t>Entrepreneurship</a:t>
            </a:r>
            <a:r>
              <a:rPr lang="nl-NL" sz="1200" kern="1200" dirty="0" smtClean="0">
                <a:solidFill>
                  <a:schemeClr val="tx1"/>
                </a:solidFill>
                <a:effectLst/>
                <a:latin typeface="+mn-lt"/>
                <a:ea typeface="+mn-ea"/>
                <a:cs typeface="+mn-cs"/>
              </a:rPr>
              <a:t> en </a:t>
            </a:r>
            <a:r>
              <a:rPr lang="nl-NL" sz="1200" kern="1200" dirty="0" err="1" smtClean="0">
                <a:solidFill>
                  <a:schemeClr val="tx1"/>
                </a:solidFill>
                <a:effectLst/>
                <a:latin typeface="+mn-lt"/>
                <a:ea typeface="+mn-ea"/>
                <a:cs typeface="+mn-cs"/>
              </a:rPr>
              <a:t>Creativity</a:t>
            </a:r>
            <a:r>
              <a:rPr lang="nl-NL" sz="1200" kern="1200" dirty="0" smtClean="0">
                <a:solidFill>
                  <a:schemeClr val="tx1"/>
                </a:solidFill>
                <a:effectLst/>
                <a:latin typeface="+mn-lt"/>
                <a:ea typeface="+mn-ea"/>
                <a:cs typeface="+mn-cs"/>
              </a:rPr>
              <a:t>. De schets is zeker niet uitputtend of definitief maar is bedoeld ter inspiratie en geschikt voor verdere uitwerking en onderbouwing in samenwerking met de </a:t>
            </a:r>
            <a:r>
              <a:rPr lang="nl-NL" sz="1200" kern="1200" dirty="0" err="1" smtClean="0">
                <a:solidFill>
                  <a:schemeClr val="tx1"/>
                </a:solidFill>
                <a:effectLst/>
                <a:latin typeface="+mn-lt"/>
                <a:ea typeface="+mn-ea"/>
                <a:cs typeface="+mn-cs"/>
              </a:rPr>
              <a:t>Fontyspraktijk</a:t>
            </a:r>
            <a:r>
              <a:rPr lang="nl-NL" sz="1200" kern="1200" dirty="0" smtClean="0">
                <a:solidFill>
                  <a:schemeClr val="tx1"/>
                </a:solidFill>
                <a:effectLst/>
                <a:latin typeface="+mn-lt"/>
                <a:ea typeface="+mn-ea"/>
                <a:cs typeface="+mn-cs"/>
              </a:rPr>
              <a:t>. Daarna zoomen we in het document in op het uitgangspunt dat TEC-skills altijd ontwikkeld worden in de context van actuele en vaak complexe vraagstukken uit de praktijk (for Society). We besluiten het stuk met een beschrijving van het vervolgproces.  </a:t>
            </a:r>
          </a:p>
          <a:p>
            <a:r>
              <a:rPr lang="nl-NL" sz="1200" kern="1200" dirty="0" smtClean="0">
                <a:solidFill>
                  <a:schemeClr val="tx1"/>
                </a:solidFill>
                <a:effectLst/>
                <a:latin typeface="+mn-lt"/>
                <a:ea typeface="+mn-ea"/>
                <a:cs typeface="+mn-cs"/>
              </a:rPr>
              <a:t> </a:t>
            </a:r>
          </a:p>
          <a:p>
            <a:r>
              <a:rPr lang="nl-NL" sz="1200" kern="120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035B9E3-0D23-E34A-85F0-E8E662903B5E}" type="slidenum">
              <a:rPr lang="nl-NL" smtClean="0"/>
              <a:t>3</a:t>
            </a:fld>
            <a:endParaRPr lang="nl-NL"/>
          </a:p>
        </p:txBody>
      </p:sp>
    </p:spTree>
    <p:extLst>
      <p:ext uri="{BB962C8B-B14F-4D97-AF65-F5344CB8AC3E}">
        <p14:creationId xmlns:p14="http://schemas.microsoft.com/office/powerpoint/2010/main" val="397958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Levels of the Four C Model of Creativity</a:t>
            </a:r>
          </a:p>
          <a:p>
            <a:r>
              <a:rPr lang="en-US" b="1" dirty="0" smtClean="0"/>
              <a:t>The mini-c level of creativity</a:t>
            </a:r>
            <a:r>
              <a:rPr lang="en-US" dirty="0" smtClean="0"/>
              <a:t/>
            </a:r>
            <a:br>
              <a:rPr lang="en-US" dirty="0" smtClean="0"/>
            </a:br>
            <a:r>
              <a:rPr lang="en-US" dirty="0" err="1" smtClean="0"/>
              <a:t>Creativity</a:t>
            </a:r>
            <a:r>
              <a:rPr lang="en-US" dirty="0" smtClean="0"/>
              <a:t> is inherent in learning. Any time one attempts a new task, there is a level of creativity involved. At the mini-c level of creativity, what one creates might not be revolutionary but it is new and meaningful to them. </a:t>
            </a:r>
            <a:br>
              <a:rPr lang="en-US" dirty="0" smtClean="0"/>
            </a:br>
            <a:r>
              <a:rPr lang="en-US" i="1" dirty="0" smtClean="0"/>
              <a:t>Example:</a:t>
            </a:r>
            <a:r>
              <a:rPr lang="en-US" dirty="0" smtClean="0"/>
              <a:t> Jacob brings home his first painting from school. It is his first attempt to be appropriate to the task and it is new and meaningful to him.</a:t>
            </a:r>
          </a:p>
          <a:p>
            <a:r>
              <a:rPr lang="en-US" b="1" dirty="0" smtClean="0"/>
              <a:t>The little-c level of creativity</a:t>
            </a:r>
            <a:r>
              <a:rPr lang="en-US" dirty="0" smtClean="0"/>
              <a:t/>
            </a:r>
            <a:br>
              <a:rPr lang="en-US" dirty="0" smtClean="0"/>
            </a:br>
            <a:r>
              <a:rPr lang="en-US" dirty="0" smtClean="0"/>
              <a:t>The little-c level of creativity reflects an aspect of growth from the mini-c level. With appropriate feedback, advancements are made and what was created might be of value to others. </a:t>
            </a:r>
            <a:br>
              <a:rPr lang="en-US" dirty="0" smtClean="0"/>
            </a:br>
            <a:r>
              <a:rPr lang="en-US" i="1" dirty="0" smtClean="0"/>
              <a:t>Example:</a:t>
            </a:r>
            <a:r>
              <a:rPr lang="en-US" dirty="0" smtClean="0"/>
              <a:t> Jacob’s parents love the new painting Jacob brought home today. They place it on the refrigerator because they think it is good and they get enjoyment out of seeing it. It’s on its way to becoming art.</a:t>
            </a:r>
          </a:p>
          <a:p>
            <a:r>
              <a:rPr lang="en-US" b="1" dirty="0" smtClean="0"/>
              <a:t>The Pro-c level of creativity</a:t>
            </a:r>
            <a:r>
              <a:rPr lang="en-US" dirty="0" smtClean="0"/>
              <a:t/>
            </a:r>
            <a:br>
              <a:rPr lang="en-US" dirty="0" smtClean="0"/>
            </a:br>
            <a:r>
              <a:rPr lang="en-US" dirty="0" smtClean="0"/>
              <a:t>At this level, one has the ability to be creative at a professional level and in a professional venue. At this point, one would have had many years of deliberate practice and training. Not everyone at the Pro-c level can make a living with their creative pursuit; however, it is generally the goal of those at this level to support themselves doing something they love. </a:t>
            </a:r>
            <a:br>
              <a:rPr lang="en-US" dirty="0" smtClean="0"/>
            </a:br>
            <a:r>
              <a:rPr lang="en-US" i="1" dirty="0" smtClean="0"/>
              <a:t>Example:</a:t>
            </a:r>
            <a:r>
              <a:rPr lang="en-US" dirty="0" smtClean="0"/>
              <a:t> Jacob majored in art in college and his pictures now hang in galleries. His paintings are recognized by art experts and critics as being creative. His paintings hang in the homes of others—not just his friends and family, but people who do not know Jacob personally but who appreciate and are moved by his art. </a:t>
            </a:r>
          </a:p>
          <a:p>
            <a:r>
              <a:rPr lang="en-US" b="1" dirty="0" smtClean="0"/>
              <a:t>The Big-C level of creativity</a:t>
            </a:r>
            <a:r>
              <a:rPr lang="en-US" dirty="0" smtClean="0"/>
              <a:t/>
            </a:r>
            <a:br>
              <a:rPr lang="en-US" dirty="0" smtClean="0"/>
            </a:br>
            <a:r>
              <a:rPr lang="en-US" dirty="0" smtClean="0"/>
              <a:t>Those at the Big-C level will be remembered in the history books. The Big-C level includes an evaluation of one’s entire career and entire body of work and then evaluates the entire body of work against other great contributors and decides where one fits in.</a:t>
            </a:r>
            <a:br>
              <a:rPr lang="en-US" dirty="0" smtClean="0"/>
            </a:br>
            <a:r>
              <a:rPr lang="en-US" i="1" dirty="0" smtClean="0"/>
              <a:t>Example:</a:t>
            </a:r>
            <a:r>
              <a:rPr lang="en-US" dirty="0" smtClean="0"/>
              <a:t> Over the years, Jacob’s paintings have been bought by people who have tremendous collections of artwork. His paintings hang in famous galleries and are regularly discussed by experts. Decades from now, Jacob will be considered one of the greatest artists of all time.</a:t>
            </a:r>
          </a:p>
        </p:txBody>
      </p:sp>
      <p:sp>
        <p:nvSpPr>
          <p:cNvPr id="4" name="Tijdelijke aanduiding voor dianummer 3"/>
          <p:cNvSpPr>
            <a:spLocks noGrp="1"/>
          </p:cNvSpPr>
          <p:nvPr>
            <p:ph type="sldNum" sz="quarter" idx="10"/>
          </p:nvPr>
        </p:nvSpPr>
        <p:spPr/>
        <p:txBody>
          <a:bodyPr/>
          <a:lstStyle/>
          <a:p>
            <a:fld id="{6035B9E3-0D23-E34A-85F0-E8E662903B5E}" type="slidenum">
              <a:rPr lang="nl-NL" smtClean="0"/>
              <a:t>8</a:t>
            </a:fld>
            <a:endParaRPr lang="nl-NL"/>
          </a:p>
        </p:txBody>
      </p:sp>
    </p:spTree>
    <p:extLst>
      <p:ext uri="{BB962C8B-B14F-4D97-AF65-F5344CB8AC3E}">
        <p14:creationId xmlns:p14="http://schemas.microsoft.com/office/powerpoint/2010/main" val="265993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psycholoog </a:t>
            </a:r>
            <a:r>
              <a:rPr lang="nl-NL" sz="1200" kern="1200" dirty="0" err="1" smtClean="0">
                <a:solidFill>
                  <a:schemeClr val="tx1"/>
                </a:solidFill>
                <a:effectLst/>
                <a:latin typeface="+mn-lt"/>
                <a:ea typeface="+mn-ea"/>
                <a:cs typeface="+mn-cs"/>
                <a:hlinkClick r:id="rId3"/>
              </a:rPr>
              <a:t>J.P.Guilford</a:t>
            </a:r>
            <a:r>
              <a:rPr lang="nl-NL" sz="1200" kern="1200" dirty="0" smtClean="0">
                <a:solidFill>
                  <a:schemeClr val="tx1"/>
                </a:solidFill>
                <a:effectLst/>
                <a:latin typeface="+mn-lt"/>
                <a:ea typeface="+mn-ea"/>
                <a:cs typeface="+mn-cs"/>
              </a:rPr>
              <a:t> richt zich met zijn onderzoek en model vooral op divergent denken. Volgens hem is dit goed meetbaar, en kunnen leerlingen (en docenten ook natuurlijk!) zich verbeteren op de verschillende onderdelen door veel te oefenen. Zijn methode van creativiteit meten gaat uit van vier verschillende punten:</a:t>
            </a:r>
          </a:p>
          <a:p>
            <a:r>
              <a:rPr lang="nl-NL" sz="1200" kern="1200" dirty="0" smtClean="0">
                <a:solidFill>
                  <a:schemeClr val="tx1"/>
                </a:solidFill>
                <a:effectLst/>
                <a:latin typeface="+mn-lt"/>
                <a:ea typeface="+mn-ea"/>
                <a:cs typeface="+mn-cs"/>
              </a:rPr>
              <a:t>Originaliteit en fantasie (gekke, rare, unieke ideeën)</a:t>
            </a:r>
          </a:p>
          <a:p>
            <a:r>
              <a:rPr lang="nl-NL" sz="1200" kern="1200" dirty="0" smtClean="0">
                <a:solidFill>
                  <a:schemeClr val="tx1"/>
                </a:solidFill>
                <a:effectLst/>
                <a:latin typeface="+mn-lt"/>
                <a:ea typeface="+mn-ea"/>
                <a:cs typeface="+mn-cs"/>
              </a:rPr>
              <a:t>Vlotheid (de hoeveelheid ideeën in een bepaalde tijd)</a:t>
            </a:r>
          </a:p>
          <a:p>
            <a:r>
              <a:rPr lang="nl-NL" sz="1200" kern="1200" dirty="0" smtClean="0">
                <a:solidFill>
                  <a:schemeClr val="tx1"/>
                </a:solidFill>
                <a:effectLst/>
                <a:latin typeface="+mn-lt"/>
                <a:ea typeface="+mn-ea"/>
                <a:cs typeface="+mn-cs"/>
              </a:rPr>
              <a:t>Flexibiliteit (hoe makkelijk je van ‘plan’ kan veranderen)</a:t>
            </a:r>
          </a:p>
          <a:p>
            <a:r>
              <a:rPr lang="nl-NL" sz="1200" kern="1200" dirty="0" smtClean="0">
                <a:solidFill>
                  <a:schemeClr val="tx1"/>
                </a:solidFill>
                <a:effectLst/>
                <a:latin typeface="+mn-lt"/>
                <a:ea typeface="+mn-ea"/>
                <a:cs typeface="+mn-cs"/>
              </a:rPr>
              <a:t>Complexiteit (de hoeveelheid details, het herkennen van patronen</a:t>
            </a:r>
          </a:p>
          <a:p>
            <a:r>
              <a:rPr lang="nl-NL" sz="1200" kern="1200" dirty="0" smtClean="0">
                <a:solidFill>
                  <a:schemeClr val="tx1"/>
                </a:solidFill>
                <a:effectLst/>
                <a:latin typeface="+mn-lt"/>
                <a:ea typeface="+mn-ea"/>
                <a:cs typeface="+mn-cs"/>
              </a:rPr>
              <a:t>Dit geeft ook meteen de zwakte aan van de test: het zegt niets over de relevantie of waarde van wat er gemaakt is.</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Zoals te zien is in de afbeelding gaat </a:t>
            </a:r>
            <a:r>
              <a:rPr lang="nl-NL" sz="1200" kern="1200" dirty="0" err="1" smtClean="0">
                <a:solidFill>
                  <a:schemeClr val="tx1"/>
                </a:solidFill>
                <a:effectLst/>
                <a:latin typeface="+mn-lt"/>
                <a:ea typeface="+mn-ea"/>
                <a:cs typeface="+mn-cs"/>
              </a:rPr>
              <a:t>Nilsson</a:t>
            </a:r>
            <a:r>
              <a:rPr lang="nl-NL" sz="1200" kern="1200" dirty="0" smtClean="0">
                <a:solidFill>
                  <a:schemeClr val="tx1"/>
                </a:solidFill>
                <a:effectLst/>
                <a:latin typeface="+mn-lt"/>
                <a:ea typeface="+mn-ea"/>
                <a:cs typeface="+mn-cs"/>
              </a:rPr>
              <a:t> hierbij uit van 5 verschillende punten:</a:t>
            </a:r>
          </a:p>
          <a:p>
            <a:r>
              <a:rPr lang="nl-NL" sz="1200" kern="1200" dirty="0" smtClean="0">
                <a:solidFill>
                  <a:schemeClr val="tx1"/>
                </a:solidFill>
                <a:effectLst/>
                <a:latin typeface="+mn-lt"/>
                <a:ea typeface="+mn-ea"/>
                <a:cs typeface="+mn-cs"/>
              </a:rPr>
              <a:t>Imitatie: Het ontwerp is hetzelfde als iets wat al bestaat.</a:t>
            </a:r>
          </a:p>
          <a:p>
            <a:r>
              <a:rPr lang="nl-NL" sz="1200" kern="1200" dirty="0" smtClean="0">
                <a:solidFill>
                  <a:schemeClr val="tx1"/>
                </a:solidFill>
                <a:effectLst/>
                <a:latin typeface="+mn-lt"/>
                <a:ea typeface="+mn-ea"/>
                <a:cs typeface="+mn-cs"/>
              </a:rPr>
              <a:t>Variatie: Er is een kleine verandering in het ontwerp, maar is het nog steeds duidelijk waar het ontwerp op gebaseerd is.</a:t>
            </a:r>
          </a:p>
          <a:p>
            <a:r>
              <a:rPr lang="nl-NL" sz="1200" kern="1200" dirty="0" smtClean="0">
                <a:solidFill>
                  <a:schemeClr val="tx1"/>
                </a:solidFill>
                <a:effectLst/>
                <a:latin typeface="+mn-lt"/>
                <a:ea typeface="+mn-ea"/>
                <a:cs typeface="+mn-cs"/>
              </a:rPr>
              <a:t>Combinatie: Het ontwerp is een combinatie van twee of meerdere andere dingen, zodat je kunt zeggen dat het iets nieuws is maar wel duidelijk gebaseerd op andere werken.</a:t>
            </a:r>
          </a:p>
          <a:p>
            <a:r>
              <a:rPr lang="nl-NL" sz="1200" kern="1200" dirty="0" smtClean="0">
                <a:solidFill>
                  <a:schemeClr val="tx1"/>
                </a:solidFill>
                <a:effectLst/>
                <a:latin typeface="+mn-lt"/>
                <a:ea typeface="+mn-ea"/>
                <a:cs typeface="+mn-cs"/>
              </a:rPr>
              <a:t>Transformatie: Het is een nieuwe creatie, met elementen van ander werk maar wel origineel genoeg om op zichzelf te kunnen staan.</a:t>
            </a:r>
          </a:p>
          <a:p>
            <a:r>
              <a:rPr lang="nl-NL" sz="1200" kern="1200" dirty="0" smtClean="0">
                <a:solidFill>
                  <a:schemeClr val="tx1"/>
                </a:solidFill>
                <a:effectLst/>
                <a:latin typeface="+mn-lt"/>
                <a:ea typeface="+mn-ea"/>
                <a:cs typeface="+mn-cs"/>
              </a:rPr>
              <a:t>Originele creatie: Het ontwerp is uniek en staat compleet op zichzelf. Het heeft nauwelijks tot geen verbanden met wat er al eerder gemaakt is.</a:t>
            </a: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035B9E3-0D23-E34A-85F0-E8E662903B5E}" type="slidenum">
              <a:rPr lang="nl-NL" smtClean="0"/>
              <a:t>10</a:t>
            </a:fld>
            <a:endParaRPr lang="nl-NL"/>
          </a:p>
        </p:txBody>
      </p:sp>
    </p:spTree>
    <p:extLst>
      <p:ext uri="{BB962C8B-B14F-4D97-AF65-F5344CB8AC3E}">
        <p14:creationId xmlns:p14="http://schemas.microsoft.com/office/powerpoint/2010/main" val="412089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mn-lt"/>
                <a:ea typeface="+mn-ea"/>
                <a:cs typeface="+mn-cs"/>
              </a:rPr>
              <a:t>In the field of Communication and Information science one of the important questions is how people extract a meaning of the words? Is our brain a computer, which calculates the meaning of a word from associations and concepts, like the word car associated with concepts of vehicle, engine, wheels, red colour? Or the corn of meaning lays in activation of perceptual and physical experiences? For example, the meaning of  word car comes from the activation of perceptual experiences with movement, smell of petrol, object of adoration and care. Or it is both? Like prof. dr. Max </a:t>
            </a:r>
            <a:r>
              <a:rPr lang="en-GB" sz="1200" kern="1200" dirty="0" err="1" smtClean="0">
                <a:solidFill>
                  <a:schemeClr val="tx1"/>
                </a:solidFill>
                <a:effectLst/>
                <a:latin typeface="+mn-lt"/>
                <a:ea typeface="+mn-ea"/>
                <a:cs typeface="+mn-cs"/>
              </a:rPr>
              <a:t>Louwerse</a:t>
            </a:r>
            <a:r>
              <a:rPr lang="en-GB" sz="1200" kern="1200" dirty="0" smtClean="0">
                <a:solidFill>
                  <a:schemeClr val="tx1"/>
                </a:solidFill>
                <a:effectLst/>
                <a:latin typeface="+mn-lt"/>
                <a:ea typeface="+mn-ea"/>
                <a:cs typeface="+mn-cs"/>
              </a:rPr>
              <a:t> suggested in his hypothesis of Symbol Interdependency.</a:t>
            </a:r>
            <a:endParaRPr lang="nl-NL" sz="1200" kern="1200" dirty="0" smtClean="0">
              <a:solidFill>
                <a:schemeClr val="tx1"/>
              </a:solidFill>
              <a:effectLst/>
              <a:latin typeface="+mn-lt"/>
              <a:ea typeface="+mn-ea"/>
              <a:cs typeface="+mn-cs"/>
            </a:endParaRPr>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Figure</a:t>
            </a:r>
            <a:r>
              <a:rPr lang="en-US" sz="1200" b="1" baseline="0" dirty="0" smtClean="0"/>
              <a:t> 1.</a:t>
            </a:r>
            <a:r>
              <a:rPr lang="en-US" sz="1200" dirty="0" smtClean="0"/>
              <a:t>Barsalou, L. W., Simmons, W. K., </a:t>
            </a:r>
            <a:r>
              <a:rPr lang="en-US" sz="1200" dirty="0" err="1" smtClean="0"/>
              <a:t>Barbey</a:t>
            </a:r>
            <a:r>
              <a:rPr lang="en-US" sz="1200" dirty="0" smtClean="0"/>
              <a:t>, A., and Wilson, C. D. (2003). Grounding conceptual knowledge in modality-specific systems. Trends in Cognitive Sciences, 7, 84–91</a:t>
            </a:r>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fld id="{6035B9E3-0D23-E34A-85F0-E8E662903B5E}" type="slidenum">
              <a:rPr lang="nl-NL" smtClean="0"/>
              <a:t>11</a:t>
            </a:fld>
            <a:endParaRPr lang="nl-NL"/>
          </a:p>
        </p:txBody>
      </p:sp>
    </p:spTree>
    <p:extLst>
      <p:ext uri="{BB962C8B-B14F-4D97-AF65-F5344CB8AC3E}">
        <p14:creationId xmlns:p14="http://schemas.microsoft.com/office/powerpoint/2010/main" val="232393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According to this hypothesis language comprehension can come from calculations by our brain of interdependencies of word associations and concepts, but also from how these words refer to our representations of the real world. It also means that language encodes structures of the world around us and language users use these structures in the comprehension process. But how this interdependency works? So, look in this way. If the language encodes the structure of the real world, than is a hast to be possible also</a:t>
            </a:r>
            <a:r>
              <a:rPr lang="en-GB" sz="1200" kern="1200" baseline="0" dirty="0" smtClean="0">
                <a:solidFill>
                  <a:schemeClr val="tx1"/>
                </a:solidFill>
                <a:effectLst/>
                <a:latin typeface="+mn-lt"/>
                <a:ea typeface="+mn-ea"/>
                <a:cs typeface="+mn-cs"/>
              </a:rPr>
              <a:t> to decode it.</a:t>
            </a:r>
            <a:endParaRPr lang="nl-NL" dirty="0"/>
          </a:p>
        </p:txBody>
      </p:sp>
      <p:sp>
        <p:nvSpPr>
          <p:cNvPr id="4" name="Tijdelijke aanduiding voor dianummer 3"/>
          <p:cNvSpPr>
            <a:spLocks noGrp="1"/>
          </p:cNvSpPr>
          <p:nvPr>
            <p:ph type="sldNum" sz="quarter" idx="10"/>
          </p:nvPr>
        </p:nvSpPr>
        <p:spPr/>
        <p:txBody>
          <a:bodyPr/>
          <a:lstStyle/>
          <a:p>
            <a:fld id="{6035B9E3-0D23-E34A-85F0-E8E662903B5E}" type="slidenum">
              <a:rPr lang="nl-NL" smtClean="0"/>
              <a:t>12</a:t>
            </a:fld>
            <a:endParaRPr lang="nl-NL"/>
          </a:p>
        </p:txBody>
      </p:sp>
    </p:spTree>
    <p:extLst>
      <p:ext uri="{BB962C8B-B14F-4D97-AF65-F5344CB8AC3E}">
        <p14:creationId xmlns:p14="http://schemas.microsoft.com/office/powerpoint/2010/main" val="238466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effectLst/>
              </a:rPr>
              <a:t>Limited grounding of a word to</a:t>
            </a:r>
            <a:r>
              <a:rPr lang="ru-RU" baseline="0" dirty="0" smtClean="0">
                <a:effectLst/>
              </a:rPr>
              <a:t> </a:t>
            </a:r>
            <a:r>
              <a:rPr lang="en-US" dirty="0" smtClean="0">
                <a:effectLst/>
              </a:rPr>
              <a:t>its referent allows for distributing meaning across a network of linguistically related</a:t>
            </a:r>
            <a:r>
              <a:rPr lang="ru-RU" baseline="0" dirty="0" smtClean="0">
                <a:effectLst/>
              </a:rPr>
              <a:t> </a:t>
            </a:r>
            <a:r>
              <a:rPr lang="en-US" dirty="0" smtClean="0">
                <a:effectLst/>
              </a:rPr>
              <a:t>words. Each of these words could be individually grounded, but it does not have to</a:t>
            </a:r>
          </a:p>
          <a:p>
            <a:r>
              <a:rPr lang="en-US" dirty="0" smtClean="0">
                <a:effectLst/>
              </a:rPr>
              <a:t>be when semantic approximations suffice. These semantic approximations provide</a:t>
            </a:r>
            <a:r>
              <a:rPr lang="ru-RU" baseline="0" dirty="0" smtClean="0">
                <a:effectLst/>
              </a:rPr>
              <a:t> </a:t>
            </a:r>
            <a:r>
              <a:rPr lang="en-US" dirty="0" smtClean="0">
                <a:effectLst/>
              </a:rPr>
              <a:t>good-enough representations (Ferreira, Ferraro, &amp; Bailey, 2002). </a:t>
            </a:r>
            <a:endParaRPr lang="ru-RU" dirty="0" smtClean="0">
              <a:effectLst/>
            </a:endParaRPr>
          </a:p>
          <a:p>
            <a:endParaRPr lang="ru-RU" dirty="0" smtClean="0">
              <a:effectLst/>
            </a:endParaRPr>
          </a:p>
          <a:p>
            <a:r>
              <a:rPr lang="en-US" sz="1200" b="0" i="0" u="none" strike="noStrike" kern="1200" baseline="0" dirty="0" smtClean="0">
                <a:solidFill>
                  <a:schemeClr val="tx1"/>
                </a:solidFill>
                <a:latin typeface="+mn-lt"/>
                <a:ea typeface="+mn-ea"/>
                <a:cs typeface="+mn-cs"/>
              </a:rPr>
              <a:t>This paper presents robust recognition of a subset of emotions by</a:t>
            </a:r>
          </a:p>
          <a:p>
            <a:r>
              <a:rPr lang="en-US" sz="1200" b="0" i="0" u="none" strike="noStrike" kern="1200" baseline="0" dirty="0" smtClean="0">
                <a:solidFill>
                  <a:schemeClr val="tx1"/>
                </a:solidFill>
                <a:latin typeface="+mn-lt"/>
                <a:ea typeface="+mn-ea"/>
                <a:cs typeface="+mn-cs"/>
              </a:rPr>
              <a:t>animated agents from salient spoken words. To develop and evaluate the model</a:t>
            </a:r>
          </a:p>
          <a:p>
            <a:r>
              <a:rPr lang="en-US" sz="1200" b="0" i="0" u="none" strike="noStrike" kern="1200" baseline="0" dirty="0" smtClean="0">
                <a:solidFill>
                  <a:schemeClr val="tx1"/>
                </a:solidFill>
                <a:latin typeface="+mn-lt"/>
                <a:ea typeface="+mn-ea"/>
                <a:cs typeface="+mn-cs"/>
              </a:rPr>
              <a:t>for each emotion from the chosen subset, both the prosodic and acoustic</a:t>
            </a:r>
          </a:p>
          <a:p>
            <a:r>
              <a:rPr lang="en-US" sz="1200" b="0" i="0" u="none" strike="noStrike" kern="1200" baseline="0" dirty="0" smtClean="0">
                <a:solidFill>
                  <a:schemeClr val="tx1"/>
                </a:solidFill>
                <a:latin typeface="+mn-lt"/>
                <a:ea typeface="+mn-ea"/>
                <a:cs typeface="+mn-cs"/>
              </a:rPr>
              <a:t>features were used to extract the </a:t>
            </a:r>
            <a:r>
              <a:rPr lang="en-US" sz="1200" b="0" i="0" u="none" strike="noStrike" kern="1200" baseline="0" dirty="0" err="1" smtClean="0">
                <a:solidFill>
                  <a:schemeClr val="tx1"/>
                </a:solidFill>
                <a:latin typeface="+mn-lt"/>
                <a:ea typeface="+mn-ea"/>
                <a:cs typeface="+mn-cs"/>
              </a:rPr>
              <a:t>intonational</a:t>
            </a:r>
            <a:r>
              <a:rPr lang="en-US" sz="1200" b="0" i="0" u="none" strike="noStrike" kern="1200" baseline="0" dirty="0" smtClean="0">
                <a:solidFill>
                  <a:schemeClr val="tx1"/>
                </a:solidFill>
                <a:latin typeface="+mn-lt"/>
                <a:ea typeface="+mn-ea"/>
                <a:cs typeface="+mn-cs"/>
              </a:rPr>
              <a:t> patterns and correlates of emotion</a:t>
            </a:r>
          </a:p>
          <a:p>
            <a:r>
              <a:rPr lang="en-US" sz="1200" b="0" i="0" u="none" strike="noStrike" kern="1200" baseline="0" dirty="0" smtClean="0">
                <a:solidFill>
                  <a:schemeClr val="tx1"/>
                </a:solidFill>
                <a:latin typeface="+mn-lt"/>
                <a:ea typeface="+mn-ea"/>
                <a:cs typeface="+mn-cs"/>
              </a:rPr>
              <a:t>from speech samples. The computed features were projected using a</a:t>
            </a:r>
          </a:p>
          <a:p>
            <a:r>
              <a:rPr lang="en-US" sz="1200" b="0" i="0" u="none" strike="noStrike" kern="1200" baseline="0" dirty="0" smtClean="0">
                <a:solidFill>
                  <a:schemeClr val="tx1"/>
                </a:solidFill>
                <a:latin typeface="+mn-lt"/>
                <a:ea typeface="+mn-ea"/>
                <a:cs typeface="+mn-cs"/>
              </a:rPr>
              <a:t>combination of linear projection techniques for compact and clustered</a:t>
            </a:r>
          </a:p>
          <a:p>
            <a:r>
              <a:rPr lang="en-US" sz="1200" b="0" i="0" u="none" strike="noStrike" kern="1200" baseline="0" dirty="0" smtClean="0">
                <a:solidFill>
                  <a:schemeClr val="tx1"/>
                </a:solidFill>
                <a:latin typeface="+mn-lt"/>
                <a:ea typeface="+mn-ea"/>
                <a:cs typeface="+mn-cs"/>
              </a:rPr>
              <a:t>representation of features. The projected features were used to build models of</a:t>
            </a:r>
          </a:p>
          <a:p>
            <a:r>
              <a:rPr lang="en-US" sz="1200" b="0" i="0" u="none" strike="noStrike" kern="1200" baseline="0" dirty="0" smtClean="0">
                <a:solidFill>
                  <a:schemeClr val="tx1"/>
                </a:solidFill>
                <a:latin typeface="+mn-lt"/>
                <a:ea typeface="+mn-ea"/>
                <a:cs typeface="+mn-cs"/>
              </a:rPr>
              <a:t>emotions using a set of classifiers organized in hierarchical fashion. The</a:t>
            </a:r>
          </a:p>
          <a:p>
            <a:r>
              <a:rPr lang="en-US" sz="1200" b="0" i="0" u="none" strike="noStrike" kern="1200" baseline="0" dirty="0" smtClean="0">
                <a:solidFill>
                  <a:schemeClr val="tx1"/>
                </a:solidFill>
                <a:latin typeface="+mn-lt"/>
                <a:ea typeface="+mn-ea"/>
                <a:cs typeface="+mn-cs"/>
              </a:rPr>
              <a:t>performances of the models were obtained using number of classifiers from the</a:t>
            </a:r>
          </a:p>
          <a:p>
            <a:r>
              <a:rPr lang="en-US" sz="1200" b="0" i="0" u="none" strike="noStrike" kern="1200" baseline="0" dirty="0" smtClean="0">
                <a:solidFill>
                  <a:schemeClr val="tx1"/>
                </a:solidFill>
                <a:latin typeface="+mn-lt"/>
                <a:ea typeface="+mn-ea"/>
                <a:cs typeface="+mn-cs"/>
              </a:rPr>
              <a:t>WEKA machine learning toolbox. Empirical analysis indicated that the lexical</a:t>
            </a:r>
          </a:p>
          <a:p>
            <a:r>
              <a:rPr lang="en-US" sz="1200" b="0" i="0" u="none" strike="noStrike" kern="1200" baseline="0" dirty="0" smtClean="0">
                <a:solidFill>
                  <a:schemeClr val="tx1"/>
                </a:solidFill>
                <a:latin typeface="+mn-lt"/>
                <a:ea typeface="+mn-ea"/>
                <a:cs typeface="+mn-cs"/>
              </a:rPr>
              <a:t>information computed from both the prosodic and acoustic features at word</a:t>
            </a:r>
          </a:p>
          <a:p>
            <a:r>
              <a:rPr lang="en-US" sz="1200" b="0" i="0" u="none" strike="noStrike" kern="1200" baseline="0" dirty="0" smtClean="0">
                <a:solidFill>
                  <a:schemeClr val="tx1"/>
                </a:solidFill>
                <a:latin typeface="+mn-lt"/>
                <a:ea typeface="+mn-ea"/>
                <a:cs typeface="+mn-cs"/>
              </a:rPr>
              <a:t>level yielded robust classification of emotions.</a:t>
            </a:r>
            <a:endParaRPr lang="en-US" dirty="0" smtClean="0">
              <a:effectLst/>
            </a:endParaRPr>
          </a:p>
          <a:p>
            <a:r>
              <a:rPr lang="en-US" sz="1200" kern="1200" dirty="0" smtClean="0">
                <a:solidFill>
                  <a:schemeClr val="tx1"/>
                </a:solidFill>
                <a:effectLst/>
                <a:latin typeface="+mn-lt"/>
                <a:ea typeface="+mn-ea"/>
                <a:cs typeface="+mn-cs"/>
              </a:rPr>
              <a:t>Fig. 1 is generated from a two-dimensional plotting of the coordinates that were</a:t>
            </a:r>
          </a:p>
          <a:p>
            <a:r>
              <a:rPr lang="en-US" sz="1200" kern="1200" dirty="0" smtClean="0">
                <a:solidFill>
                  <a:schemeClr val="tx1"/>
                </a:solidFill>
                <a:effectLst/>
                <a:latin typeface="+mn-lt"/>
                <a:ea typeface="+mn-ea"/>
                <a:cs typeface="+mn-cs"/>
              </a:rPr>
              <a:t>retrieved from a matrix of Latent Semantic Analysis (LSA) cosine values. These cosine</a:t>
            </a:r>
          </a:p>
          <a:p>
            <a:r>
              <a:rPr lang="en-US" sz="1200" kern="1200" dirty="0" smtClean="0">
                <a:solidFill>
                  <a:schemeClr val="tx1"/>
                </a:solidFill>
                <a:effectLst/>
                <a:latin typeface="+mn-lt"/>
                <a:ea typeface="+mn-ea"/>
                <a:cs typeface="+mn-cs"/>
              </a:rPr>
              <a:t>values represent the semantic similarities between the words as computed by LSA, an</a:t>
            </a:r>
          </a:p>
          <a:p>
            <a:r>
              <a:rPr lang="en-US" sz="1200" kern="1200" dirty="0" smtClean="0">
                <a:solidFill>
                  <a:schemeClr val="tx1"/>
                </a:solidFill>
                <a:effectLst/>
                <a:latin typeface="+mn-lt"/>
                <a:ea typeface="+mn-ea"/>
                <a:cs typeface="+mn-cs"/>
              </a:rPr>
              <a:t>algorithm that computes semantic contiguity based on higher-order co-occurrences of</a:t>
            </a:r>
          </a:p>
          <a:p>
            <a:r>
              <a:rPr lang="en-US" sz="1200" kern="1200" dirty="0" smtClean="0">
                <a:solidFill>
                  <a:schemeClr val="tx1"/>
                </a:solidFill>
                <a:effectLst/>
                <a:latin typeface="+mn-lt"/>
                <a:ea typeface="+mn-ea"/>
                <a:cs typeface="+mn-cs"/>
              </a:rPr>
              <a:t>these words in their linguistic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6035B9E3-0D23-E34A-85F0-E8E662903B5E}" type="slidenum">
              <a:rPr lang="nl-NL" smtClean="0"/>
              <a:t>13</a:t>
            </a:fld>
            <a:endParaRPr lang="nl-NL"/>
          </a:p>
        </p:txBody>
      </p:sp>
    </p:spTree>
    <p:extLst>
      <p:ext uri="{BB962C8B-B14F-4D97-AF65-F5344CB8AC3E}">
        <p14:creationId xmlns:p14="http://schemas.microsoft.com/office/powerpoint/2010/main" val="23250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smtClean="0"/>
              <a:t>Neural</a:t>
            </a:r>
            <a:r>
              <a:rPr lang="nl-NL" dirty="0" smtClean="0"/>
              <a:t> Netwerk:</a:t>
            </a:r>
            <a:r>
              <a:rPr lang="en-US" dirty="0" smtClean="0">
                <a:effectLst/>
              </a:rPr>
              <a:t>An artificial neural network is an interconnected group of nodes, akin to the vast network of </a:t>
            </a:r>
            <a:r>
              <a:rPr lang="en-US" dirty="0" smtClean="0">
                <a:effectLst/>
                <a:hlinkClick r:id="rId3" tooltip="Neuron"/>
              </a:rPr>
              <a:t>neurons</a:t>
            </a:r>
            <a:r>
              <a:rPr lang="en-US" dirty="0" smtClean="0">
                <a:effectLst/>
              </a:rPr>
              <a:t> in a </a:t>
            </a:r>
            <a:r>
              <a:rPr lang="en-US" dirty="0" smtClean="0">
                <a:effectLst/>
                <a:hlinkClick r:id="rId4" tooltip="Brain"/>
              </a:rPr>
              <a:t>brain</a:t>
            </a:r>
            <a:r>
              <a:rPr lang="en-US" dirty="0" smtClean="0">
                <a:effectLst/>
              </a:rPr>
              <a:t>. Here, each circular node represents an </a:t>
            </a:r>
            <a:r>
              <a:rPr lang="en-US" dirty="0" smtClean="0">
                <a:effectLst/>
                <a:hlinkClick r:id="rId5" tooltip="Artificial neuron"/>
              </a:rPr>
              <a:t>artificial neuron</a:t>
            </a:r>
            <a:r>
              <a:rPr lang="en-US" dirty="0" smtClean="0">
                <a:effectLst/>
              </a:rPr>
              <a:t> and an arrow represents a connection from the output of one artificial neuron to the input of another.</a:t>
            </a:r>
            <a:endParaRPr lang="nl-NL" dirty="0"/>
          </a:p>
        </p:txBody>
      </p:sp>
      <p:sp>
        <p:nvSpPr>
          <p:cNvPr id="4" name="Tijdelijke aanduiding voor dianummer 3"/>
          <p:cNvSpPr>
            <a:spLocks noGrp="1"/>
          </p:cNvSpPr>
          <p:nvPr>
            <p:ph type="sldNum" sz="quarter" idx="10"/>
          </p:nvPr>
        </p:nvSpPr>
        <p:spPr/>
        <p:txBody>
          <a:bodyPr/>
          <a:lstStyle/>
          <a:p>
            <a:fld id="{6035B9E3-0D23-E34A-85F0-E8E662903B5E}" type="slidenum">
              <a:rPr lang="nl-NL" smtClean="0"/>
              <a:t>14</a:t>
            </a:fld>
            <a:endParaRPr lang="nl-NL"/>
          </a:p>
        </p:txBody>
      </p:sp>
    </p:spTree>
    <p:extLst>
      <p:ext uri="{BB962C8B-B14F-4D97-AF65-F5344CB8AC3E}">
        <p14:creationId xmlns:p14="http://schemas.microsoft.com/office/powerpoint/2010/main" val="307913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6035B9E3-0D23-E34A-85F0-E8E662903B5E}" type="slidenum">
              <a:rPr lang="nl-NL" smtClean="0"/>
              <a:t>15</a:t>
            </a:fld>
            <a:endParaRPr lang="nl-NL"/>
          </a:p>
        </p:txBody>
      </p:sp>
    </p:spTree>
    <p:extLst>
      <p:ext uri="{BB962C8B-B14F-4D97-AF65-F5344CB8AC3E}">
        <p14:creationId xmlns:p14="http://schemas.microsoft.com/office/powerpoint/2010/main" val="29391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idx="1" hasCustomPrompt="1"/>
          </p:nvPr>
        </p:nvSpPr>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
        <p:nvSpPr>
          <p:cNvPr id="7" name="Tijdelijke aanduiding voor voettekst 4"/>
          <p:cNvSpPr>
            <a:spLocks noGrp="1"/>
          </p:cNvSpPr>
          <p:nvPr>
            <p:ph type="ftr" sz="quarter" idx="11"/>
          </p:nvPr>
        </p:nvSpPr>
        <p:spPr>
          <a:xfrm>
            <a:off x="2150383" y="4630341"/>
            <a:ext cx="4632303" cy="273844"/>
          </a:xfrm>
          <a:prstGeom prst="rect">
            <a:avLst/>
          </a:prstGeom>
        </p:spPr>
        <p:txBody>
          <a:bodyPr/>
          <a:lstStyle/>
          <a:p>
            <a:r>
              <a:rPr lang="nl-NL" dirty="0" err="1" smtClean="0"/>
              <a:t>Footer</a:t>
            </a:r>
            <a:endParaRPr lang="nl-NL" dirty="0"/>
          </a:p>
        </p:txBody>
      </p:sp>
      <p:sp>
        <p:nvSpPr>
          <p:cNvPr id="8"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41306218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elblad-C_International_VT">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74028" cy="5161920"/>
          </a:xfrm>
          <a:prstGeom prst="rect">
            <a:avLst/>
          </a:prstGeom>
        </p:spPr>
      </p:pic>
      <p:sp>
        <p:nvSpPr>
          <p:cNvPr id="9" name="Titel 1"/>
          <p:cNvSpPr>
            <a:spLocks noGrp="1"/>
          </p:cNvSpPr>
          <p:nvPr>
            <p:ph type="title" hasCustomPrompt="1"/>
          </p:nvPr>
        </p:nvSpPr>
        <p:spPr>
          <a:xfrm>
            <a:off x="359832" y="279400"/>
            <a:ext cx="8326967" cy="2775656"/>
          </a:xfrm>
        </p:spPr>
        <p:txBody>
          <a:bodyPr anchor="t"/>
          <a:lstStyle>
            <a:lvl1pPr>
              <a:defRPr sz="3200"/>
            </a:lvl1pPr>
          </a:lstStyle>
          <a:p>
            <a:r>
              <a:rPr lang="nl-NL" dirty="0" err="1"/>
              <a:t>Title</a:t>
            </a:r>
            <a:r>
              <a:rPr lang="nl-NL" dirty="0"/>
              <a:t> of </a:t>
            </a:r>
            <a:r>
              <a:rPr lang="nl-NL" dirty="0" err="1"/>
              <a:t>presentation</a:t>
            </a:r>
            <a:r>
              <a:rPr lang="nl-NL" dirty="0"/>
              <a:t>, </a:t>
            </a:r>
            <a:r>
              <a:rPr lang="nl-NL" dirty="0" err="1"/>
              <a:t>Arial</a:t>
            </a:r>
            <a:r>
              <a:rPr lang="nl-NL" dirty="0"/>
              <a:t> 32pt</a:t>
            </a:r>
          </a:p>
        </p:txBody>
      </p:sp>
      <p:sp>
        <p:nvSpPr>
          <p:cNvPr id="8"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
        <p:nvSpPr>
          <p:cNvPr id="11" name="Tijdelijke aanduiding voor voettekst 4"/>
          <p:cNvSpPr>
            <a:spLocks noGrp="1"/>
          </p:cNvSpPr>
          <p:nvPr>
            <p:ph type="ftr" sz="quarter" idx="3"/>
          </p:nvPr>
        </p:nvSpPr>
        <p:spPr>
          <a:xfrm>
            <a:off x="2150383" y="4630341"/>
            <a:ext cx="4632303"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nl-NL" dirty="0" err="1" smtClean="0"/>
              <a:t>Footer</a:t>
            </a:r>
            <a:endParaRPr lang="nl-NL" dirty="0"/>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blad-D_International_V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4030" cy="5161921"/>
          </a:xfrm>
          <a:prstGeom prst="rect">
            <a:avLst/>
          </a:prstGeom>
        </p:spPr>
      </p:pic>
      <p:sp>
        <p:nvSpPr>
          <p:cNvPr id="9" name="Titel 1"/>
          <p:cNvSpPr>
            <a:spLocks noGrp="1"/>
          </p:cNvSpPr>
          <p:nvPr>
            <p:ph type="title" hasCustomPrompt="1"/>
          </p:nvPr>
        </p:nvSpPr>
        <p:spPr>
          <a:xfrm>
            <a:off x="359832" y="279400"/>
            <a:ext cx="8326967" cy="2775656"/>
          </a:xfrm>
        </p:spPr>
        <p:txBody>
          <a:bodyPr anchor="t"/>
          <a:lstStyle>
            <a:lvl1pPr>
              <a:defRPr sz="3200"/>
            </a:lvl1pPr>
          </a:lstStyle>
          <a:p>
            <a:r>
              <a:rPr lang="nl-NL"/>
              <a:t>Title of presentation, Arial 32pt</a:t>
            </a:r>
          </a:p>
        </p:txBody>
      </p:sp>
      <p:sp>
        <p:nvSpPr>
          <p:cNvPr id="10"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
        <p:nvSpPr>
          <p:cNvPr id="11" name="Tijdelijke aanduiding voor voettekst 4"/>
          <p:cNvSpPr>
            <a:spLocks noGrp="1"/>
          </p:cNvSpPr>
          <p:nvPr>
            <p:ph type="ftr" sz="quarter" idx="3"/>
          </p:nvPr>
        </p:nvSpPr>
        <p:spPr>
          <a:xfrm>
            <a:off x="2150383" y="4630341"/>
            <a:ext cx="4632303"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nl-NL" dirty="0" err="1" smtClean="0"/>
              <a:t>Footer</a:t>
            </a:r>
            <a:endParaRPr lang="nl-NL" dirty="0"/>
          </a:p>
        </p:txBody>
      </p:sp>
    </p:spTree>
    <p:extLst>
      <p:ext uri="{BB962C8B-B14F-4D97-AF65-F5344CB8AC3E}">
        <p14:creationId xmlns:p14="http://schemas.microsoft.com/office/powerpoint/2010/main" val="5095192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blad-D_International_V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4030" cy="5161920"/>
          </a:xfrm>
          <a:prstGeom prst="rect">
            <a:avLst/>
          </a:prstGeom>
        </p:spPr>
      </p:pic>
      <p:sp>
        <p:nvSpPr>
          <p:cNvPr id="9" name="Titel 1"/>
          <p:cNvSpPr>
            <a:spLocks noGrp="1"/>
          </p:cNvSpPr>
          <p:nvPr>
            <p:ph type="title" hasCustomPrompt="1"/>
          </p:nvPr>
        </p:nvSpPr>
        <p:spPr>
          <a:xfrm>
            <a:off x="359832" y="279400"/>
            <a:ext cx="8326967" cy="2775656"/>
          </a:xfrm>
        </p:spPr>
        <p:txBody>
          <a:bodyPr anchor="t"/>
          <a:lstStyle>
            <a:lvl1pPr>
              <a:defRPr sz="3200"/>
            </a:lvl1pPr>
          </a:lstStyle>
          <a:p>
            <a:r>
              <a:rPr lang="nl-NL"/>
              <a:t>Title of presentation, Arial 32pt</a:t>
            </a:r>
          </a:p>
        </p:txBody>
      </p:sp>
      <p:sp>
        <p:nvSpPr>
          <p:cNvPr id="10"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
        <p:nvSpPr>
          <p:cNvPr id="11" name="Tijdelijke aanduiding voor voettekst 4"/>
          <p:cNvSpPr>
            <a:spLocks noGrp="1"/>
          </p:cNvSpPr>
          <p:nvPr>
            <p:ph type="ftr" sz="quarter" idx="3"/>
          </p:nvPr>
        </p:nvSpPr>
        <p:spPr>
          <a:xfrm>
            <a:off x="2150383" y="4630341"/>
            <a:ext cx="4632303"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nl-NL" dirty="0" err="1" smtClean="0"/>
              <a:t>Footer</a:t>
            </a:r>
            <a:endParaRPr lang="nl-NL"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Universal_Internationa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29"/>
            <a:ext cx="9134075" cy="5139439"/>
          </a:xfrm>
          <a:prstGeom prst="rect">
            <a:avLst/>
          </a:prstGeom>
        </p:spPr>
      </p:pic>
      <p:sp>
        <p:nvSpPr>
          <p:cNvPr id="7" name="Tijdelijke aanduiding voor voettekst 4"/>
          <p:cNvSpPr>
            <a:spLocks noGrp="1"/>
          </p:cNvSpPr>
          <p:nvPr>
            <p:ph type="ftr" sz="quarter" idx="11"/>
          </p:nvPr>
        </p:nvSpPr>
        <p:spPr>
          <a:xfrm>
            <a:off x="1492468" y="4630341"/>
            <a:ext cx="6366114" cy="273844"/>
          </a:xfrm>
          <a:prstGeom prst="rect">
            <a:avLst/>
          </a:prstGeom>
        </p:spPr>
        <p:txBody>
          <a:bodyPr/>
          <a:lstStyle/>
          <a:p>
            <a:r>
              <a:rPr lang="nl-NL" dirty="0" err="1" smtClean="0"/>
              <a:t>Footer</a:t>
            </a:r>
            <a:endParaRPr lang="nl-NL" dirty="0"/>
          </a:p>
        </p:txBody>
      </p:sp>
      <p:sp>
        <p:nvSpPr>
          <p:cNvPr id="8" name="Tijdelijke aanduiding voor dianummer 5"/>
          <p:cNvSpPr>
            <a:spLocks noGrp="1"/>
          </p:cNvSpPr>
          <p:nvPr>
            <p:ph type="sldNum" sz="quarter" idx="12"/>
          </p:nvPr>
        </p:nvSpPr>
        <p:spPr>
          <a:xfrm>
            <a:off x="8046187" y="4641986"/>
            <a:ext cx="829797" cy="273844"/>
          </a:xfrm>
          <a:prstGeom prst="rect">
            <a:avLst/>
          </a:prstGeom>
        </p:spPr>
        <p:txBody>
          <a:bodyPr/>
          <a:lstStyle/>
          <a:p>
            <a:fld id="{CC1A7FFB-7E9A-E347-8F80-8E2C647B3625}" type="slidenum">
              <a:rPr lang="nl-NL"/>
              <a:t>‹nr.›</a:t>
            </a:fld>
            <a:endParaRPr lang="nl-NL"/>
          </a:p>
        </p:txBody>
      </p:sp>
      <p:sp>
        <p:nvSpPr>
          <p:cNvPr id="14" name="Titel 1"/>
          <p:cNvSpPr>
            <a:spLocks noGrp="1"/>
          </p:cNvSpPr>
          <p:nvPr>
            <p:ph type="title" hasCustomPrompt="1"/>
          </p:nvPr>
        </p:nvSpPr>
        <p:spPr>
          <a:xfrm>
            <a:off x="1492468" y="1400775"/>
            <a:ext cx="7383518" cy="857250"/>
          </a:xfrm>
        </p:spPr>
        <p:txBody>
          <a:bodyPr/>
          <a:lstStyle/>
          <a:p>
            <a:r>
              <a:rPr lang="nl-NL" dirty="0" err="1" smtClean="0"/>
              <a:t>Title</a:t>
            </a:r>
            <a:r>
              <a:rPr lang="nl-NL" dirty="0" smtClean="0"/>
              <a:t> of </a:t>
            </a:r>
            <a:r>
              <a:rPr lang="nl-NL" dirty="0" err="1" smtClean="0"/>
              <a:t>presentation</a:t>
            </a:r>
            <a:endParaRPr lang="nl-NL" dirty="0"/>
          </a:p>
        </p:txBody>
      </p:sp>
      <p:sp>
        <p:nvSpPr>
          <p:cNvPr id="15"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Universal_Internationa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29"/>
            <a:ext cx="9134074" cy="5139439"/>
          </a:xfrm>
          <a:prstGeom prst="rect">
            <a:avLst/>
          </a:prstGeom>
        </p:spPr>
      </p:pic>
      <p:sp>
        <p:nvSpPr>
          <p:cNvPr id="7" name="Tijdelijke aanduiding voor voettekst 4"/>
          <p:cNvSpPr>
            <a:spLocks noGrp="1"/>
          </p:cNvSpPr>
          <p:nvPr>
            <p:ph type="ftr" sz="quarter" idx="11"/>
          </p:nvPr>
        </p:nvSpPr>
        <p:spPr>
          <a:xfrm>
            <a:off x="1492468" y="4630341"/>
            <a:ext cx="6366114" cy="273844"/>
          </a:xfrm>
          <a:prstGeom prst="rect">
            <a:avLst/>
          </a:prstGeom>
        </p:spPr>
        <p:txBody>
          <a:bodyPr/>
          <a:lstStyle/>
          <a:p>
            <a:r>
              <a:rPr lang="nl-NL" dirty="0" err="1" smtClean="0"/>
              <a:t>Footer</a:t>
            </a:r>
            <a:endParaRPr lang="nl-NL" dirty="0"/>
          </a:p>
        </p:txBody>
      </p:sp>
      <p:sp>
        <p:nvSpPr>
          <p:cNvPr id="8" name="Tijdelijke aanduiding voor dianummer 5"/>
          <p:cNvSpPr>
            <a:spLocks noGrp="1"/>
          </p:cNvSpPr>
          <p:nvPr>
            <p:ph type="sldNum" sz="quarter" idx="12"/>
          </p:nvPr>
        </p:nvSpPr>
        <p:spPr>
          <a:xfrm>
            <a:off x="8046187" y="4641986"/>
            <a:ext cx="829797" cy="273844"/>
          </a:xfrm>
          <a:prstGeom prst="rect">
            <a:avLst/>
          </a:prstGeom>
        </p:spPr>
        <p:txBody>
          <a:bodyPr/>
          <a:lstStyle/>
          <a:p>
            <a:fld id="{CC1A7FFB-7E9A-E347-8F80-8E2C647B3625}" type="slidenum">
              <a:rPr lang="nl-NL"/>
              <a:t>‹nr.›</a:t>
            </a:fld>
            <a:endParaRPr lang="nl-NL"/>
          </a:p>
        </p:txBody>
      </p:sp>
      <p:sp>
        <p:nvSpPr>
          <p:cNvPr id="14" name="Titel 1"/>
          <p:cNvSpPr>
            <a:spLocks noGrp="1"/>
          </p:cNvSpPr>
          <p:nvPr>
            <p:ph type="title" hasCustomPrompt="1"/>
          </p:nvPr>
        </p:nvSpPr>
        <p:spPr>
          <a:xfrm>
            <a:off x="1492468" y="1400775"/>
            <a:ext cx="7383518" cy="857250"/>
          </a:xfrm>
        </p:spPr>
        <p:txBody>
          <a:bodyPr/>
          <a:lstStyle/>
          <a:p>
            <a:r>
              <a:rPr lang="nl-NL" dirty="0" err="1" smtClean="0"/>
              <a:t>Title</a:t>
            </a:r>
            <a:r>
              <a:rPr lang="nl-NL" dirty="0" smtClean="0"/>
              <a:t> of </a:t>
            </a:r>
            <a:r>
              <a:rPr lang="nl-NL" dirty="0" err="1" smtClean="0"/>
              <a:t>presentation</a:t>
            </a:r>
            <a:endParaRPr lang="nl-NL" dirty="0"/>
          </a:p>
        </p:txBody>
      </p:sp>
      <p:sp>
        <p:nvSpPr>
          <p:cNvPr id="15" name="Tijdelijke aanduiding voor inhoud 2"/>
          <p:cNvSpPr>
            <a:spLocks noGrp="1"/>
          </p:cNvSpPr>
          <p:nvPr>
            <p:ph idx="1" hasCustomPrompt="1"/>
          </p:nvPr>
        </p:nvSpPr>
        <p:spPr>
          <a:xfrm>
            <a:off x="1492468" y="2221509"/>
            <a:ext cx="7383518" cy="2192807"/>
          </a:xfrm>
        </p:spPr>
        <p:txBody>
          <a:bodyPr/>
          <a:lstStyle>
            <a:lvl1pPr>
              <a:defRPr sz="2400">
                <a:latin typeface="Arial"/>
                <a:cs typeface="Arial"/>
              </a:defRPr>
            </a:lvl1pPr>
            <a:lvl2pPr>
              <a:defRPr sz="2000"/>
            </a:lvl2pPr>
          </a:lstStyle>
          <a:p>
            <a:pPr lvl="0"/>
            <a:r>
              <a:rPr lang="nl-NL" dirty="0" smtClean="0"/>
              <a:t>Klik om de tekststijl van het sjabloon te bewerken</a:t>
            </a:r>
          </a:p>
          <a:p>
            <a:pPr lvl="1"/>
            <a:r>
              <a:rPr lang="nl-NL" dirty="0" smtClean="0"/>
              <a:t>Tweede niveau</a:t>
            </a:r>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Universal_international_VT">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29"/>
            <a:ext cx="9134075" cy="5139439"/>
          </a:xfrm>
          <a:prstGeom prst="rect">
            <a:avLst/>
          </a:prstGeom>
        </p:spPr>
      </p:pic>
      <p:sp>
        <p:nvSpPr>
          <p:cNvPr id="8" name="Tijdelijke aanduiding voor voettekst 4"/>
          <p:cNvSpPr>
            <a:spLocks noGrp="1"/>
          </p:cNvSpPr>
          <p:nvPr>
            <p:ph type="ftr" sz="quarter" idx="11"/>
          </p:nvPr>
        </p:nvSpPr>
        <p:spPr>
          <a:xfrm>
            <a:off x="1671146" y="4630341"/>
            <a:ext cx="6187436" cy="273844"/>
          </a:xfrm>
          <a:prstGeom prst="rect">
            <a:avLst/>
          </a:prstGeom>
        </p:spPr>
        <p:txBody>
          <a:bodyPr/>
          <a:lstStyle/>
          <a:p>
            <a:r>
              <a:rPr lang="nl-NL" dirty="0" err="1" smtClean="0"/>
              <a:t>Footer</a:t>
            </a:r>
            <a:endParaRPr lang="nl-NL" dirty="0" smtClean="0"/>
          </a:p>
        </p:txBody>
      </p:sp>
      <p:sp>
        <p:nvSpPr>
          <p:cNvPr id="9" name="Tijdelijke aanduiding voor dianummer 5"/>
          <p:cNvSpPr>
            <a:spLocks noGrp="1"/>
          </p:cNvSpPr>
          <p:nvPr>
            <p:ph type="sldNum" sz="quarter" idx="12"/>
          </p:nvPr>
        </p:nvSpPr>
        <p:spPr>
          <a:xfrm>
            <a:off x="8046187" y="4641986"/>
            <a:ext cx="829797" cy="273844"/>
          </a:xfrm>
          <a:prstGeom prst="rect">
            <a:avLst/>
          </a:prstGeom>
        </p:spPr>
        <p:txBody>
          <a:bodyPr/>
          <a:lstStyle/>
          <a:p>
            <a:fld id="{CC1A7FFB-7E9A-E347-8F80-8E2C647B3625}" type="slidenum">
              <a:rPr lang="nl-NL"/>
              <a:t>‹nr.›</a:t>
            </a:fld>
            <a:endParaRPr lang="nl-NL"/>
          </a:p>
        </p:txBody>
      </p:sp>
      <p:sp>
        <p:nvSpPr>
          <p:cNvPr id="13" name="Titel 1"/>
          <p:cNvSpPr>
            <a:spLocks noGrp="1"/>
          </p:cNvSpPr>
          <p:nvPr>
            <p:ph type="title" hasCustomPrompt="1"/>
          </p:nvPr>
        </p:nvSpPr>
        <p:spPr>
          <a:xfrm>
            <a:off x="1671145" y="1400775"/>
            <a:ext cx="7204841" cy="857250"/>
          </a:xfrm>
        </p:spPr>
        <p:txBody>
          <a:bodyPr/>
          <a:lstStyle>
            <a:lvl1pPr algn="r">
              <a:defRPr/>
            </a:lvl1pPr>
          </a:lstStyle>
          <a:p>
            <a:r>
              <a:rPr lang="nl-NL" dirty="0" err="1" smtClean="0"/>
              <a:t>Title</a:t>
            </a:r>
            <a:r>
              <a:rPr lang="nl-NL" dirty="0" smtClean="0"/>
              <a:t> of </a:t>
            </a:r>
            <a:r>
              <a:rPr lang="nl-NL" dirty="0" err="1" smtClean="0"/>
              <a:t>presentation</a:t>
            </a:r>
            <a:endParaRPr lang="nl-NL" dirty="0"/>
          </a:p>
        </p:txBody>
      </p:sp>
      <p:sp>
        <p:nvSpPr>
          <p:cNvPr id="14" name="Tijdelijke aanduiding voor inhoud 2"/>
          <p:cNvSpPr>
            <a:spLocks noGrp="1"/>
          </p:cNvSpPr>
          <p:nvPr>
            <p:ph idx="1" hasCustomPrompt="1"/>
          </p:nvPr>
        </p:nvSpPr>
        <p:spPr>
          <a:xfrm>
            <a:off x="1671145" y="2221509"/>
            <a:ext cx="7204841" cy="2311077"/>
          </a:xfrm>
        </p:spPr>
        <p:txBody>
          <a:bodyPr/>
          <a:lstStyle>
            <a:lvl1pPr algn="r">
              <a:defRPr sz="2400">
                <a:latin typeface="Arial"/>
                <a:cs typeface="Arial"/>
              </a:defRPr>
            </a:lvl1pPr>
            <a:lvl2pPr algn="r">
              <a:defRPr sz="2000"/>
            </a:lvl2pPr>
          </a:lstStyle>
          <a:p>
            <a:pPr lvl="0"/>
            <a:r>
              <a:rPr lang="nl-NL" dirty="0" smtClean="0"/>
              <a:t>Klik om de tekststijl van het sjabloon te bewerken</a:t>
            </a:r>
          </a:p>
          <a:p>
            <a:pPr lvl="1"/>
            <a:r>
              <a:rPr lang="nl-NL" dirty="0" smtClean="0"/>
              <a:t>Tweede niveau</a:t>
            </a:r>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3" name="Tijdelijke aanduiding voor inhoud 2"/>
          <p:cNvSpPr>
            <a:spLocks noGrp="1"/>
          </p:cNvSpPr>
          <p:nvPr>
            <p:ph sz="half" idx="1"/>
          </p:nvPr>
        </p:nvSpPr>
        <p:spPr>
          <a:xfrm>
            <a:off x="457200" y="1200151"/>
            <a:ext cx="40386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200" y="1200150"/>
            <a:ext cx="4038600"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9"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dirty="0"/>
          </a:p>
        </p:txBody>
      </p:sp>
      <p:sp>
        <p:nvSpPr>
          <p:cNvPr id="7" name="Tijdelijke aanduiding voor voettekst 4"/>
          <p:cNvSpPr>
            <a:spLocks noGrp="1"/>
          </p:cNvSpPr>
          <p:nvPr>
            <p:ph type="ftr" sz="quarter" idx="3"/>
          </p:nvPr>
        </p:nvSpPr>
        <p:spPr>
          <a:xfrm>
            <a:off x="2150383" y="4630341"/>
            <a:ext cx="4632303"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nl-NL" dirty="0" err="1" smtClean="0"/>
              <a:t>Footer</a:t>
            </a:r>
            <a:endParaRPr lang="nl-NL" dirty="0"/>
          </a:p>
        </p:txBody>
      </p:sp>
    </p:spTree>
    <p:extLst>
      <p:ext uri="{BB962C8B-B14F-4D97-AF65-F5344CB8AC3E}">
        <p14:creationId xmlns:p14="http://schemas.microsoft.com/office/powerpoint/2010/main" val="2980278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smtClean="0"/>
              <a:t>Titel </a:t>
            </a:r>
            <a:r>
              <a:rPr lang="nl-NL" dirty="0" err="1" smtClean="0"/>
              <a:t>volgblad</a:t>
            </a:r>
            <a:r>
              <a:rPr lang="nl-NL" dirty="0" smtClean="0"/>
              <a:t> </a:t>
            </a:r>
            <a:r>
              <a:rPr lang="nl-NL" dirty="0" err="1" smtClean="0"/>
              <a:t>Arial</a:t>
            </a:r>
            <a:r>
              <a:rPr lang="nl-NL" dirty="0" smtClean="0"/>
              <a:t> 28pt</a:t>
            </a:r>
            <a:endParaRPr lang="nl-NL" dirty="0"/>
          </a:p>
        </p:txBody>
      </p:sp>
      <p:sp>
        <p:nvSpPr>
          <p:cNvPr id="4" name="Tijdelijke aanduiding voor inhoud 3"/>
          <p:cNvSpPr>
            <a:spLocks noGrp="1"/>
          </p:cNvSpPr>
          <p:nvPr>
            <p:ph sz="half" idx="2"/>
          </p:nvPr>
        </p:nvSpPr>
        <p:spPr>
          <a:xfrm>
            <a:off x="457200" y="1285598"/>
            <a:ext cx="4040188"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p:txBody>
      </p:sp>
      <p:sp>
        <p:nvSpPr>
          <p:cNvPr id="6" name="Tijdelijke aanduiding voor inhoud 5"/>
          <p:cNvSpPr>
            <a:spLocks noGrp="1"/>
          </p:cNvSpPr>
          <p:nvPr>
            <p:ph sz="quarter" idx="4"/>
          </p:nvPr>
        </p:nvSpPr>
        <p:spPr>
          <a:xfrm>
            <a:off x="4645025" y="1285598"/>
            <a:ext cx="4041775"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p:txBody>
      </p:sp>
      <p:sp>
        <p:nvSpPr>
          <p:cNvPr id="11" name="Tijdelijke aanduiding voor voettekst 4"/>
          <p:cNvSpPr>
            <a:spLocks noGrp="1"/>
          </p:cNvSpPr>
          <p:nvPr>
            <p:ph type="ftr" sz="quarter" idx="11"/>
          </p:nvPr>
        </p:nvSpPr>
        <p:spPr>
          <a:xfrm>
            <a:off x="2150383" y="4630341"/>
            <a:ext cx="4632303" cy="273844"/>
          </a:xfrm>
          <a:prstGeom prst="rect">
            <a:avLst/>
          </a:prstGeom>
        </p:spPr>
        <p:txBody>
          <a:bodyPr/>
          <a:lstStyle/>
          <a:p>
            <a:r>
              <a:rPr lang="nl-NL" dirty="0" err="1" smtClean="0"/>
              <a:t>Footer</a:t>
            </a:r>
            <a:endParaRPr lang="nl-NL" dirty="0"/>
          </a:p>
        </p:txBody>
      </p:sp>
      <p:sp>
        <p:nvSpPr>
          <p:cNvPr id="12"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35781571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noAutofit/>
          </a:bodyPr>
          <a:lstStyle>
            <a:lvl1pPr algn="l">
              <a:defRPr sz="2000" b="1"/>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dia-C_International_VT">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4" y="2038"/>
            <a:ext cx="9174031" cy="5161921"/>
          </a:xfrm>
          <a:prstGeom prst="rect">
            <a:avLst/>
          </a:prstGeom>
        </p:spPr>
      </p:pic>
    </p:spTree>
    <p:extLst>
      <p:ext uri="{BB962C8B-B14F-4D97-AF65-F5344CB8AC3E}">
        <p14:creationId xmlns:p14="http://schemas.microsoft.com/office/powerpoint/2010/main" val="4792792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dia-C_International_VT">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4" y="2038"/>
            <a:ext cx="9174030" cy="5161921"/>
          </a:xfrm>
          <a:prstGeom prst="rect">
            <a:avLst/>
          </a:prstGeom>
        </p:spPr>
      </p:pic>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dia-C_International_VT">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4" y="2038"/>
            <a:ext cx="9174031" cy="5161921"/>
          </a:xfrm>
          <a:prstGeom prst="rect">
            <a:avLst/>
          </a:prstGeom>
        </p:spPr>
      </p:pic>
    </p:spTree>
    <p:extLst>
      <p:ext uri="{BB962C8B-B14F-4D97-AF65-F5344CB8AC3E}">
        <p14:creationId xmlns:p14="http://schemas.microsoft.com/office/powerpoint/2010/main" val="20218827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dia-C_International_VT">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24" y="2038"/>
            <a:ext cx="9174030" cy="5161921"/>
          </a:xfrm>
          <a:prstGeom prst="rect">
            <a:avLst/>
          </a:prstGeom>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blad-C_International_VT">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74030" cy="5161920"/>
          </a:xfrm>
          <a:prstGeom prst="rect">
            <a:avLst/>
          </a:prstGeom>
        </p:spPr>
      </p:pic>
      <p:sp>
        <p:nvSpPr>
          <p:cNvPr id="9" name="Titel 1"/>
          <p:cNvSpPr>
            <a:spLocks noGrp="1"/>
          </p:cNvSpPr>
          <p:nvPr>
            <p:ph type="title" hasCustomPrompt="1"/>
          </p:nvPr>
        </p:nvSpPr>
        <p:spPr>
          <a:xfrm>
            <a:off x="359832" y="279400"/>
            <a:ext cx="8326967" cy="2775656"/>
          </a:xfrm>
        </p:spPr>
        <p:txBody>
          <a:bodyPr anchor="t"/>
          <a:lstStyle>
            <a:lvl1pPr>
              <a:defRPr sz="3200"/>
            </a:lvl1pPr>
          </a:lstStyle>
          <a:p>
            <a:r>
              <a:rPr lang="nl-NL" dirty="0" err="1"/>
              <a:t>Title</a:t>
            </a:r>
            <a:r>
              <a:rPr lang="nl-NL" dirty="0"/>
              <a:t> of </a:t>
            </a:r>
            <a:r>
              <a:rPr lang="nl-NL" dirty="0" err="1"/>
              <a:t>presentation</a:t>
            </a:r>
            <a:r>
              <a:rPr lang="nl-NL" dirty="0"/>
              <a:t>, </a:t>
            </a:r>
            <a:r>
              <a:rPr lang="nl-NL" dirty="0" err="1"/>
              <a:t>Arial</a:t>
            </a:r>
            <a:r>
              <a:rPr lang="nl-NL" dirty="0"/>
              <a:t> 32pt</a:t>
            </a:r>
          </a:p>
        </p:txBody>
      </p:sp>
      <p:sp>
        <p:nvSpPr>
          <p:cNvPr id="8"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
        <p:nvSpPr>
          <p:cNvPr id="11" name="Tijdelijke aanduiding voor voettekst 4"/>
          <p:cNvSpPr>
            <a:spLocks noGrp="1"/>
          </p:cNvSpPr>
          <p:nvPr>
            <p:ph type="ftr" sz="quarter" idx="3"/>
          </p:nvPr>
        </p:nvSpPr>
        <p:spPr>
          <a:xfrm>
            <a:off x="2150383" y="4630341"/>
            <a:ext cx="4632303"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nl-NL" dirty="0" err="1" smtClean="0"/>
              <a:t>Footer</a:t>
            </a:r>
            <a:endParaRPr lang="nl-NL" dirty="0"/>
          </a:p>
        </p:txBody>
      </p:sp>
    </p:spTree>
    <p:extLst>
      <p:ext uri="{BB962C8B-B14F-4D97-AF65-F5344CB8AC3E}">
        <p14:creationId xmlns:p14="http://schemas.microsoft.com/office/powerpoint/2010/main" val="1151646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22" y="2436"/>
            <a:ext cx="9132632" cy="5138628"/>
          </a:xfrm>
          <a:prstGeom prst="rect">
            <a:avLst/>
          </a:prstGeom>
        </p:spPr>
      </p:pic>
      <p:sp>
        <p:nvSpPr>
          <p:cNvPr id="2" name="Tijdelijke aanduiding voor titel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nl-NL" dirty="0" err="1" smtClean="0"/>
              <a:t>Title</a:t>
            </a:r>
            <a:r>
              <a:rPr lang="nl-NL" dirty="0" smtClean="0"/>
              <a:t> of </a:t>
            </a:r>
            <a:r>
              <a:rPr lang="nl-NL" dirty="0" err="1" smtClean="0"/>
              <a:t>presentation</a:t>
            </a:r>
            <a:r>
              <a:rPr lang="nl-NL" dirty="0" smtClean="0"/>
              <a:t>, </a:t>
            </a:r>
            <a:r>
              <a:rPr lang="nl-NL" dirty="0" err="1" smtClean="0"/>
              <a:t>Arial</a:t>
            </a:r>
            <a:r>
              <a:rPr lang="nl-NL" dirty="0" smtClean="0"/>
              <a:t> 32pt</a:t>
            </a:r>
            <a:endParaRPr lang="nl-NL" dirty="0"/>
          </a:p>
        </p:txBody>
      </p:sp>
      <p:sp>
        <p:nvSpPr>
          <p:cNvPr id="3" name="Tijdelijke aanduiding voor tekst 2"/>
          <p:cNvSpPr>
            <a:spLocks noGrp="1"/>
          </p:cNvSpPr>
          <p:nvPr>
            <p:ph type="body" idx="1"/>
          </p:nvPr>
        </p:nvSpPr>
        <p:spPr>
          <a:xfrm>
            <a:off x="457200" y="1200151"/>
            <a:ext cx="8229600" cy="2874582"/>
          </a:xfrm>
          <a:prstGeom prst="rect">
            <a:avLst/>
          </a:prstGeom>
        </p:spPr>
        <p:txBody>
          <a:bodyPr vert="horz" lIns="91440" tIns="45720" rIns="91440" bIns="45720" rtlCol="0">
            <a:normAutofit/>
          </a:bodyPr>
          <a:lstStyle/>
          <a:p>
            <a:pPr lvl="0"/>
            <a:r>
              <a:rPr lang="nl-NL" dirty="0" smtClean="0"/>
              <a:t>Klik om de tekststijl van het sjabloon te bewerken</a:t>
            </a:r>
          </a:p>
        </p:txBody>
      </p:sp>
      <p:sp>
        <p:nvSpPr>
          <p:cNvPr id="11"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
        <p:nvSpPr>
          <p:cNvPr id="10" name="Tijdelijke aanduiding voor voettekst 4"/>
          <p:cNvSpPr>
            <a:spLocks noGrp="1"/>
          </p:cNvSpPr>
          <p:nvPr>
            <p:ph type="ftr" sz="quarter" idx="3"/>
          </p:nvPr>
        </p:nvSpPr>
        <p:spPr>
          <a:xfrm>
            <a:off x="2150383" y="4630341"/>
            <a:ext cx="4632303"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nl-NL" dirty="0" err="1" smtClean="0"/>
              <a:t>Footer</a:t>
            </a:r>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30" r:id="rId4"/>
    <p:sldLayoutId id="2147483814" r:id="rId5"/>
    <p:sldLayoutId id="2147483835" r:id="rId6"/>
    <p:sldLayoutId id="2147483831" r:id="rId7"/>
    <p:sldLayoutId id="2147483836" r:id="rId8"/>
    <p:sldLayoutId id="2147483810" r:id="rId9"/>
    <p:sldLayoutId id="2147483837" r:id="rId10"/>
    <p:sldLayoutId id="2147483812" r:id="rId11"/>
    <p:sldLayoutId id="2147483838" r:id="rId12"/>
    <p:sldLayoutId id="2147483832" r:id="rId13"/>
    <p:sldLayoutId id="2147483834" r:id="rId14"/>
    <p:sldLayoutId id="2147483833" r:id="rId15"/>
  </p:sldLayoutIdLst>
  <p:timing>
    <p:tnLst>
      <p:par>
        <p:cTn id="1" dur="indefinite" restart="never" nodeType="tmRoot"/>
      </p:par>
    </p:tnLst>
  </p:timing>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effectLst>
                  <a:outerShdw blurRad="38100" dist="38100" dir="2700000" algn="tl">
                    <a:srgbClr val="000000">
                      <a:alpha val="43137"/>
                    </a:srgbClr>
                  </a:outerShdw>
                </a:effectLst>
                <a:latin typeface="Fontys Frutiger" panose="00000400000000000000" pitchFamily="2" charset="0"/>
              </a:rPr>
              <a:t>FUTURE SKILLS</a:t>
            </a:r>
            <a:r>
              <a:rPr lang="nl-NL" sz="4800" b="0" dirty="0" smtClean="0">
                <a:effectLst>
                  <a:outerShdw blurRad="38100" dist="38100" dir="2700000" algn="tl">
                    <a:srgbClr val="000000">
                      <a:alpha val="43137"/>
                    </a:srgbClr>
                  </a:outerShdw>
                </a:effectLst>
                <a:latin typeface="Fontys Frutiger" panose="00000400000000000000" pitchFamily="2" charset="0"/>
              </a:rPr>
              <a:t>:</a:t>
            </a:r>
            <a:r>
              <a:rPr lang="nl-NL" sz="4800" dirty="0" smtClean="0">
                <a:latin typeface="Fontys Frutiger" panose="00000400000000000000" pitchFamily="2" charset="0"/>
              </a:rPr>
              <a:t/>
            </a:r>
            <a:br>
              <a:rPr lang="nl-NL" sz="4800" dirty="0" smtClean="0">
                <a:latin typeface="Fontys Frutiger" panose="00000400000000000000" pitchFamily="2" charset="0"/>
              </a:rPr>
            </a:br>
            <a:r>
              <a:rPr lang="nl-NL" sz="3600" b="0" i="1" cap="all" dirty="0" smtClean="0">
                <a:effectLst>
                  <a:outerShdw blurRad="38100" dist="38100" dir="2700000" algn="tl">
                    <a:srgbClr val="000000">
                      <a:alpha val="43137"/>
                    </a:srgbClr>
                  </a:outerShdw>
                </a:effectLst>
                <a:latin typeface="Fontys Frutiger" panose="00000400000000000000" pitchFamily="2" charset="0"/>
              </a:rPr>
              <a:t>AND </a:t>
            </a:r>
            <a:r>
              <a:rPr lang="nl-NL" sz="3600" b="0" i="1" cap="all" dirty="0" err="1" smtClean="0">
                <a:effectLst>
                  <a:outerShdw blurRad="38100" dist="38100" dir="2700000" algn="tl">
                    <a:srgbClr val="000000">
                      <a:alpha val="43137"/>
                    </a:srgbClr>
                  </a:outerShdw>
                </a:effectLst>
                <a:latin typeface="Fontys Frutiger" panose="00000400000000000000" pitchFamily="2" charset="0"/>
              </a:rPr>
              <a:t>where</a:t>
            </a:r>
            <a:r>
              <a:rPr lang="nl-NL" sz="3600" b="0" i="1" cap="all" dirty="0" smtClean="0">
                <a:effectLst>
                  <a:outerShdw blurRad="38100" dist="38100" dir="2700000" algn="tl">
                    <a:srgbClr val="000000">
                      <a:alpha val="43137"/>
                    </a:srgbClr>
                  </a:outerShdw>
                </a:effectLst>
                <a:latin typeface="Fontys Frutiger" panose="00000400000000000000" pitchFamily="2" charset="0"/>
              </a:rPr>
              <a:t> </a:t>
            </a:r>
            <a:r>
              <a:rPr lang="nl-NL" sz="3600" b="0" i="1" cap="all" dirty="0" err="1">
                <a:effectLst>
                  <a:outerShdw blurRad="38100" dist="38100" dir="2700000" algn="tl">
                    <a:srgbClr val="000000">
                      <a:alpha val="43137"/>
                    </a:srgbClr>
                  </a:outerShdw>
                </a:effectLst>
                <a:latin typeface="Fontys Frutiger" panose="00000400000000000000" pitchFamily="2" charset="0"/>
              </a:rPr>
              <a:t>to</a:t>
            </a:r>
            <a:r>
              <a:rPr lang="nl-NL" sz="3600" b="0" i="1" cap="all" dirty="0">
                <a:effectLst>
                  <a:outerShdw blurRad="38100" dist="38100" dir="2700000" algn="tl">
                    <a:srgbClr val="000000">
                      <a:alpha val="43137"/>
                    </a:srgbClr>
                  </a:outerShdw>
                </a:effectLst>
                <a:latin typeface="Fontys Frutiger" panose="00000400000000000000" pitchFamily="2" charset="0"/>
              </a:rPr>
              <a:t> </a:t>
            </a:r>
            <a:r>
              <a:rPr lang="nl-NL" sz="3600" b="0" i="1" cap="all" dirty="0" err="1">
                <a:effectLst>
                  <a:outerShdw blurRad="38100" dist="38100" dir="2700000" algn="tl">
                    <a:srgbClr val="000000">
                      <a:alpha val="43137"/>
                    </a:srgbClr>
                  </a:outerShdw>
                </a:effectLst>
                <a:latin typeface="Fontys Frutiger" panose="00000400000000000000" pitchFamily="2" charset="0"/>
              </a:rPr>
              <a:t>find</a:t>
            </a:r>
            <a:r>
              <a:rPr lang="nl-NL" sz="3600" b="0" i="1" cap="all" dirty="0">
                <a:effectLst>
                  <a:outerShdw blurRad="38100" dist="38100" dir="2700000" algn="tl">
                    <a:srgbClr val="000000">
                      <a:alpha val="43137"/>
                    </a:srgbClr>
                  </a:outerShdw>
                </a:effectLst>
                <a:latin typeface="Fontys Frutiger" panose="00000400000000000000" pitchFamily="2" charset="0"/>
              </a:rPr>
              <a:t> </a:t>
            </a:r>
            <a:r>
              <a:rPr lang="nl-NL" sz="3600" b="0" i="1" cap="all" dirty="0" err="1">
                <a:effectLst>
                  <a:outerShdw blurRad="38100" dist="38100" dir="2700000" algn="tl">
                    <a:srgbClr val="000000">
                      <a:alpha val="43137"/>
                    </a:srgbClr>
                  </a:outerShdw>
                </a:effectLst>
                <a:latin typeface="Fontys Frutiger" panose="00000400000000000000" pitchFamily="2" charset="0"/>
              </a:rPr>
              <a:t>them</a:t>
            </a:r>
            <a:r>
              <a:rPr lang="nl-NL" sz="3600" b="0" i="1" dirty="0" smtClean="0">
                <a:latin typeface="Fontys Frutiger" panose="00000400000000000000" pitchFamily="2" charset="0"/>
              </a:rPr>
              <a:t>?</a:t>
            </a:r>
            <a:endParaRPr lang="nl-NL" sz="3600" b="0" i="1" dirty="0">
              <a:latin typeface="Fontys Frutiger" panose="00000400000000000000" pitchFamily="2" charset="0"/>
            </a:endParaRPr>
          </a:p>
        </p:txBody>
      </p:sp>
      <p:sp>
        <p:nvSpPr>
          <p:cNvPr id="3" name="Titel 1"/>
          <p:cNvSpPr txBox="1">
            <a:spLocks/>
          </p:cNvSpPr>
          <p:nvPr/>
        </p:nvSpPr>
        <p:spPr>
          <a:xfrm>
            <a:off x="877992" y="3051728"/>
            <a:ext cx="8326967" cy="11195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1" kern="1200" baseline="0">
                <a:solidFill>
                  <a:srgbClr val="660066"/>
                </a:solidFill>
                <a:latin typeface="Arial"/>
                <a:ea typeface="+mj-ea"/>
                <a:cs typeface="Arial"/>
              </a:defRPr>
            </a:lvl1pPr>
          </a:lstStyle>
          <a:p>
            <a:pPr algn="r"/>
            <a:r>
              <a:rPr lang="nl-NL" sz="2000" dirty="0" smtClean="0">
                <a:latin typeface="Fontys Frutiger" panose="00000400000000000000" pitchFamily="2" charset="0"/>
              </a:rPr>
              <a:t>Masha </a:t>
            </a:r>
            <a:r>
              <a:rPr lang="nl-NL" sz="2000" dirty="0" err="1" smtClean="0">
                <a:latin typeface="Fontys Frutiger" panose="00000400000000000000" pitchFamily="2" charset="0"/>
              </a:rPr>
              <a:t>Ovtchinnikova</a:t>
            </a:r>
            <a:endParaRPr lang="nl-NL" sz="2000" dirty="0" smtClean="0">
              <a:latin typeface="Fontys Frutiger" panose="00000400000000000000" pitchFamily="2" charset="0"/>
            </a:endParaRPr>
          </a:p>
          <a:p>
            <a:pPr algn="r"/>
            <a:r>
              <a:rPr lang="en-GB" sz="2000" dirty="0">
                <a:latin typeface="Fontys Frutiger" panose="00000400000000000000" pitchFamily="2" charset="0"/>
                <a:ea typeface="Arial" panose="020B0604020202020204" pitchFamily="34" charset="0"/>
              </a:rPr>
              <a:t>Adviser innovation and digitalization in education</a:t>
            </a:r>
            <a:endParaRPr lang="nl-NL" sz="2000" dirty="0">
              <a:latin typeface="Fontys Frutiger" panose="00000400000000000000" pitchFamily="2" charset="0"/>
            </a:endParaRPr>
          </a:p>
          <a:p>
            <a:pPr algn="r"/>
            <a:endParaRPr lang="nl-NL" sz="2800" dirty="0" smtClean="0"/>
          </a:p>
        </p:txBody>
      </p:sp>
    </p:spTree>
    <p:extLst>
      <p:ext uri="{BB962C8B-B14F-4D97-AF65-F5344CB8AC3E}">
        <p14:creationId xmlns:p14="http://schemas.microsoft.com/office/powerpoint/2010/main" val="340688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400" i="1" dirty="0"/>
              <a:t>Creativity from cognitive psychology perspective</a:t>
            </a:r>
            <a:endParaRPr lang="nl-NL" sz="2400" dirty="0"/>
          </a:p>
        </p:txBody>
      </p:sp>
      <p:sp>
        <p:nvSpPr>
          <p:cNvPr id="3" name="Tijdelijke aanduiding voor inhoud 2"/>
          <p:cNvSpPr>
            <a:spLocks noGrp="1"/>
          </p:cNvSpPr>
          <p:nvPr>
            <p:ph idx="1"/>
          </p:nvPr>
        </p:nvSpPr>
        <p:spPr>
          <a:xfrm>
            <a:off x="1671145" y="2432794"/>
            <a:ext cx="7204841" cy="2311077"/>
          </a:xfrm>
        </p:spPr>
        <p:txBody>
          <a:bodyPr/>
          <a:lstStyle/>
          <a:p>
            <a:pPr marL="0" indent="0">
              <a:buNone/>
            </a:pPr>
            <a:r>
              <a:rPr lang="en-GB" dirty="0" smtClean="0">
                <a:solidFill>
                  <a:schemeClr val="accent4">
                    <a:lumMod val="50000"/>
                  </a:schemeClr>
                </a:solidFill>
              </a:rPr>
              <a:t>Measurement of creativity:</a:t>
            </a:r>
          </a:p>
          <a:p>
            <a:r>
              <a:rPr lang="en-GB" dirty="0" smtClean="0">
                <a:solidFill>
                  <a:schemeClr val="accent4">
                    <a:lumMod val="50000"/>
                  </a:schemeClr>
                </a:solidFill>
              </a:rPr>
              <a:t>Model of Guilford </a:t>
            </a:r>
          </a:p>
          <a:p>
            <a:r>
              <a:rPr lang="en-GB" dirty="0" smtClean="0">
                <a:solidFill>
                  <a:schemeClr val="accent4">
                    <a:lumMod val="50000"/>
                  </a:schemeClr>
                </a:solidFill>
              </a:rPr>
              <a:t>Taxonomy of creative design by Nilsson  </a:t>
            </a:r>
            <a:endParaRPr lang="en-GB" dirty="0">
              <a:solidFill>
                <a:schemeClr val="accent4">
                  <a:lumMod val="50000"/>
                </a:schemeClr>
              </a:solidFill>
            </a:endParaRPr>
          </a:p>
        </p:txBody>
      </p:sp>
      <p:pic>
        <p:nvPicPr>
          <p:cNvPr id="4" name="Afbeelding 3"/>
          <p:cNvPicPr>
            <a:picLocks noChangeAspect="1"/>
          </p:cNvPicPr>
          <p:nvPr/>
        </p:nvPicPr>
        <p:blipFill>
          <a:blip r:embed="rId3"/>
          <a:stretch>
            <a:fillRect/>
          </a:stretch>
        </p:blipFill>
        <p:spPr>
          <a:xfrm>
            <a:off x="1393922" y="0"/>
            <a:ext cx="1900710" cy="2224598"/>
          </a:xfrm>
          <a:prstGeom prst="rect">
            <a:avLst/>
          </a:prstGeom>
        </p:spPr>
      </p:pic>
    </p:spTree>
    <p:extLst>
      <p:ext uri="{BB962C8B-B14F-4D97-AF65-F5344CB8AC3E}">
        <p14:creationId xmlns:p14="http://schemas.microsoft.com/office/powerpoint/2010/main" val="3749497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2718" y="995007"/>
            <a:ext cx="4717278" cy="857250"/>
          </a:xfrm>
        </p:spPr>
        <p:txBody>
          <a:bodyPr>
            <a:normAutofit fontScale="90000"/>
          </a:bodyPr>
          <a:lstStyle/>
          <a:p>
            <a:r>
              <a:rPr lang="en-GB" dirty="0"/>
              <a:t>AI in </a:t>
            </a:r>
            <a:r>
              <a:rPr lang="en-GB" dirty="0" smtClean="0"/>
              <a:t>education</a:t>
            </a:r>
            <a:br>
              <a:rPr lang="en-GB" dirty="0" smtClean="0"/>
            </a:br>
            <a:r>
              <a:rPr lang="en-GB" i="1" dirty="0"/>
              <a:t>Natural Language Processing</a:t>
            </a:r>
            <a:r>
              <a:rPr lang="en-GB" dirty="0">
                <a:solidFill>
                  <a:schemeClr val="accent4">
                    <a:lumMod val="50000"/>
                  </a:schemeClr>
                </a:solidFill>
              </a:rPr>
              <a:t/>
            </a:r>
            <a:br>
              <a:rPr lang="en-GB" dirty="0">
                <a:solidFill>
                  <a:schemeClr val="accent4">
                    <a:lumMod val="50000"/>
                  </a:schemeClr>
                </a:solidFill>
              </a:rPr>
            </a:br>
            <a:endParaRPr lang="nl-NL" dirty="0"/>
          </a:p>
        </p:txBody>
      </p:sp>
      <p:pic>
        <p:nvPicPr>
          <p:cNvPr id="5" name="Afbeelding 4"/>
          <p:cNvPicPr>
            <a:picLocks noChangeAspect="1"/>
          </p:cNvPicPr>
          <p:nvPr/>
        </p:nvPicPr>
        <p:blipFill>
          <a:blip r:embed="rId3"/>
          <a:stretch>
            <a:fillRect/>
          </a:stretch>
        </p:blipFill>
        <p:spPr>
          <a:xfrm>
            <a:off x="1343389" y="0"/>
            <a:ext cx="2910479" cy="1968403"/>
          </a:xfrm>
          <a:prstGeom prst="rect">
            <a:avLst/>
          </a:prstGeom>
        </p:spPr>
      </p:pic>
      <p:sp>
        <p:nvSpPr>
          <p:cNvPr id="4" name="Rechthoek 3"/>
          <p:cNvSpPr/>
          <p:nvPr/>
        </p:nvSpPr>
        <p:spPr>
          <a:xfrm>
            <a:off x="1258958" y="4750735"/>
            <a:ext cx="7791038" cy="369332"/>
          </a:xfrm>
          <a:prstGeom prst="rect">
            <a:avLst/>
          </a:prstGeom>
        </p:spPr>
        <p:txBody>
          <a:bodyPr wrap="square">
            <a:spAutoFit/>
          </a:bodyPr>
          <a:lstStyle/>
          <a:p>
            <a:pPr algn="r"/>
            <a:r>
              <a:rPr lang="en-US" dirty="0" err="1"/>
              <a:t>Barsalou</a:t>
            </a:r>
            <a:r>
              <a:rPr lang="en-US" dirty="0"/>
              <a:t>, </a:t>
            </a:r>
            <a:r>
              <a:rPr lang="en-US" dirty="0" err="1" smtClean="0"/>
              <a:t>Simmon</a:t>
            </a:r>
            <a:r>
              <a:rPr lang="en-US" dirty="0" smtClean="0"/>
              <a:t>, </a:t>
            </a:r>
            <a:r>
              <a:rPr lang="en-US" dirty="0" err="1" smtClean="0"/>
              <a:t>Barbey</a:t>
            </a:r>
            <a:r>
              <a:rPr lang="en-US" dirty="0" smtClean="0"/>
              <a:t>, </a:t>
            </a:r>
            <a:r>
              <a:rPr lang="en-US" dirty="0"/>
              <a:t>and Wilson, </a:t>
            </a:r>
            <a:r>
              <a:rPr lang="en-US" dirty="0" smtClean="0"/>
              <a:t>2003 </a:t>
            </a:r>
            <a:endParaRPr lang="nl-NL" dirty="0"/>
          </a:p>
        </p:txBody>
      </p:sp>
      <p:sp>
        <p:nvSpPr>
          <p:cNvPr id="8" name="Tijdelijke aanduiding voor inhoud 7"/>
          <p:cNvSpPr>
            <a:spLocks noGrp="1"/>
          </p:cNvSpPr>
          <p:nvPr>
            <p:ph idx="1"/>
          </p:nvPr>
        </p:nvSpPr>
        <p:spPr/>
        <p:txBody>
          <a:bodyPr/>
          <a:lstStyle/>
          <a:p>
            <a:endParaRPr lang="nl-NL"/>
          </a:p>
        </p:txBody>
      </p:sp>
      <p:pic>
        <p:nvPicPr>
          <p:cNvPr id="9" name="Afbeelding 8"/>
          <p:cNvPicPr>
            <a:picLocks noChangeAspect="1"/>
          </p:cNvPicPr>
          <p:nvPr/>
        </p:nvPicPr>
        <p:blipFill>
          <a:blip r:embed="rId4"/>
          <a:stretch>
            <a:fillRect/>
          </a:stretch>
        </p:blipFill>
        <p:spPr>
          <a:xfrm>
            <a:off x="1671145" y="1852257"/>
            <a:ext cx="6122619" cy="2876176"/>
          </a:xfrm>
          <a:prstGeom prst="rect">
            <a:avLst/>
          </a:prstGeom>
        </p:spPr>
      </p:pic>
    </p:spTree>
    <p:extLst>
      <p:ext uri="{BB962C8B-B14F-4D97-AF65-F5344CB8AC3E}">
        <p14:creationId xmlns:p14="http://schemas.microsoft.com/office/powerpoint/2010/main" val="400324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1504" y="443646"/>
            <a:ext cx="7204841" cy="857250"/>
          </a:xfrm>
        </p:spPr>
        <p:txBody>
          <a:bodyPr/>
          <a:lstStyle/>
          <a:p>
            <a:r>
              <a:rPr lang="en-GB" dirty="0"/>
              <a:t>AI in education</a:t>
            </a:r>
            <a:endParaRPr lang="nl-NL" dirty="0"/>
          </a:p>
        </p:txBody>
      </p:sp>
      <p:sp>
        <p:nvSpPr>
          <p:cNvPr id="3" name="Tijdelijke aanduiding voor inhoud 2"/>
          <p:cNvSpPr>
            <a:spLocks noGrp="1"/>
          </p:cNvSpPr>
          <p:nvPr>
            <p:ph idx="1"/>
          </p:nvPr>
        </p:nvSpPr>
        <p:spPr>
          <a:xfrm>
            <a:off x="1671145" y="2432794"/>
            <a:ext cx="7204841" cy="2311077"/>
          </a:xfrm>
        </p:spPr>
        <p:txBody>
          <a:bodyPr/>
          <a:lstStyle/>
          <a:p>
            <a:pPr marL="0" indent="0" algn="l">
              <a:buNone/>
            </a:pPr>
            <a:endParaRPr lang="en-GB" dirty="0">
              <a:solidFill>
                <a:schemeClr val="accent4">
                  <a:lumMod val="50000"/>
                </a:schemeClr>
              </a:solidFill>
            </a:endParaRPr>
          </a:p>
        </p:txBody>
      </p:sp>
      <p:pic>
        <p:nvPicPr>
          <p:cNvPr id="5" name="Afbeelding 4"/>
          <p:cNvPicPr>
            <a:picLocks noChangeAspect="1"/>
          </p:cNvPicPr>
          <p:nvPr/>
        </p:nvPicPr>
        <p:blipFill>
          <a:blip r:embed="rId3"/>
          <a:stretch>
            <a:fillRect/>
          </a:stretch>
        </p:blipFill>
        <p:spPr>
          <a:xfrm>
            <a:off x="1343389" y="0"/>
            <a:ext cx="2910479" cy="1968403"/>
          </a:xfrm>
          <a:prstGeom prst="rect">
            <a:avLst/>
          </a:prstGeom>
        </p:spPr>
      </p:pic>
      <p:pic>
        <p:nvPicPr>
          <p:cNvPr id="4" name="Afbeelding 3"/>
          <p:cNvPicPr>
            <a:picLocks noChangeAspect="1"/>
          </p:cNvPicPr>
          <p:nvPr/>
        </p:nvPicPr>
        <p:blipFill>
          <a:blip r:embed="rId4"/>
          <a:stretch>
            <a:fillRect/>
          </a:stretch>
        </p:blipFill>
        <p:spPr>
          <a:xfrm>
            <a:off x="4253868" y="1660029"/>
            <a:ext cx="4586440" cy="3173484"/>
          </a:xfrm>
          <a:prstGeom prst="rect">
            <a:avLst/>
          </a:prstGeom>
        </p:spPr>
      </p:pic>
      <p:sp>
        <p:nvSpPr>
          <p:cNvPr id="6" name="Rechthoek 5"/>
          <p:cNvSpPr/>
          <p:nvPr/>
        </p:nvSpPr>
        <p:spPr>
          <a:xfrm>
            <a:off x="1828626" y="4390086"/>
            <a:ext cx="1664623" cy="369332"/>
          </a:xfrm>
          <a:prstGeom prst="rect">
            <a:avLst/>
          </a:prstGeom>
        </p:spPr>
        <p:txBody>
          <a:bodyPr wrap="none">
            <a:spAutoFit/>
          </a:bodyPr>
          <a:lstStyle/>
          <a:p>
            <a:r>
              <a:rPr lang="nl-NL" dirty="0" smtClean="0"/>
              <a:t>Louwerse, 2011</a:t>
            </a:r>
            <a:endParaRPr lang="nl-NL" dirty="0"/>
          </a:p>
        </p:txBody>
      </p:sp>
    </p:spTree>
    <p:extLst>
      <p:ext uri="{BB962C8B-B14F-4D97-AF65-F5344CB8AC3E}">
        <p14:creationId xmlns:p14="http://schemas.microsoft.com/office/powerpoint/2010/main" val="69621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1504" y="443646"/>
            <a:ext cx="7204841" cy="857250"/>
          </a:xfrm>
        </p:spPr>
        <p:txBody>
          <a:bodyPr/>
          <a:lstStyle/>
          <a:p>
            <a:r>
              <a:rPr lang="en-GB" dirty="0"/>
              <a:t>AI in education</a:t>
            </a:r>
            <a:endParaRPr lang="nl-NL" dirty="0"/>
          </a:p>
        </p:txBody>
      </p:sp>
      <p:pic>
        <p:nvPicPr>
          <p:cNvPr id="7" name="Tijdelijke aanduiding voor inhoud 6"/>
          <p:cNvPicPr>
            <a:picLocks noGrp="1" noChangeAspect="1"/>
          </p:cNvPicPr>
          <p:nvPr>
            <p:ph idx="1"/>
          </p:nvPr>
        </p:nvPicPr>
        <p:blipFill>
          <a:blip r:embed="rId3"/>
          <a:stretch>
            <a:fillRect/>
          </a:stretch>
        </p:blipFill>
        <p:spPr>
          <a:xfrm>
            <a:off x="5031912" y="1415101"/>
            <a:ext cx="3645471" cy="2311400"/>
          </a:xfrm>
          <a:prstGeom prst="rect">
            <a:avLst/>
          </a:prstGeom>
        </p:spPr>
      </p:pic>
      <p:pic>
        <p:nvPicPr>
          <p:cNvPr id="5" name="Afbeelding 4"/>
          <p:cNvPicPr>
            <a:picLocks noChangeAspect="1"/>
          </p:cNvPicPr>
          <p:nvPr/>
        </p:nvPicPr>
        <p:blipFill>
          <a:blip r:embed="rId4"/>
          <a:stretch>
            <a:fillRect/>
          </a:stretch>
        </p:blipFill>
        <p:spPr>
          <a:xfrm>
            <a:off x="1343389" y="0"/>
            <a:ext cx="2910479" cy="1968403"/>
          </a:xfrm>
          <a:prstGeom prst="rect">
            <a:avLst/>
          </a:prstGeom>
        </p:spPr>
      </p:pic>
      <p:pic>
        <p:nvPicPr>
          <p:cNvPr id="8" name="Afbeelding 7"/>
          <p:cNvPicPr>
            <a:picLocks noChangeAspect="1"/>
          </p:cNvPicPr>
          <p:nvPr/>
        </p:nvPicPr>
        <p:blipFill>
          <a:blip r:embed="rId5"/>
          <a:stretch>
            <a:fillRect/>
          </a:stretch>
        </p:blipFill>
        <p:spPr>
          <a:xfrm>
            <a:off x="1266477" y="1605695"/>
            <a:ext cx="3660188" cy="1612707"/>
          </a:xfrm>
          <a:prstGeom prst="rect">
            <a:avLst/>
          </a:prstGeom>
        </p:spPr>
      </p:pic>
      <p:pic>
        <p:nvPicPr>
          <p:cNvPr id="10" name="Afbeelding 9"/>
          <p:cNvPicPr>
            <a:picLocks noChangeAspect="1"/>
          </p:cNvPicPr>
          <p:nvPr/>
        </p:nvPicPr>
        <p:blipFill>
          <a:blip r:embed="rId6"/>
          <a:stretch>
            <a:fillRect/>
          </a:stretch>
        </p:blipFill>
        <p:spPr>
          <a:xfrm>
            <a:off x="1357670" y="2906591"/>
            <a:ext cx="2896198" cy="2169342"/>
          </a:xfrm>
          <a:prstGeom prst="rect">
            <a:avLst/>
          </a:prstGeom>
        </p:spPr>
      </p:pic>
      <p:pic>
        <p:nvPicPr>
          <p:cNvPr id="11" name="Afbeelding 10"/>
          <p:cNvPicPr>
            <a:picLocks noChangeAspect="1"/>
          </p:cNvPicPr>
          <p:nvPr/>
        </p:nvPicPr>
        <p:blipFill>
          <a:blip r:embed="rId7"/>
          <a:stretch>
            <a:fillRect/>
          </a:stretch>
        </p:blipFill>
        <p:spPr>
          <a:xfrm>
            <a:off x="0" y="-560014"/>
            <a:ext cx="9858375" cy="6505575"/>
          </a:xfrm>
          <a:prstGeom prst="rect">
            <a:avLst/>
          </a:prstGeom>
        </p:spPr>
      </p:pic>
    </p:spTree>
    <p:extLst>
      <p:ext uri="{BB962C8B-B14F-4D97-AF65-F5344CB8AC3E}">
        <p14:creationId xmlns:p14="http://schemas.microsoft.com/office/powerpoint/2010/main" val="3061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1504" y="819661"/>
            <a:ext cx="7204841" cy="857250"/>
          </a:xfrm>
        </p:spPr>
        <p:txBody>
          <a:bodyPr>
            <a:normAutofit fontScale="90000"/>
          </a:bodyPr>
          <a:lstStyle/>
          <a:p>
            <a:r>
              <a:rPr lang="en-GB" dirty="0"/>
              <a:t>AI in </a:t>
            </a:r>
            <a:r>
              <a:rPr lang="en-GB" dirty="0" smtClean="0"/>
              <a:t>education</a:t>
            </a:r>
            <a:br>
              <a:rPr lang="en-GB" dirty="0" smtClean="0"/>
            </a:br>
            <a:r>
              <a:rPr lang="en-GB" i="1" dirty="0" smtClean="0"/>
              <a:t>Statistical prediction</a:t>
            </a:r>
            <a:endParaRPr lang="nl-NL" i="1" dirty="0"/>
          </a:p>
        </p:txBody>
      </p:sp>
      <p:pic>
        <p:nvPicPr>
          <p:cNvPr id="7" name="Tijdelijke aanduiding voor inhoud 6"/>
          <p:cNvPicPr>
            <a:picLocks noGrp="1" noChangeAspect="1"/>
          </p:cNvPicPr>
          <p:nvPr>
            <p:ph idx="1"/>
          </p:nvPr>
        </p:nvPicPr>
        <p:blipFill>
          <a:blip r:embed="rId3"/>
          <a:stretch>
            <a:fillRect/>
          </a:stretch>
        </p:blipFill>
        <p:spPr>
          <a:xfrm>
            <a:off x="1383153" y="2262843"/>
            <a:ext cx="2664589" cy="1661539"/>
          </a:xfrm>
          <a:prstGeom prst="rect">
            <a:avLst/>
          </a:prstGeom>
        </p:spPr>
      </p:pic>
      <p:pic>
        <p:nvPicPr>
          <p:cNvPr id="5" name="Afbeelding 4"/>
          <p:cNvPicPr>
            <a:picLocks noChangeAspect="1"/>
          </p:cNvPicPr>
          <p:nvPr/>
        </p:nvPicPr>
        <p:blipFill>
          <a:blip r:embed="rId4"/>
          <a:stretch>
            <a:fillRect/>
          </a:stretch>
        </p:blipFill>
        <p:spPr>
          <a:xfrm>
            <a:off x="1343389" y="0"/>
            <a:ext cx="2910479" cy="1968403"/>
          </a:xfrm>
          <a:prstGeom prst="rect">
            <a:avLst/>
          </a:prstGeom>
        </p:spPr>
      </p:pic>
      <p:sp>
        <p:nvSpPr>
          <p:cNvPr id="8" name="Tekstvak 7"/>
          <p:cNvSpPr txBox="1"/>
          <p:nvPr/>
        </p:nvSpPr>
        <p:spPr>
          <a:xfrm>
            <a:off x="1445683" y="3830342"/>
            <a:ext cx="2433614" cy="369332"/>
          </a:xfrm>
          <a:prstGeom prst="rect">
            <a:avLst/>
          </a:prstGeom>
          <a:noFill/>
        </p:spPr>
        <p:txBody>
          <a:bodyPr wrap="square" rtlCol="0">
            <a:spAutoFit/>
          </a:bodyPr>
          <a:lstStyle/>
          <a:p>
            <a:r>
              <a:rPr lang="nl-NL" dirty="0" err="1"/>
              <a:t>Naive</a:t>
            </a:r>
            <a:r>
              <a:rPr lang="nl-NL" dirty="0"/>
              <a:t> Bayes </a:t>
            </a:r>
            <a:r>
              <a:rPr lang="nl-NL" dirty="0" err="1"/>
              <a:t>classifier</a:t>
            </a:r>
            <a:endParaRPr lang="nl-NL" dirty="0"/>
          </a:p>
        </p:txBody>
      </p:sp>
      <p:pic>
        <p:nvPicPr>
          <p:cNvPr id="9" name="Afbeelding 8"/>
          <p:cNvPicPr>
            <a:picLocks noChangeAspect="1"/>
          </p:cNvPicPr>
          <p:nvPr/>
        </p:nvPicPr>
        <p:blipFill>
          <a:blip r:embed="rId5"/>
          <a:stretch>
            <a:fillRect/>
          </a:stretch>
        </p:blipFill>
        <p:spPr>
          <a:xfrm>
            <a:off x="4179824" y="2021502"/>
            <a:ext cx="1957620" cy="1755740"/>
          </a:xfrm>
          <a:prstGeom prst="rect">
            <a:avLst/>
          </a:prstGeom>
        </p:spPr>
      </p:pic>
      <p:sp>
        <p:nvSpPr>
          <p:cNvPr id="12" name="Rechthoek 11"/>
          <p:cNvSpPr/>
          <p:nvPr/>
        </p:nvSpPr>
        <p:spPr>
          <a:xfrm>
            <a:off x="3633486" y="3830342"/>
            <a:ext cx="2972930" cy="369332"/>
          </a:xfrm>
          <a:prstGeom prst="rect">
            <a:avLst/>
          </a:prstGeom>
        </p:spPr>
        <p:txBody>
          <a:bodyPr wrap="none">
            <a:spAutoFit/>
          </a:bodyPr>
          <a:lstStyle/>
          <a:p>
            <a:r>
              <a:rPr lang="nl-NL" i="1" dirty="0"/>
              <a:t>k</a:t>
            </a:r>
            <a:r>
              <a:rPr lang="nl-NL" dirty="0"/>
              <a:t>-</a:t>
            </a:r>
            <a:r>
              <a:rPr lang="nl-NL" dirty="0" err="1"/>
              <a:t>nearest</a:t>
            </a:r>
            <a:r>
              <a:rPr lang="nl-NL" dirty="0"/>
              <a:t> </a:t>
            </a:r>
            <a:r>
              <a:rPr lang="nl-NL" dirty="0" err="1"/>
              <a:t>neighbor</a:t>
            </a:r>
            <a:r>
              <a:rPr lang="nl-NL" dirty="0"/>
              <a:t> </a:t>
            </a:r>
            <a:r>
              <a:rPr lang="nl-NL" dirty="0" err="1"/>
              <a:t>algorithm</a:t>
            </a:r>
            <a:endParaRPr lang="nl-NL" dirty="0"/>
          </a:p>
        </p:txBody>
      </p:sp>
      <p:pic>
        <p:nvPicPr>
          <p:cNvPr id="13" name="Afbeelding 12"/>
          <p:cNvPicPr>
            <a:picLocks noChangeAspect="1"/>
          </p:cNvPicPr>
          <p:nvPr/>
        </p:nvPicPr>
        <p:blipFill>
          <a:blip r:embed="rId6"/>
          <a:stretch>
            <a:fillRect/>
          </a:stretch>
        </p:blipFill>
        <p:spPr>
          <a:xfrm>
            <a:off x="6437971" y="1676911"/>
            <a:ext cx="2619375" cy="2590800"/>
          </a:xfrm>
          <a:prstGeom prst="rect">
            <a:avLst/>
          </a:prstGeom>
        </p:spPr>
      </p:pic>
      <p:sp>
        <p:nvSpPr>
          <p:cNvPr id="14" name="Rechthoek 13"/>
          <p:cNvSpPr/>
          <p:nvPr/>
        </p:nvSpPr>
        <p:spPr>
          <a:xfrm>
            <a:off x="6341886" y="4191129"/>
            <a:ext cx="2802114" cy="369332"/>
          </a:xfrm>
          <a:prstGeom prst="rect">
            <a:avLst/>
          </a:prstGeom>
        </p:spPr>
        <p:txBody>
          <a:bodyPr wrap="none">
            <a:spAutoFit/>
          </a:bodyPr>
          <a:lstStyle/>
          <a:p>
            <a:r>
              <a:rPr lang="nl-NL" dirty="0" err="1"/>
              <a:t>Generalized</a:t>
            </a:r>
            <a:r>
              <a:rPr lang="nl-NL" dirty="0"/>
              <a:t> additive model</a:t>
            </a:r>
          </a:p>
        </p:txBody>
      </p:sp>
      <p:pic>
        <p:nvPicPr>
          <p:cNvPr id="16" name="Afbeelding 15"/>
          <p:cNvPicPr>
            <a:picLocks noChangeAspect="1"/>
          </p:cNvPicPr>
          <p:nvPr/>
        </p:nvPicPr>
        <p:blipFill>
          <a:blip r:embed="rId7"/>
          <a:stretch>
            <a:fillRect/>
          </a:stretch>
        </p:blipFill>
        <p:spPr>
          <a:xfrm>
            <a:off x="1343389" y="0"/>
            <a:ext cx="7651309" cy="4736136"/>
          </a:xfrm>
          <a:prstGeom prst="rect">
            <a:avLst/>
          </a:prstGeom>
        </p:spPr>
      </p:pic>
    </p:spTree>
    <p:extLst>
      <p:ext uri="{BB962C8B-B14F-4D97-AF65-F5344CB8AC3E}">
        <p14:creationId xmlns:p14="http://schemas.microsoft.com/office/powerpoint/2010/main" val="136635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1504" y="443646"/>
            <a:ext cx="7204841" cy="857250"/>
          </a:xfrm>
        </p:spPr>
        <p:txBody>
          <a:bodyPr/>
          <a:lstStyle/>
          <a:p>
            <a:pPr algn="ctr"/>
            <a:r>
              <a:rPr lang="en-GB" dirty="0"/>
              <a:t>AI in education</a:t>
            </a:r>
            <a:endParaRPr lang="nl-NL" dirty="0"/>
          </a:p>
        </p:txBody>
      </p:sp>
      <p:pic>
        <p:nvPicPr>
          <p:cNvPr id="7" name="Afbeelding 6"/>
          <p:cNvPicPr>
            <a:picLocks noChangeAspect="1"/>
          </p:cNvPicPr>
          <p:nvPr/>
        </p:nvPicPr>
        <p:blipFill>
          <a:blip r:embed="rId3"/>
          <a:stretch>
            <a:fillRect/>
          </a:stretch>
        </p:blipFill>
        <p:spPr>
          <a:xfrm>
            <a:off x="3196127" y="1109885"/>
            <a:ext cx="3631964" cy="3858962"/>
          </a:xfrm>
          <a:prstGeom prst="rect">
            <a:avLst/>
          </a:prstGeom>
        </p:spPr>
      </p:pic>
    </p:spTree>
    <p:extLst>
      <p:ext uri="{BB962C8B-B14F-4D97-AF65-F5344CB8AC3E}">
        <p14:creationId xmlns:p14="http://schemas.microsoft.com/office/powerpoint/2010/main" val="127931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36883" y="80685"/>
            <a:ext cx="4155790" cy="857250"/>
          </a:xfrm>
        </p:spPr>
        <p:txBody>
          <a:bodyPr>
            <a:normAutofit/>
          </a:bodyPr>
          <a:lstStyle/>
          <a:p>
            <a:r>
              <a:rPr lang="nl-NL" sz="2400" dirty="0" err="1" smtClean="0"/>
              <a:t>Fontys</a:t>
            </a:r>
            <a:r>
              <a:rPr lang="nl-NL" sz="2400" dirty="0"/>
              <a:t> curriculum vitae</a:t>
            </a:r>
          </a:p>
        </p:txBody>
      </p:sp>
      <p:pic>
        <p:nvPicPr>
          <p:cNvPr id="5" name="Tijdelijke aanduiding voor inhoud 4"/>
          <p:cNvPicPr>
            <a:picLocks noGrp="1" noChangeAspect="1"/>
          </p:cNvPicPr>
          <p:nvPr>
            <p:ph idx="1"/>
          </p:nvPr>
        </p:nvPicPr>
        <p:blipFill>
          <a:blip r:embed="rId2"/>
          <a:stretch>
            <a:fillRect/>
          </a:stretch>
        </p:blipFill>
        <p:spPr>
          <a:xfrm>
            <a:off x="1414824" y="1298167"/>
            <a:ext cx="1862363" cy="1236928"/>
          </a:xfrm>
          <a:prstGeom prst="rect">
            <a:avLst/>
          </a:prstGeom>
        </p:spPr>
      </p:pic>
      <p:pic>
        <p:nvPicPr>
          <p:cNvPr id="4" name="Afbeelding 3"/>
          <p:cNvPicPr>
            <a:picLocks noChangeAspect="1"/>
          </p:cNvPicPr>
          <p:nvPr/>
        </p:nvPicPr>
        <p:blipFill>
          <a:blip r:embed="rId3"/>
          <a:stretch>
            <a:fillRect/>
          </a:stretch>
        </p:blipFill>
        <p:spPr>
          <a:xfrm>
            <a:off x="1414824" y="67277"/>
            <a:ext cx="1856304" cy="1086760"/>
          </a:xfrm>
          <a:prstGeom prst="rect">
            <a:avLst/>
          </a:prstGeom>
        </p:spPr>
      </p:pic>
      <p:pic>
        <p:nvPicPr>
          <p:cNvPr id="6" name="Afbeelding 5"/>
          <p:cNvPicPr>
            <a:picLocks noChangeAspect="1"/>
          </p:cNvPicPr>
          <p:nvPr/>
        </p:nvPicPr>
        <p:blipFill>
          <a:blip r:embed="rId4"/>
          <a:stretch>
            <a:fillRect/>
          </a:stretch>
        </p:blipFill>
        <p:spPr>
          <a:xfrm>
            <a:off x="1413002" y="2679225"/>
            <a:ext cx="1864185" cy="1035389"/>
          </a:xfrm>
          <a:prstGeom prst="rect">
            <a:avLst/>
          </a:prstGeom>
        </p:spPr>
      </p:pic>
      <p:sp>
        <p:nvSpPr>
          <p:cNvPr id="7" name="Tekstvak 6"/>
          <p:cNvSpPr txBox="1"/>
          <p:nvPr/>
        </p:nvSpPr>
        <p:spPr>
          <a:xfrm>
            <a:off x="3644988" y="996378"/>
            <a:ext cx="4767493"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chemeClr val="accent4">
                    <a:lumMod val="50000"/>
                  </a:schemeClr>
                </a:solidFill>
              </a:rPr>
              <a:t>Knowledge institute with centres in Eindhoven, Tilburg, Venlo and </a:t>
            </a:r>
            <a:r>
              <a:rPr lang="en-GB" sz="1600" dirty="0" err="1" smtClean="0">
                <a:solidFill>
                  <a:schemeClr val="accent4">
                    <a:lumMod val="50000"/>
                  </a:schemeClr>
                </a:solidFill>
              </a:rPr>
              <a:t>Sittard</a:t>
            </a:r>
            <a:endParaRPr lang="en-GB" sz="1600" dirty="0" smtClean="0">
              <a:solidFill>
                <a:schemeClr val="accent4">
                  <a:lumMod val="50000"/>
                </a:schemeClr>
              </a:solidFill>
            </a:endParaRPr>
          </a:p>
          <a:p>
            <a:endParaRPr lang="en-GB" sz="1600" dirty="0">
              <a:solidFill>
                <a:schemeClr val="accent4">
                  <a:lumMod val="50000"/>
                </a:schemeClr>
              </a:solidFill>
            </a:endParaRPr>
          </a:p>
          <a:p>
            <a:pPr marL="285750" indent="-285750">
              <a:buFont typeface="Arial" panose="020B0604020202020204" pitchFamily="34" charset="0"/>
              <a:buChar char="•"/>
            </a:pPr>
            <a:r>
              <a:rPr lang="en-GB" sz="1600" dirty="0" smtClean="0">
                <a:solidFill>
                  <a:schemeClr val="accent4">
                    <a:lumMod val="50000"/>
                  </a:schemeClr>
                </a:solidFill>
              </a:rPr>
              <a:t>More than 4500 employees and more than 44.000 students</a:t>
            </a:r>
          </a:p>
          <a:p>
            <a:pPr marL="285750" indent="-285750">
              <a:buFont typeface="Arial" panose="020B0604020202020204" pitchFamily="34" charset="0"/>
              <a:buChar char="•"/>
            </a:pPr>
            <a:endParaRPr lang="en-GB" sz="1600" dirty="0">
              <a:solidFill>
                <a:schemeClr val="accent4">
                  <a:lumMod val="50000"/>
                </a:schemeClr>
              </a:solidFill>
            </a:endParaRPr>
          </a:p>
          <a:p>
            <a:pPr marL="285750" indent="-285750">
              <a:buFont typeface="Arial" panose="020B0604020202020204" pitchFamily="34" charset="0"/>
              <a:buChar char="•"/>
            </a:pPr>
            <a:r>
              <a:rPr lang="en-GB" sz="1600" dirty="0" smtClean="0">
                <a:solidFill>
                  <a:schemeClr val="accent4">
                    <a:lumMod val="50000"/>
                  </a:schemeClr>
                </a:solidFill>
              </a:rPr>
              <a:t>29 institutes provide 85 Bachelor curricula, in full time, part time and dual in almost all sectors of society</a:t>
            </a:r>
          </a:p>
          <a:p>
            <a:pPr marL="285750" indent="-285750">
              <a:buFont typeface="Arial" panose="020B0604020202020204" pitchFamily="34" charset="0"/>
              <a:buChar char="•"/>
            </a:pPr>
            <a:endParaRPr lang="en-GB" sz="1600" dirty="0">
              <a:solidFill>
                <a:schemeClr val="accent4">
                  <a:lumMod val="50000"/>
                </a:schemeClr>
              </a:solidFill>
            </a:endParaRPr>
          </a:p>
          <a:p>
            <a:pPr marL="285750" indent="-285750">
              <a:buFont typeface="Arial" panose="020B0604020202020204" pitchFamily="34" charset="0"/>
              <a:buChar char="•"/>
            </a:pPr>
            <a:r>
              <a:rPr lang="en-GB" sz="1600" dirty="0" smtClean="0">
                <a:solidFill>
                  <a:schemeClr val="accent4">
                    <a:lumMod val="50000"/>
                  </a:schemeClr>
                </a:solidFill>
              </a:rPr>
              <a:t>22 Master’s course and 8 Associate degrees</a:t>
            </a:r>
          </a:p>
          <a:p>
            <a:endParaRPr lang="en-GB" sz="1600" dirty="0">
              <a:solidFill>
                <a:schemeClr val="accent4">
                  <a:lumMod val="50000"/>
                </a:schemeClr>
              </a:solidFill>
            </a:endParaRPr>
          </a:p>
          <a:p>
            <a:pPr marL="285750" indent="-285750">
              <a:buFont typeface="Arial" panose="020B0604020202020204" pitchFamily="34" charset="0"/>
              <a:buChar char="•"/>
            </a:pPr>
            <a:r>
              <a:rPr lang="en-GB" sz="1600" dirty="0" smtClean="0">
                <a:solidFill>
                  <a:schemeClr val="accent4">
                    <a:lumMod val="50000"/>
                  </a:schemeClr>
                </a:solidFill>
              </a:rPr>
              <a:t>41 Lectureship connected to research and knowledge innovation</a:t>
            </a:r>
          </a:p>
        </p:txBody>
      </p:sp>
      <p:pic>
        <p:nvPicPr>
          <p:cNvPr id="8" name="Afbeelding 7"/>
          <p:cNvPicPr>
            <a:picLocks noChangeAspect="1"/>
          </p:cNvPicPr>
          <p:nvPr/>
        </p:nvPicPr>
        <p:blipFill>
          <a:blip r:embed="rId5"/>
          <a:stretch>
            <a:fillRect/>
          </a:stretch>
        </p:blipFill>
        <p:spPr>
          <a:xfrm>
            <a:off x="1414824" y="3858744"/>
            <a:ext cx="1862363" cy="1071698"/>
          </a:xfrm>
          <a:prstGeom prst="rect">
            <a:avLst/>
          </a:prstGeom>
        </p:spPr>
      </p:pic>
    </p:spTree>
    <p:extLst>
      <p:ext uri="{BB962C8B-B14F-4D97-AF65-F5344CB8AC3E}">
        <p14:creationId xmlns:p14="http://schemas.microsoft.com/office/powerpoint/2010/main" val="129709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TEC for Society</a:t>
            </a:r>
          </a:p>
        </p:txBody>
      </p:sp>
      <p:sp>
        <p:nvSpPr>
          <p:cNvPr id="3" name="Tijdelijke aanduiding voor inhoud 2"/>
          <p:cNvSpPr>
            <a:spLocks noGrp="1"/>
          </p:cNvSpPr>
          <p:nvPr>
            <p:ph idx="1"/>
          </p:nvPr>
        </p:nvSpPr>
        <p:spPr>
          <a:xfrm>
            <a:off x="1671145" y="2432794"/>
            <a:ext cx="7204841" cy="2311077"/>
          </a:xfrm>
        </p:spPr>
        <p:txBody>
          <a:bodyPr/>
          <a:lstStyle/>
          <a:p>
            <a:r>
              <a:rPr lang="nl-NL" dirty="0" smtClean="0">
                <a:solidFill>
                  <a:schemeClr val="accent4">
                    <a:lumMod val="50000"/>
                  </a:schemeClr>
                </a:solidFill>
              </a:rPr>
              <a:t>Brainport </a:t>
            </a:r>
            <a:r>
              <a:rPr lang="nl-NL" dirty="0" err="1" smtClean="0">
                <a:solidFill>
                  <a:schemeClr val="accent4">
                    <a:lumMod val="50000"/>
                  </a:schemeClr>
                </a:solidFill>
              </a:rPr>
              <a:t>region</a:t>
            </a:r>
            <a:r>
              <a:rPr lang="nl-NL" dirty="0" smtClean="0">
                <a:solidFill>
                  <a:schemeClr val="accent4">
                    <a:lumMod val="50000"/>
                  </a:schemeClr>
                </a:solidFill>
              </a:rPr>
              <a:t> </a:t>
            </a:r>
          </a:p>
          <a:p>
            <a:r>
              <a:rPr lang="nl-NL" dirty="0" err="1" smtClean="0">
                <a:solidFill>
                  <a:schemeClr val="accent4">
                    <a:lumMod val="50000"/>
                  </a:schemeClr>
                </a:solidFill>
              </a:rPr>
              <a:t>Social</a:t>
            </a:r>
            <a:r>
              <a:rPr lang="nl-NL" dirty="0" smtClean="0">
                <a:solidFill>
                  <a:schemeClr val="accent4">
                    <a:lumMod val="50000"/>
                  </a:schemeClr>
                </a:solidFill>
              </a:rPr>
              <a:t> </a:t>
            </a:r>
            <a:r>
              <a:rPr lang="nl-NL" dirty="0" err="1" smtClean="0">
                <a:solidFill>
                  <a:schemeClr val="accent4">
                    <a:lumMod val="50000"/>
                  </a:schemeClr>
                </a:solidFill>
              </a:rPr>
              <a:t>responsible</a:t>
            </a:r>
            <a:r>
              <a:rPr lang="nl-NL" dirty="0" smtClean="0">
                <a:solidFill>
                  <a:schemeClr val="accent4">
                    <a:lumMod val="50000"/>
                  </a:schemeClr>
                </a:solidFill>
              </a:rPr>
              <a:t> </a:t>
            </a:r>
            <a:r>
              <a:rPr lang="nl-NL" dirty="0" err="1" smtClean="0">
                <a:solidFill>
                  <a:schemeClr val="accent4">
                    <a:lumMod val="50000"/>
                  </a:schemeClr>
                </a:solidFill>
              </a:rPr>
              <a:t>innovation</a:t>
            </a:r>
            <a:endParaRPr lang="nl-NL" dirty="0" smtClean="0">
              <a:solidFill>
                <a:schemeClr val="accent4">
                  <a:lumMod val="50000"/>
                </a:schemeClr>
              </a:solidFill>
            </a:endParaRPr>
          </a:p>
          <a:p>
            <a:r>
              <a:rPr lang="nl-NL" dirty="0" err="1" smtClean="0">
                <a:solidFill>
                  <a:schemeClr val="accent4">
                    <a:lumMod val="50000"/>
                  </a:schemeClr>
                </a:solidFill>
              </a:rPr>
              <a:t>Fontys</a:t>
            </a:r>
            <a:r>
              <a:rPr lang="nl-NL" dirty="0" smtClean="0">
                <a:solidFill>
                  <a:schemeClr val="accent4">
                    <a:lumMod val="50000"/>
                  </a:schemeClr>
                </a:solidFill>
              </a:rPr>
              <a:t> </a:t>
            </a:r>
            <a:r>
              <a:rPr lang="nl-NL" dirty="0">
                <a:solidFill>
                  <a:schemeClr val="accent4">
                    <a:lumMod val="50000"/>
                  </a:schemeClr>
                </a:solidFill>
              </a:rPr>
              <a:t>solution</a:t>
            </a:r>
          </a:p>
          <a:p>
            <a:pPr marL="0" indent="0">
              <a:buNone/>
            </a:pPr>
            <a:endParaRPr lang="nl-NL" dirty="0"/>
          </a:p>
        </p:txBody>
      </p:sp>
      <p:pic>
        <p:nvPicPr>
          <p:cNvPr id="5" name="Afbeelding 4"/>
          <p:cNvPicPr>
            <a:picLocks noChangeAspect="1"/>
          </p:cNvPicPr>
          <p:nvPr/>
        </p:nvPicPr>
        <p:blipFill>
          <a:blip r:embed="rId3"/>
          <a:stretch>
            <a:fillRect/>
          </a:stretch>
        </p:blipFill>
        <p:spPr>
          <a:xfrm>
            <a:off x="2131746" y="17365"/>
            <a:ext cx="3531311" cy="1708080"/>
          </a:xfrm>
          <a:prstGeom prst="rect">
            <a:avLst/>
          </a:prstGeom>
        </p:spPr>
      </p:pic>
      <p:pic>
        <p:nvPicPr>
          <p:cNvPr id="4" name="Afbeelding 3"/>
          <p:cNvPicPr>
            <a:picLocks noChangeAspect="1"/>
          </p:cNvPicPr>
          <p:nvPr/>
        </p:nvPicPr>
        <p:blipFill>
          <a:blip r:embed="rId4"/>
          <a:stretch>
            <a:fillRect/>
          </a:stretch>
        </p:blipFill>
        <p:spPr>
          <a:xfrm>
            <a:off x="0" y="0"/>
            <a:ext cx="2131747" cy="2122356"/>
          </a:xfrm>
          <a:prstGeom prst="rect">
            <a:avLst/>
          </a:prstGeom>
        </p:spPr>
      </p:pic>
      <p:pic>
        <p:nvPicPr>
          <p:cNvPr id="7" name="Afbeelding 6"/>
          <p:cNvPicPr>
            <a:picLocks noChangeAspect="1"/>
          </p:cNvPicPr>
          <p:nvPr/>
        </p:nvPicPr>
        <p:blipFill>
          <a:blip r:embed="rId5"/>
          <a:stretch>
            <a:fillRect/>
          </a:stretch>
        </p:blipFill>
        <p:spPr>
          <a:xfrm>
            <a:off x="1343224" y="1725445"/>
            <a:ext cx="2567478" cy="2882014"/>
          </a:xfrm>
          <a:prstGeom prst="rect">
            <a:avLst/>
          </a:prstGeom>
        </p:spPr>
      </p:pic>
    </p:spTree>
    <p:extLst>
      <p:ext uri="{BB962C8B-B14F-4D97-AF65-F5344CB8AC3E}">
        <p14:creationId xmlns:p14="http://schemas.microsoft.com/office/powerpoint/2010/main" val="2937016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MindLabs</a:t>
            </a:r>
            <a:r>
              <a:rPr lang="nl-NL" dirty="0" smtClean="0"/>
              <a:t> als </a:t>
            </a:r>
            <a:r>
              <a:rPr lang="en-GB" dirty="0" smtClean="0"/>
              <a:t>example</a:t>
            </a:r>
            <a:endParaRPr lang="en-GB" dirty="0"/>
          </a:p>
        </p:txBody>
      </p:sp>
      <p:pic>
        <p:nvPicPr>
          <p:cNvPr id="5" name="Tijdelijke aanduiding voor inhoud 4"/>
          <p:cNvPicPr>
            <a:picLocks noGrp="1" noChangeAspect="1"/>
          </p:cNvPicPr>
          <p:nvPr>
            <p:ph idx="1"/>
          </p:nvPr>
        </p:nvPicPr>
        <p:blipFill>
          <a:blip r:embed="rId2"/>
          <a:stretch>
            <a:fillRect/>
          </a:stretch>
        </p:blipFill>
        <p:spPr>
          <a:xfrm>
            <a:off x="1277368" y="973916"/>
            <a:ext cx="6714184" cy="3454977"/>
          </a:xfrm>
          <a:prstGeom prst="rect">
            <a:avLst/>
          </a:prstGeom>
        </p:spPr>
      </p:pic>
      <p:sp>
        <p:nvSpPr>
          <p:cNvPr id="6" name="Tekstvak 5"/>
          <p:cNvSpPr txBox="1"/>
          <p:nvPr/>
        </p:nvSpPr>
        <p:spPr>
          <a:xfrm>
            <a:off x="2169335" y="4624127"/>
            <a:ext cx="5240458" cy="253916"/>
          </a:xfrm>
          <a:prstGeom prst="rect">
            <a:avLst/>
          </a:prstGeom>
          <a:noFill/>
        </p:spPr>
        <p:txBody>
          <a:bodyPr wrap="square" rtlCol="0">
            <a:spAutoFit/>
          </a:bodyPr>
          <a:lstStyle/>
          <a:p>
            <a:r>
              <a:rPr lang="nl-NL" sz="1050" dirty="0"/>
              <a:t>https://player.vimeo.com/video/233682982?color=b06112&amp;title=0&amp;byline=0&amp;portrait=0</a:t>
            </a:r>
          </a:p>
        </p:txBody>
      </p:sp>
    </p:spTree>
    <p:extLst>
      <p:ext uri="{BB962C8B-B14F-4D97-AF65-F5344CB8AC3E}">
        <p14:creationId xmlns:p14="http://schemas.microsoft.com/office/powerpoint/2010/main" val="895487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AI in </a:t>
            </a:r>
            <a:r>
              <a:rPr lang="en-GB" dirty="0" smtClean="0"/>
              <a:t>education</a:t>
            </a:r>
            <a:br>
              <a:rPr lang="en-GB" dirty="0" smtClean="0"/>
            </a:br>
            <a:endParaRPr lang="nl-NL" i="1" dirty="0"/>
          </a:p>
        </p:txBody>
      </p:sp>
      <p:sp>
        <p:nvSpPr>
          <p:cNvPr id="3" name="Tijdelijke aanduiding voor inhoud 2"/>
          <p:cNvSpPr>
            <a:spLocks noGrp="1"/>
          </p:cNvSpPr>
          <p:nvPr>
            <p:ph idx="1"/>
          </p:nvPr>
        </p:nvSpPr>
        <p:spPr>
          <a:xfrm>
            <a:off x="1671145" y="2432794"/>
            <a:ext cx="7204841" cy="2311077"/>
          </a:xfrm>
        </p:spPr>
        <p:txBody>
          <a:bodyPr/>
          <a:lstStyle/>
          <a:p>
            <a:r>
              <a:rPr lang="nl-NL" dirty="0" err="1" smtClean="0">
                <a:solidFill>
                  <a:schemeClr val="accent4">
                    <a:lumMod val="50000"/>
                  </a:schemeClr>
                </a:solidFill>
              </a:rPr>
              <a:t>Multidisciplinary</a:t>
            </a:r>
            <a:r>
              <a:rPr lang="nl-NL" dirty="0" smtClean="0">
                <a:solidFill>
                  <a:schemeClr val="accent4">
                    <a:lumMod val="50000"/>
                  </a:schemeClr>
                </a:solidFill>
              </a:rPr>
              <a:t> </a:t>
            </a:r>
          </a:p>
          <a:p>
            <a:r>
              <a:rPr lang="nl-NL" dirty="0" smtClean="0">
                <a:solidFill>
                  <a:schemeClr val="accent4">
                    <a:lumMod val="50000"/>
                  </a:schemeClr>
                </a:solidFill>
              </a:rPr>
              <a:t>Student </a:t>
            </a:r>
            <a:r>
              <a:rPr lang="nl-NL" dirty="0" err="1" smtClean="0">
                <a:solidFill>
                  <a:schemeClr val="accent4">
                    <a:lumMod val="50000"/>
                  </a:schemeClr>
                </a:solidFill>
              </a:rPr>
              <a:t>participation</a:t>
            </a:r>
            <a:endParaRPr lang="nl-NL" dirty="0" smtClean="0">
              <a:solidFill>
                <a:schemeClr val="accent4">
                  <a:lumMod val="50000"/>
                </a:schemeClr>
              </a:solidFill>
            </a:endParaRPr>
          </a:p>
          <a:p>
            <a:r>
              <a:rPr lang="nl-NL" dirty="0" smtClean="0">
                <a:solidFill>
                  <a:schemeClr val="accent4">
                    <a:lumMod val="50000"/>
                  </a:schemeClr>
                </a:solidFill>
              </a:rPr>
              <a:t>Professional </a:t>
            </a:r>
            <a:r>
              <a:rPr lang="nl-NL" dirty="0" err="1" smtClean="0">
                <a:solidFill>
                  <a:schemeClr val="accent4">
                    <a:lumMod val="50000"/>
                  </a:schemeClr>
                </a:solidFill>
              </a:rPr>
              <a:t>practice</a:t>
            </a:r>
            <a:endParaRPr lang="nl-NL" dirty="0" smtClean="0">
              <a:solidFill>
                <a:schemeClr val="accent4">
                  <a:lumMod val="50000"/>
                </a:schemeClr>
              </a:solidFill>
            </a:endParaRPr>
          </a:p>
          <a:p>
            <a:r>
              <a:rPr lang="en-GB" dirty="0" smtClean="0">
                <a:solidFill>
                  <a:schemeClr val="accent4">
                    <a:lumMod val="50000"/>
                  </a:schemeClr>
                </a:solidFill>
              </a:rPr>
              <a:t>Contribution to region </a:t>
            </a:r>
            <a:r>
              <a:rPr lang="nl-NL" dirty="0" smtClean="0">
                <a:solidFill>
                  <a:schemeClr val="accent4">
                    <a:lumMod val="50000"/>
                  </a:schemeClr>
                </a:solidFill>
              </a:rPr>
              <a:t>society</a:t>
            </a:r>
            <a:endParaRPr lang="nl-NL" dirty="0">
              <a:solidFill>
                <a:schemeClr val="accent4">
                  <a:lumMod val="50000"/>
                </a:schemeClr>
              </a:solidFill>
            </a:endParaRPr>
          </a:p>
          <a:p>
            <a:pPr marL="0" indent="0">
              <a:buNone/>
            </a:pPr>
            <a:endParaRPr lang="nl-NL" dirty="0"/>
          </a:p>
        </p:txBody>
      </p:sp>
      <p:pic>
        <p:nvPicPr>
          <p:cNvPr id="6" name="Afbeelding 5"/>
          <p:cNvPicPr>
            <a:picLocks noChangeAspect="1"/>
          </p:cNvPicPr>
          <p:nvPr/>
        </p:nvPicPr>
        <p:blipFill>
          <a:blip r:embed="rId2"/>
          <a:stretch>
            <a:fillRect/>
          </a:stretch>
        </p:blipFill>
        <p:spPr>
          <a:xfrm>
            <a:off x="1333208" y="0"/>
            <a:ext cx="2819983" cy="1867431"/>
          </a:xfrm>
          <a:prstGeom prst="rect">
            <a:avLst/>
          </a:prstGeom>
        </p:spPr>
      </p:pic>
    </p:spTree>
    <p:extLst>
      <p:ext uri="{BB962C8B-B14F-4D97-AF65-F5344CB8AC3E}">
        <p14:creationId xmlns:p14="http://schemas.microsoft.com/office/powerpoint/2010/main" val="1727082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AI in </a:t>
            </a:r>
            <a:r>
              <a:rPr lang="en-GB" dirty="0" smtClean="0"/>
              <a:t>education</a:t>
            </a:r>
            <a:br>
              <a:rPr lang="en-GB" dirty="0" smtClean="0"/>
            </a:br>
            <a:endParaRPr lang="nl-NL" i="1" dirty="0"/>
          </a:p>
        </p:txBody>
      </p:sp>
      <p:sp>
        <p:nvSpPr>
          <p:cNvPr id="3" name="Tijdelijke aanduiding voor inhoud 2"/>
          <p:cNvSpPr>
            <a:spLocks noGrp="1"/>
          </p:cNvSpPr>
          <p:nvPr>
            <p:ph idx="1"/>
          </p:nvPr>
        </p:nvSpPr>
        <p:spPr>
          <a:xfrm>
            <a:off x="1671145" y="2655203"/>
            <a:ext cx="7204841" cy="1226006"/>
          </a:xfrm>
        </p:spPr>
        <p:txBody>
          <a:bodyPr/>
          <a:lstStyle/>
          <a:p>
            <a:pPr marL="0" indent="0" algn="l">
              <a:buNone/>
            </a:pPr>
            <a:r>
              <a:rPr lang="en-GB" dirty="0">
                <a:solidFill>
                  <a:schemeClr val="accent4">
                    <a:lumMod val="50000"/>
                  </a:schemeClr>
                </a:solidFill>
              </a:rPr>
              <a:t>Can we trace creativity in text and can we make a prediction how to improve it?</a:t>
            </a:r>
          </a:p>
          <a:p>
            <a:pPr marL="0" indent="0">
              <a:buNone/>
            </a:pPr>
            <a:endParaRPr lang="nl-NL" dirty="0"/>
          </a:p>
        </p:txBody>
      </p:sp>
      <p:pic>
        <p:nvPicPr>
          <p:cNvPr id="6" name="Afbeelding 5"/>
          <p:cNvPicPr>
            <a:picLocks noChangeAspect="1"/>
          </p:cNvPicPr>
          <p:nvPr/>
        </p:nvPicPr>
        <p:blipFill>
          <a:blip r:embed="rId2"/>
          <a:stretch>
            <a:fillRect/>
          </a:stretch>
        </p:blipFill>
        <p:spPr>
          <a:xfrm>
            <a:off x="1333208" y="0"/>
            <a:ext cx="2819983" cy="1867431"/>
          </a:xfrm>
          <a:prstGeom prst="rect">
            <a:avLst/>
          </a:prstGeom>
        </p:spPr>
      </p:pic>
    </p:spTree>
    <p:extLst>
      <p:ext uri="{BB962C8B-B14F-4D97-AF65-F5344CB8AC3E}">
        <p14:creationId xmlns:p14="http://schemas.microsoft.com/office/powerpoint/2010/main" val="3479523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AI in education</a:t>
            </a:r>
            <a:endParaRPr lang="nl-NL" dirty="0"/>
          </a:p>
        </p:txBody>
      </p:sp>
      <p:sp>
        <p:nvSpPr>
          <p:cNvPr id="3" name="Tijdelijke aanduiding voor inhoud 2"/>
          <p:cNvSpPr>
            <a:spLocks noGrp="1"/>
          </p:cNvSpPr>
          <p:nvPr>
            <p:ph idx="1"/>
          </p:nvPr>
        </p:nvSpPr>
        <p:spPr>
          <a:xfrm>
            <a:off x="1671145" y="2432794"/>
            <a:ext cx="7204841" cy="2311077"/>
          </a:xfrm>
        </p:spPr>
        <p:txBody>
          <a:bodyPr/>
          <a:lstStyle/>
          <a:p>
            <a:r>
              <a:rPr lang="en-GB" dirty="0" smtClean="0">
                <a:solidFill>
                  <a:schemeClr val="accent4">
                    <a:lumMod val="50000"/>
                  </a:schemeClr>
                </a:solidFill>
              </a:rPr>
              <a:t>Creativity from cognitive psychology perspective</a:t>
            </a:r>
          </a:p>
          <a:p>
            <a:r>
              <a:rPr lang="en-GB" dirty="0" smtClean="0">
                <a:solidFill>
                  <a:schemeClr val="accent4">
                    <a:lumMod val="50000"/>
                  </a:schemeClr>
                </a:solidFill>
              </a:rPr>
              <a:t>Natural Language Processing</a:t>
            </a:r>
          </a:p>
          <a:p>
            <a:r>
              <a:rPr lang="en-GB" dirty="0" smtClean="0">
                <a:solidFill>
                  <a:schemeClr val="accent4">
                    <a:lumMod val="50000"/>
                  </a:schemeClr>
                </a:solidFill>
              </a:rPr>
              <a:t>Statistical prediction</a:t>
            </a:r>
            <a:endParaRPr lang="en-GB" dirty="0">
              <a:solidFill>
                <a:schemeClr val="accent4">
                  <a:lumMod val="50000"/>
                </a:schemeClr>
              </a:solidFill>
            </a:endParaRPr>
          </a:p>
        </p:txBody>
      </p:sp>
      <p:pic>
        <p:nvPicPr>
          <p:cNvPr id="4" name="Afbeelding 3"/>
          <p:cNvPicPr>
            <a:picLocks noChangeAspect="1"/>
          </p:cNvPicPr>
          <p:nvPr/>
        </p:nvPicPr>
        <p:blipFill>
          <a:blip r:embed="rId2"/>
          <a:stretch>
            <a:fillRect/>
          </a:stretch>
        </p:blipFill>
        <p:spPr>
          <a:xfrm>
            <a:off x="1393922" y="0"/>
            <a:ext cx="1900710" cy="2224598"/>
          </a:xfrm>
          <a:prstGeom prst="rect">
            <a:avLst/>
          </a:prstGeom>
        </p:spPr>
      </p:pic>
    </p:spTree>
    <p:extLst>
      <p:ext uri="{BB962C8B-B14F-4D97-AF65-F5344CB8AC3E}">
        <p14:creationId xmlns:p14="http://schemas.microsoft.com/office/powerpoint/2010/main" val="2979563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9159" y="1337712"/>
            <a:ext cx="7204841" cy="857250"/>
          </a:xfrm>
        </p:spPr>
        <p:txBody>
          <a:bodyPr>
            <a:normAutofit fontScale="90000"/>
          </a:bodyPr>
          <a:lstStyle/>
          <a:p>
            <a:r>
              <a:rPr lang="en-GB" sz="2700" dirty="0"/>
              <a:t>AI in </a:t>
            </a:r>
            <a:r>
              <a:rPr lang="en-GB" sz="2700" dirty="0" smtClean="0"/>
              <a:t>education: </a:t>
            </a:r>
            <a:br>
              <a:rPr lang="en-GB" sz="2700" dirty="0" smtClean="0"/>
            </a:br>
            <a:r>
              <a:rPr lang="en-GB" sz="2700" i="1" dirty="0" smtClean="0"/>
              <a:t>Creativity </a:t>
            </a:r>
            <a:r>
              <a:rPr lang="en-GB" sz="2700" i="1" dirty="0"/>
              <a:t>from </a:t>
            </a:r>
            <a:r>
              <a:rPr lang="en-GB" sz="2700" i="1" dirty="0" smtClean="0"/>
              <a:t>cognitive psychology </a:t>
            </a:r>
            <a:r>
              <a:rPr lang="en-GB" sz="2700" i="1" dirty="0"/>
              <a:t>perspective</a:t>
            </a:r>
            <a:r>
              <a:rPr lang="en-GB" dirty="0">
                <a:solidFill>
                  <a:schemeClr val="accent4">
                    <a:lumMod val="50000"/>
                  </a:schemeClr>
                </a:solidFill>
              </a:rPr>
              <a:t/>
            </a:r>
            <a:br>
              <a:rPr lang="en-GB" dirty="0">
                <a:solidFill>
                  <a:schemeClr val="accent4">
                    <a:lumMod val="50000"/>
                  </a:schemeClr>
                </a:solidFill>
              </a:rPr>
            </a:br>
            <a:endParaRPr lang="nl-NL" dirty="0"/>
          </a:p>
        </p:txBody>
      </p:sp>
      <p:sp>
        <p:nvSpPr>
          <p:cNvPr id="3" name="Tijdelijke aanduiding voor inhoud 2"/>
          <p:cNvSpPr>
            <a:spLocks noGrp="1"/>
          </p:cNvSpPr>
          <p:nvPr>
            <p:ph idx="1"/>
          </p:nvPr>
        </p:nvSpPr>
        <p:spPr>
          <a:xfrm>
            <a:off x="1671145" y="2432794"/>
            <a:ext cx="7204841" cy="2311077"/>
          </a:xfrm>
        </p:spPr>
        <p:txBody>
          <a:bodyPr/>
          <a:lstStyle/>
          <a:p>
            <a:pPr marL="0" indent="0">
              <a:buNone/>
            </a:pPr>
            <a:r>
              <a:rPr lang="en-GB" dirty="0" smtClean="0">
                <a:solidFill>
                  <a:schemeClr val="accent4">
                    <a:lumMod val="50000"/>
                  </a:schemeClr>
                </a:solidFill>
              </a:rPr>
              <a:t>“the ability to produce work that is both novel (i.e. original, unexpected) and appropriate (i.e., useful, adaptive concerning task constrains)”</a:t>
            </a:r>
          </a:p>
          <a:p>
            <a:pPr marL="0" indent="0">
              <a:buNone/>
            </a:pPr>
            <a:endParaRPr lang="en-GB" dirty="0">
              <a:solidFill>
                <a:schemeClr val="accent4">
                  <a:lumMod val="50000"/>
                </a:schemeClr>
              </a:solidFill>
            </a:endParaRPr>
          </a:p>
          <a:p>
            <a:pPr marL="0" indent="0">
              <a:buNone/>
            </a:pPr>
            <a:r>
              <a:rPr lang="en-GB" sz="1800" dirty="0" smtClean="0">
                <a:solidFill>
                  <a:schemeClr val="accent4">
                    <a:lumMod val="50000"/>
                  </a:schemeClr>
                </a:solidFill>
              </a:rPr>
              <a:t>Sternberg &amp; </a:t>
            </a:r>
            <a:r>
              <a:rPr lang="en-GB" sz="1800" dirty="0" err="1" smtClean="0">
                <a:solidFill>
                  <a:schemeClr val="accent4">
                    <a:lumMod val="50000"/>
                  </a:schemeClr>
                </a:solidFill>
              </a:rPr>
              <a:t>Lubart</a:t>
            </a:r>
            <a:r>
              <a:rPr lang="en-GB" sz="1800" dirty="0" smtClean="0">
                <a:solidFill>
                  <a:schemeClr val="accent4">
                    <a:lumMod val="50000"/>
                  </a:schemeClr>
                </a:solidFill>
              </a:rPr>
              <a:t>, 1999</a:t>
            </a:r>
            <a:endParaRPr lang="en-GB" sz="1800" dirty="0">
              <a:solidFill>
                <a:schemeClr val="accent4">
                  <a:lumMod val="50000"/>
                </a:schemeClr>
              </a:solidFill>
            </a:endParaRPr>
          </a:p>
        </p:txBody>
      </p:sp>
      <p:pic>
        <p:nvPicPr>
          <p:cNvPr id="4" name="Afbeelding 3"/>
          <p:cNvPicPr>
            <a:picLocks noChangeAspect="1"/>
          </p:cNvPicPr>
          <p:nvPr/>
        </p:nvPicPr>
        <p:blipFill>
          <a:blip r:embed="rId3"/>
          <a:stretch>
            <a:fillRect/>
          </a:stretch>
        </p:blipFill>
        <p:spPr>
          <a:xfrm>
            <a:off x="1393922" y="0"/>
            <a:ext cx="1621806" cy="1898168"/>
          </a:xfrm>
          <a:prstGeom prst="rect">
            <a:avLst/>
          </a:prstGeom>
        </p:spPr>
      </p:pic>
      <p:pic>
        <p:nvPicPr>
          <p:cNvPr id="5" name="Afbeelding 4"/>
          <p:cNvPicPr>
            <a:picLocks noChangeAspect="1"/>
          </p:cNvPicPr>
          <p:nvPr/>
        </p:nvPicPr>
        <p:blipFill>
          <a:blip r:embed="rId4"/>
          <a:stretch>
            <a:fillRect/>
          </a:stretch>
        </p:blipFill>
        <p:spPr>
          <a:xfrm>
            <a:off x="1393922" y="0"/>
            <a:ext cx="7301939" cy="5281309"/>
          </a:xfrm>
          <a:prstGeom prst="rect">
            <a:avLst/>
          </a:prstGeom>
        </p:spPr>
      </p:pic>
    </p:spTree>
    <p:extLst>
      <p:ext uri="{BB962C8B-B14F-4D97-AF65-F5344CB8AC3E}">
        <p14:creationId xmlns:p14="http://schemas.microsoft.com/office/powerpoint/2010/main" val="36187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400" i="1" dirty="0"/>
              <a:t>Creativity from cognitive psychology perspective</a:t>
            </a:r>
            <a:endParaRPr lang="nl-NL" sz="2400" dirty="0"/>
          </a:p>
        </p:txBody>
      </p:sp>
      <p:sp>
        <p:nvSpPr>
          <p:cNvPr id="3" name="Tijdelijke aanduiding voor inhoud 2"/>
          <p:cNvSpPr>
            <a:spLocks noGrp="1"/>
          </p:cNvSpPr>
          <p:nvPr>
            <p:ph idx="1"/>
          </p:nvPr>
        </p:nvSpPr>
        <p:spPr>
          <a:xfrm>
            <a:off x="1671145" y="2432794"/>
            <a:ext cx="7204841" cy="2311077"/>
          </a:xfrm>
        </p:spPr>
        <p:txBody>
          <a:bodyPr>
            <a:normAutofit/>
          </a:bodyPr>
          <a:lstStyle/>
          <a:p>
            <a:pPr marL="0" indent="0">
              <a:buNone/>
            </a:pPr>
            <a:r>
              <a:rPr lang="en-GB" dirty="0" smtClean="0">
                <a:solidFill>
                  <a:schemeClr val="accent4">
                    <a:lumMod val="50000"/>
                  </a:schemeClr>
                </a:solidFill>
              </a:rPr>
              <a:t>“creativity is the ability to solve problems or fashion product to rise new questions”</a:t>
            </a:r>
          </a:p>
          <a:p>
            <a:pPr marL="0" indent="0">
              <a:buNone/>
            </a:pPr>
            <a:endParaRPr lang="en-GB" sz="1900" dirty="0">
              <a:solidFill>
                <a:schemeClr val="accent4">
                  <a:lumMod val="50000"/>
                </a:schemeClr>
              </a:solidFill>
            </a:endParaRPr>
          </a:p>
          <a:p>
            <a:pPr marL="0" indent="0">
              <a:buNone/>
            </a:pPr>
            <a:endParaRPr lang="en-GB" sz="1900" dirty="0" smtClean="0">
              <a:solidFill>
                <a:schemeClr val="accent4">
                  <a:lumMod val="50000"/>
                </a:schemeClr>
              </a:solidFill>
            </a:endParaRPr>
          </a:p>
          <a:p>
            <a:pPr marL="0" indent="0">
              <a:buNone/>
            </a:pPr>
            <a:endParaRPr lang="en-GB" sz="1900" dirty="0" smtClean="0">
              <a:solidFill>
                <a:schemeClr val="accent4">
                  <a:lumMod val="50000"/>
                </a:schemeClr>
              </a:solidFill>
            </a:endParaRPr>
          </a:p>
          <a:p>
            <a:pPr marL="0" indent="0">
              <a:buNone/>
            </a:pPr>
            <a:r>
              <a:rPr lang="en-GB" sz="1900" dirty="0" smtClean="0">
                <a:solidFill>
                  <a:schemeClr val="accent4">
                    <a:lumMod val="50000"/>
                  </a:schemeClr>
                </a:solidFill>
              </a:rPr>
              <a:t>Gardner, 1997</a:t>
            </a:r>
            <a:endParaRPr lang="en-GB" sz="1900" dirty="0">
              <a:solidFill>
                <a:schemeClr val="accent4">
                  <a:lumMod val="50000"/>
                </a:schemeClr>
              </a:solidFill>
            </a:endParaRPr>
          </a:p>
        </p:txBody>
      </p:sp>
      <p:pic>
        <p:nvPicPr>
          <p:cNvPr id="4" name="Afbeelding 3"/>
          <p:cNvPicPr>
            <a:picLocks noChangeAspect="1"/>
          </p:cNvPicPr>
          <p:nvPr/>
        </p:nvPicPr>
        <p:blipFill>
          <a:blip r:embed="rId2"/>
          <a:stretch>
            <a:fillRect/>
          </a:stretch>
        </p:blipFill>
        <p:spPr>
          <a:xfrm>
            <a:off x="1393922" y="0"/>
            <a:ext cx="1900710" cy="2224598"/>
          </a:xfrm>
          <a:prstGeom prst="rect">
            <a:avLst/>
          </a:prstGeom>
        </p:spPr>
      </p:pic>
    </p:spTree>
    <p:extLst>
      <p:ext uri="{BB962C8B-B14F-4D97-AF65-F5344CB8AC3E}">
        <p14:creationId xmlns:p14="http://schemas.microsoft.com/office/powerpoint/2010/main" val="2670520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PPT_Fontys_ENG_vt</Template>
  <TotalTime>0</TotalTime>
  <Words>1020</Words>
  <Application>Microsoft Office PowerPoint</Application>
  <PresentationFormat>Diavoorstelling (16:9)</PresentationFormat>
  <Paragraphs>110</Paragraphs>
  <Slides>15</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Fontys Frutiger</vt:lpstr>
      <vt:lpstr>Aangepast ontwerp</vt:lpstr>
      <vt:lpstr>FUTURE SKILLS: AND where to find them?</vt:lpstr>
      <vt:lpstr>Fontys curriculum vitae</vt:lpstr>
      <vt:lpstr>TEC for Society</vt:lpstr>
      <vt:lpstr>MindLabs als example</vt:lpstr>
      <vt:lpstr>AI in education </vt:lpstr>
      <vt:lpstr>AI in education </vt:lpstr>
      <vt:lpstr>AI in education</vt:lpstr>
      <vt:lpstr>AI in education:  Creativity from cognitive psychology perspective </vt:lpstr>
      <vt:lpstr>Creativity from cognitive psychology perspective</vt:lpstr>
      <vt:lpstr>Creativity from cognitive psychology perspective</vt:lpstr>
      <vt:lpstr>AI in education Natural Language Processing </vt:lpstr>
      <vt:lpstr>AI in education</vt:lpstr>
      <vt:lpstr>AI in education</vt:lpstr>
      <vt:lpstr>AI in education Statistical prediction</vt:lpstr>
      <vt:lpstr>AI in education</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skills  And how to deal with it?</dc:title>
  <dc:creator>Boosten-Ovtchinnikova,Masha M.L.</dc:creator>
  <cp:lastModifiedBy>Boosten-Ovtchinnikova,Masha M.L.</cp:lastModifiedBy>
  <cp:revision>46</cp:revision>
  <cp:lastPrinted>2014-08-19T14:33:34Z</cp:lastPrinted>
  <dcterms:created xsi:type="dcterms:W3CDTF">2018-09-27T13:53:27Z</dcterms:created>
  <dcterms:modified xsi:type="dcterms:W3CDTF">2018-10-24T08:21:28Z</dcterms:modified>
</cp:coreProperties>
</file>