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84" r:id="rId3"/>
    <p:sldId id="258" r:id="rId4"/>
    <p:sldId id="259" r:id="rId5"/>
    <p:sldId id="260" r:id="rId6"/>
    <p:sldId id="261" r:id="rId7"/>
    <p:sldId id="262" r:id="rId8"/>
    <p:sldId id="263" r:id="rId9"/>
    <p:sldId id="264" r:id="rId10"/>
    <p:sldId id="265" r:id="rId11"/>
    <p:sldId id="273" r:id="rId12"/>
    <p:sldId id="274" r:id="rId13"/>
    <p:sldId id="275" r:id="rId14"/>
    <p:sldId id="285" r:id="rId15"/>
    <p:sldId id="276" r:id="rId16"/>
    <p:sldId id="277" r:id="rId17"/>
    <p:sldId id="267" r:id="rId18"/>
    <p:sldId id="266" r:id="rId19"/>
    <p:sldId id="269" r:id="rId20"/>
    <p:sldId id="270" r:id="rId21"/>
    <p:sldId id="271" r:id="rId22"/>
    <p:sldId id="272" r:id="rId23"/>
    <p:sldId id="282" r:id="rId24"/>
    <p:sldId id="278" r:id="rId25"/>
    <p:sldId id="280" r:id="rId26"/>
    <p:sldId id="281" r:id="rId27"/>
    <p:sldId id="279" r:id="rId28"/>
    <p:sldId id="286" r:id="rId29"/>
    <p:sldId id="283" r:id="rId30"/>
  </p:sldIdLst>
  <p:sldSz cx="9144000" cy="6858000" type="screen4x3"/>
  <p:notesSz cx="7010400" cy="9296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IG-stage-1" initial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306" y="-12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21CC777-6334-466C-B31E-D0C4B3E3ECDE}" type="datetimeFigureOut">
              <a:rPr lang="nl-NL" smtClean="0"/>
              <a:pPr/>
              <a:t>5-4-2013</a:t>
            </a:fld>
            <a:endParaRPr lang="nl-NL"/>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E487FA5-E1C9-4F6A-A649-67B0F0333378}" type="slidenum">
              <a:rPr lang="nl-NL" smtClean="0"/>
              <a:pPr/>
              <a:t>‹nr.›</a:t>
            </a:fld>
            <a:endParaRPr lang="nl-NL"/>
          </a:p>
        </p:txBody>
      </p:sp>
    </p:spTree>
    <p:extLst>
      <p:ext uri="{BB962C8B-B14F-4D97-AF65-F5344CB8AC3E}">
        <p14:creationId xmlns:p14="http://schemas.microsoft.com/office/powerpoint/2010/main" val="38264361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3670F9C0-9AD6-432F-B815-3FB1FE2C1129}" type="datetimeFigureOut">
              <a:rPr lang="nl-NL" smtClean="0"/>
              <a:pPr/>
              <a:t>5-4-2013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670F9C0-9AD6-432F-B815-3FB1FE2C1129}" type="datetimeFigureOut">
              <a:rPr lang="nl-NL" smtClean="0"/>
              <a:pPr/>
              <a:t>5-4-2013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670F9C0-9AD6-432F-B815-3FB1FE2C1129}" type="datetimeFigureOut">
              <a:rPr lang="nl-NL" smtClean="0"/>
              <a:pPr/>
              <a:t>5-4-2013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670F9C0-9AD6-432F-B815-3FB1FE2C1129}" type="datetimeFigureOut">
              <a:rPr lang="nl-NL" smtClean="0"/>
              <a:pPr/>
              <a:t>5-4-2013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0F9C0-9AD6-432F-B815-3FB1FE2C1129}" type="datetimeFigureOut">
              <a:rPr lang="nl-NL" smtClean="0"/>
              <a:pPr/>
              <a:t>5-4-2013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3670F9C0-9AD6-432F-B815-3FB1FE2C1129}" type="datetimeFigureOut">
              <a:rPr lang="nl-NL" smtClean="0"/>
              <a:pPr/>
              <a:t>5-4-2013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3670F9C0-9AD6-432F-B815-3FB1FE2C1129}" type="datetimeFigureOut">
              <a:rPr lang="nl-NL" smtClean="0"/>
              <a:pPr/>
              <a:t>5-4-2013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3670F9C0-9AD6-432F-B815-3FB1FE2C1129}" type="datetimeFigureOut">
              <a:rPr lang="nl-NL" smtClean="0"/>
              <a:pPr/>
              <a:t>5-4-2013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0F9C0-9AD6-432F-B815-3FB1FE2C1129}" type="datetimeFigureOut">
              <a:rPr lang="nl-NL" smtClean="0"/>
              <a:pPr/>
              <a:t>5-4-2013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0F9C0-9AD6-432F-B815-3FB1FE2C1129}" type="datetimeFigureOut">
              <a:rPr lang="nl-NL" smtClean="0"/>
              <a:pPr/>
              <a:t>5-4-2013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0F9C0-9AD6-432F-B815-3FB1FE2C1129}" type="datetimeFigureOut">
              <a:rPr lang="nl-NL" smtClean="0"/>
              <a:pPr/>
              <a:t>5-4-2013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64AA561-ED4E-425C-B52B-E8F518F3AB2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0F9C0-9AD6-432F-B815-3FB1FE2C1129}" type="datetimeFigureOut">
              <a:rPr lang="nl-NL" smtClean="0"/>
              <a:pPr/>
              <a:t>5-4-2013</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AA561-ED4E-425C-B52B-E8F518F3AB2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jpe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jpeg"/><Relationship Id="rId7"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jpeg"/><Relationship Id="rId7"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jpeg"/><Relationship Id="rId7"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jpeg"/><Relationship Id="rId7"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xtBox 9"/>
          <p:cNvSpPr txBox="1"/>
          <p:nvPr/>
        </p:nvSpPr>
        <p:spPr>
          <a:xfrm>
            <a:off x="971600" y="980728"/>
            <a:ext cx="7272808" cy="523220"/>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nl-NL"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1">
                      <a:satMod val="175000"/>
                      <a:alpha val="40000"/>
                    </a:schemeClr>
                  </a:glow>
                </a:effectLst>
              </a:rPr>
              <a:t>Voorbij Uitstellen</a:t>
            </a:r>
            <a:endParaRPr lang="nl-NL"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1">
                    <a:satMod val="175000"/>
                    <a:alpha val="40000"/>
                  </a:schemeClr>
                </a:glow>
              </a:effectLst>
            </a:endParaRPr>
          </a:p>
        </p:txBody>
      </p:sp>
      <p:pic>
        <p:nvPicPr>
          <p:cNvPr id="11" name="Picture 10" descr="goed-antwoord.jpg"/>
          <p:cNvPicPr>
            <a:picLocks noChangeAspect="1"/>
          </p:cNvPicPr>
          <p:nvPr/>
        </p:nvPicPr>
        <p:blipFill>
          <a:blip r:embed="rId2" cstate="print"/>
          <a:stretch>
            <a:fillRect/>
          </a:stretch>
        </p:blipFill>
        <p:spPr>
          <a:xfrm>
            <a:off x="1835696" y="4077072"/>
            <a:ext cx="1068710" cy="1068710"/>
          </a:xfrm>
          <a:prstGeom prst="rect">
            <a:avLst/>
          </a:prstGeom>
          <a:ln w="88900" cap="sq" cmpd="thickThin">
            <a:solidFill>
              <a:schemeClr val="accent1"/>
            </a:solidFill>
            <a:prstDash val="solid"/>
            <a:miter lim="800000"/>
          </a:ln>
          <a:effectLst>
            <a:innerShdw blurRad="76200">
              <a:srgbClr val="000000"/>
            </a:innerShdw>
          </a:effectLst>
        </p:spPr>
      </p:pic>
      <p:pic>
        <p:nvPicPr>
          <p:cNvPr id="15" name="Picture 14" descr="uitstellen.jpg"/>
          <p:cNvPicPr>
            <a:picLocks noChangeAspect="1"/>
          </p:cNvPicPr>
          <p:nvPr/>
        </p:nvPicPr>
        <p:blipFill>
          <a:blip r:embed="rId3" cstate="print"/>
          <a:srcRect l="12958" t="9218" r="12958" b="13828"/>
          <a:stretch>
            <a:fillRect/>
          </a:stretch>
        </p:blipFill>
        <p:spPr>
          <a:xfrm>
            <a:off x="1835696" y="2276872"/>
            <a:ext cx="1072824" cy="1044368"/>
          </a:xfrm>
          <a:prstGeom prst="rect">
            <a:avLst/>
          </a:prstGeom>
          <a:ln w="88900" cap="sq" cmpd="thickThin">
            <a:solidFill>
              <a:schemeClr val="accent1"/>
            </a:solidFill>
            <a:prstDash val="solid"/>
            <a:miter lim="800000"/>
          </a:ln>
          <a:effectLst>
            <a:innerShdw blurRad="76200">
              <a:srgbClr val="000000"/>
            </a:innerShdw>
          </a:effectLst>
        </p:spPr>
      </p:pic>
      <p:pic>
        <p:nvPicPr>
          <p:cNvPr id="16" name="Picture 15" descr="imagesCAKOO3HO.jpg"/>
          <p:cNvPicPr>
            <a:picLocks noChangeAspect="1"/>
          </p:cNvPicPr>
          <p:nvPr/>
        </p:nvPicPr>
        <p:blipFill>
          <a:blip r:embed="rId4" cstate="print"/>
          <a:srcRect l="6719" r="6719" b="13438"/>
          <a:stretch>
            <a:fillRect/>
          </a:stretch>
        </p:blipFill>
        <p:spPr>
          <a:xfrm>
            <a:off x="4084187" y="4077072"/>
            <a:ext cx="1052233" cy="1052236"/>
          </a:xfrm>
          <a:prstGeom prst="rect">
            <a:avLst/>
          </a:prstGeom>
          <a:ln w="88900" cap="sq" cmpd="thickThin">
            <a:solidFill>
              <a:schemeClr val="accent1"/>
            </a:solidFill>
            <a:prstDash val="solid"/>
            <a:miter lim="800000"/>
          </a:ln>
          <a:effectLst>
            <a:innerShdw blurRad="76200">
              <a:srgbClr val="000000"/>
            </a:innerShdw>
          </a:effectLst>
        </p:spPr>
      </p:pic>
      <p:pic>
        <p:nvPicPr>
          <p:cNvPr id="18" name="Picture 17" descr="planning2.jpg"/>
          <p:cNvPicPr>
            <a:picLocks noChangeAspect="1"/>
          </p:cNvPicPr>
          <p:nvPr/>
        </p:nvPicPr>
        <p:blipFill>
          <a:blip r:embed="rId5" cstate="print"/>
          <a:srcRect l="5062" r="18560"/>
          <a:stretch>
            <a:fillRect/>
          </a:stretch>
        </p:blipFill>
        <p:spPr>
          <a:xfrm>
            <a:off x="6300192" y="2276872"/>
            <a:ext cx="1063184" cy="1044000"/>
          </a:xfrm>
          <a:prstGeom prst="rect">
            <a:avLst/>
          </a:prstGeom>
          <a:ln w="88900" cap="sq" cmpd="thickThin">
            <a:solidFill>
              <a:schemeClr val="accent1"/>
            </a:solidFill>
            <a:prstDash val="solid"/>
            <a:miter lim="800000"/>
          </a:ln>
          <a:effectLst>
            <a:innerShdw blurRad="76200">
              <a:srgbClr val="000000"/>
            </a:innerShdw>
          </a:effectLst>
        </p:spPr>
      </p:pic>
      <p:pic>
        <p:nvPicPr>
          <p:cNvPr id="2" name="Afbeelding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83712" y="4075605"/>
            <a:ext cx="1044000" cy="1044000"/>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0" descr="goed-antwoord.jpg"/>
          <p:cNvPicPr>
            <a:picLocks noChangeAspect="1"/>
          </p:cNvPicPr>
          <p:nvPr/>
        </p:nvPicPr>
        <p:blipFill>
          <a:blip r:embed="rId2" cstate="print"/>
          <a:stretch>
            <a:fillRect/>
          </a:stretch>
        </p:blipFill>
        <p:spPr>
          <a:xfrm>
            <a:off x="1835696" y="4090829"/>
            <a:ext cx="1068710" cy="1068710"/>
          </a:xfrm>
          <a:prstGeom prst="rect">
            <a:avLst/>
          </a:prstGeom>
          <a:ln w="88900" cap="sq" cmpd="thickThin">
            <a:solidFill>
              <a:schemeClr val="accent1"/>
            </a:solidFill>
            <a:prstDash val="solid"/>
            <a:miter lim="800000"/>
          </a:ln>
          <a:effectLst>
            <a:innerShdw blurRad="76200">
              <a:srgbClr val="000000"/>
            </a:innerShdw>
          </a:effectLst>
        </p:spPr>
      </p:pic>
      <p:pic>
        <p:nvPicPr>
          <p:cNvPr id="19" name="Picture 11" descr="kernwaarden-442x266.jpg"/>
          <p:cNvPicPr>
            <a:picLocks noChangeAspect="1"/>
          </p:cNvPicPr>
          <p:nvPr/>
        </p:nvPicPr>
        <p:blipFill>
          <a:blip r:embed="rId7" cstate="print"/>
          <a:srcRect l="19667" r="19667"/>
          <a:stretch>
            <a:fillRect/>
          </a:stretch>
        </p:blipFill>
        <p:spPr>
          <a:xfrm>
            <a:off x="4067944" y="2276872"/>
            <a:ext cx="1052365" cy="1044003"/>
          </a:xfrm>
          <a:prstGeom prst="rect">
            <a:avLst/>
          </a:prstGeom>
          <a:ln w="88900" cap="sq" cmpd="thickThin">
            <a:solidFill>
              <a:schemeClr val="accent1"/>
            </a:solidFill>
            <a:prstDash val="solid"/>
            <a:miter lim="800000"/>
          </a:ln>
          <a:effectLst>
            <a:innerShdw blurRad="76200">
              <a:srgbClr val="000000"/>
            </a:innerShdw>
          </a:effectLst>
        </p:spPr>
      </p:pic>
      <p:sp>
        <p:nvSpPr>
          <p:cNvPr id="17" name="TextBox 16"/>
          <p:cNvSpPr txBox="1"/>
          <p:nvPr/>
        </p:nvSpPr>
        <p:spPr>
          <a:xfrm>
            <a:off x="1763688" y="3501008"/>
            <a:ext cx="1224136" cy="246221"/>
          </a:xfrm>
          <a:prstGeom prst="rect">
            <a:avLst/>
          </a:prstGeom>
          <a:noFill/>
        </p:spPr>
        <p:txBody>
          <a:bodyPr wrap="square" rtlCol="0">
            <a:spAutoFit/>
          </a:bodyPr>
          <a:lstStyle/>
          <a:p>
            <a:r>
              <a:rPr lang="nl-NL" sz="1000" dirty="0" smtClean="0">
                <a:solidFill>
                  <a:schemeClr val="accent1"/>
                </a:solidFill>
              </a:rPr>
              <a:t>Uitstellers</a:t>
            </a:r>
            <a:endParaRPr lang="nl-NL" sz="1000" dirty="0">
              <a:solidFill>
                <a:schemeClr val="accent1"/>
              </a:solidFill>
            </a:endParaRPr>
          </a:p>
        </p:txBody>
      </p:sp>
      <p:sp>
        <p:nvSpPr>
          <p:cNvPr id="21" name="TextBox 20"/>
          <p:cNvSpPr txBox="1"/>
          <p:nvPr/>
        </p:nvSpPr>
        <p:spPr>
          <a:xfrm>
            <a:off x="3995936" y="3501008"/>
            <a:ext cx="1224136" cy="246221"/>
          </a:xfrm>
          <a:prstGeom prst="rect">
            <a:avLst/>
          </a:prstGeom>
          <a:noFill/>
        </p:spPr>
        <p:txBody>
          <a:bodyPr wrap="square" rtlCol="0">
            <a:spAutoFit/>
          </a:bodyPr>
          <a:lstStyle/>
          <a:p>
            <a:r>
              <a:rPr lang="nl-NL" sz="1000" dirty="0" smtClean="0">
                <a:solidFill>
                  <a:schemeClr val="accent1"/>
                </a:solidFill>
              </a:rPr>
              <a:t>Oefeningen</a:t>
            </a:r>
            <a:endParaRPr lang="nl-NL" sz="1000" dirty="0">
              <a:solidFill>
                <a:schemeClr val="accent1"/>
              </a:solidFill>
            </a:endParaRPr>
          </a:p>
        </p:txBody>
      </p:sp>
      <p:sp>
        <p:nvSpPr>
          <p:cNvPr id="22" name="TextBox 21"/>
          <p:cNvSpPr txBox="1"/>
          <p:nvPr/>
        </p:nvSpPr>
        <p:spPr>
          <a:xfrm>
            <a:off x="6228184" y="3501008"/>
            <a:ext cx="1224136" cy="246221"/>
          </a:xfrm>
          <a:prstGeom prst="rect">
            <a:avLst/>
          </a:prstGeom>
          <a:noFill/>
        </p:spPr>
        <p:txBody>
          <a:bodyPr wrap="square" rtlCol="0">
            <a:spAutoFit/>
          </a:bodyPr>
          <a:lstStyle/>
          <a:p>
            <a:r>
              <a:rPr lang="nl-NL" sz="1000" dirty="0" smtClean="0">
                <a:solidFill>
                  <a:schemeClr val="accent1"/>
                </a:solidFill>
              </a:rPr>
              <a:t>Planning</a:t>
            </a:r>
            <a:endParaRPr lang="nl-NL" sz="1000" dirty="0">
              <a:solidFill>
                <a:schemeClr val="accent1"/>
              </a:solidFill>
            </a:endParaRPr>
          </a:p>
        </p:txBody>
      </p:sp>
      <p:sp>
        <p:nvSpPr>
          <p:cNvPr id="23" name="TextBox 22"/>
          <p:cNvSpPr txBox="1"/>
          <p:nvPr/>
        </p:nvSpPr>
        <p:spPr>
          <a:xfrm>
            <a:off x="1763688" y="5301208"/>
            <a:ext cx="1224136" cy="246221"/>
          </a:xfrm>
          <a:prstGeom prst="rect">
            <a:avLst/>
          </a:prstGeom>
          <a:noFill/>
        </p:spPr>
        <p:txBody>
          <a:bodyPr wrap="square" rtlCol="0">
            <a:spAutoFit/>
          </a:bodyPr>
          <a:lstStyle/>
          <a:p>
            <a:r>
              <a:rPr lang="nl-NL" sz="1000" dirty="0" smtClean="0">
                <a:solidFill>
                  <a:schemeClr val="accent1"/>
                </a:solidFill>
              </a:rPr>
              <a:t>Belonen</a:t>
            </a:r>
            <a:endParaRPr lang="nl-NL" sz="1000" dirty="0">
              <a:solidFill>
                <a:schemeClr val="accent1"/>
              </a:solidFill>
            </a:endParaRPr>
          </a:p>
        </p:txBody>
      </p:sp>
      <p:sp>
        <p:nvSpPr>
          <p:cNvPr id="24" name="TextBox 23"/>
          <p:cNvSpPr txBox="1"/>
          <p:nvPr/>
        </p:nvSpPr>
        <p:spPr>
          <a:xfrm>
            <a:off x="3995936" y="5301208"/>
            <a:ext cx="1224136" cy="246221"/>
          </a:xfrm>
          <a:prstGeom prst="rect">
            <a:avLst/>
          </a:prstGeom>
          <a:noFill/>
        </p:spPr>
        <p:txBody>
          <a:bodyPr wrap="square" rtlCol="0">
            <a:spAutoFit/>
          </a:bodyPr>
          <a:lstStyle/>
          <a:p>
            <a:r>
              <a:rPr lang="nl-NL" sz="1000" dirty="0" smtClean="0">
                <a:solidFill>
                  <a:schemeClr val="accent1"/>
                </a:solidFill>
              </a:rPr>
              <a:t>Tips</a:t>
            </a:r>
            <a:endParaRPr lang="nl-NL" sz="1000" dirty="0">
              <a:solidFill>
                <a:schemeClr val="accent1"/>
              </a:solidFill>
            </a:endParaRPr>
          </a:p>
        </p:txBody>
      </p:sp>
      <p:sp>
        <p:nvSpPr>
          <p:cNvPr id="25" name="TextBox 24"/>
          <p:cNvSpPr txBox="1"/>
          <p:nvPr/>
        </p:nvSpPr>
        <p:spPr>
          <a:xfrm>
            <a:off x="6228184" y="5301208"/>
            <a:ext cx="1224136" cy="246221"/>
          </a:xfrm>
          <a:prstGeom prst="rect">
            <a:avLst/>
          </a:prstGeom>
          <a:noFill/>
        </p:spPr>
        <p:txBody>
          <a:bodyPr wrap="square" rtlCol="0">
            <a:spAutoFit/>
          </a:bodyPr>
          <a:lstStyle/>
          <a:p>
            <a:r>
              <a:rPr lang="nl-NL" sz="1000" dirty="0" smtClean="0">
                <a:solidFill>
                  <a:schemeClr val="accent1"/>
                </a:solidFill>
              </a:rPr>
              <a:t>Agenda</a:t>
            </a:r>
            <a:endParaRPr lang="nl-NL" sz="10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1"/>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3"/>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1077218"/>
          </a:xfrm>
          <a:prstGeom prst="rect">
            <a:avLst/>
          </a:prstGeom>
          <a:noFill/>
        </p:spPr>
        <p:txBody>
          <a:bodyPr wrap="square" rtlCol="0">
            <a:spAutoFit/>
          </a:bodyPr>
          <a:lstStyle/>
          <a:p>
            <a:r>
              <a:rPr lang="nl-NL" sz="1400" dirty="0" smtClean="0"/>
              <a:t>Welke uitsteller ben ik?</a:t>
            </a:r>
          </a:p>
          <a:p>
            <a:endParaRPr lang="nl-NL" sz="1400" dirty="0" smtClean="0"/>
          </a:p>
          <a:p>
            <a:endParaRPr lang="nl-NL" sz="1200" dirty="0" smtClean="0"/>
          </a:p>
          <a:p>
            <a:r>
              <a:rPr lang="nl-NL" sz="1200" dirty="0" smtClean="0"/>
              <a:t>Heb je de test nog niet gedaan? Klink dan op Doe de test!</a:t>
            </a:r>
          </a:p>
          <a:p>
            <a:r>
              <a:rPr lang="nl-NL" sz="1200" dirty="0" smtClean="0"/>
              <a:t>Er kunnen meer typen uitstellers bij je passen.</a:t>
            </a:r>
          </a:p>
        </p:txBody>
      </p:sp>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3"/>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cxnSp>
        <p:nvCxnSpPr>
          <p:cNvPr id="17" name="Straight Connector 16"/>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2204864"/>
            <a:ext cx="1368152" cy="2000548"/>
          </a:xfrm>
          <a:prstGeom prst="rect">
            <a:avLst/>
          </a:prstGeom>
          <a:noFill/>
        </p:spPr>
        <p:txBody>
          <a:bodyPr wrap="square" rtlCol="0">
            <a:spAutoFit/>
          </a:bodyPr>
          <a:lstStyle/>
          <a:p>
            <a:r>
              <a:rPr lang="nl-NL" sz="1100" dirty="0" smtClean="0">
                <a:solidFill>
                  <a:schemeClr val="accent3"/>
                </a:solidFill>
              </a:rPr>
              <a:t>2x2 vragen</a:t>
            </a:r>
          </a:p>
          <a:p>
            <a:endParaRPr lang="nl-NL" sz="1100" dirty="0" smtClean="0">
              <a:solidFill>
                <a:schemeClr val="accent1"/>
              </a:solidFill>
            </a:endParaRPr>
          </a:p>
          <a:p>
            <a:r>
              <a:rPr lang="nl-NL" sz="1100" dirty="0" smtClean="0">
                <a:solidFill>
                  <a:schemeClr val="accent1"/>
                </a:solidFill>
              </a:rPr>
              <a:t>Inzicht</a:t>
            </a:r>
          </a:p>
          <a:p>
            <a:endParaRPr lang="nl-NL" sz="1100" dirty="0" smtClean="0">
              <a:solidFill>
                <a:schemeClr val="accent1"/>
              </a:solidFill>
            </a:endParaRPr>
          </a:p>
          <a:p>
            <a:r>
              <a:rPr lang="nl-NL" sz="1100" dirty="0" smtClean="0">
                <a:solidFill>
                  <a:schemeClr val="accent1"/>
                </a:solidFill>
              </a:rPr>
              <a:t>Positieve kant van uitstellen</a:t>
            </a:r>
          </a:p>
          <a:p>
            <a:endParaRPr lang="nl-NL" sz="1100" dirty="0" smtClean="0">
              <a:solidFill>
                <a:schemeClr val="accent1"/>
              </a:solidFill>
            </a:endParaRPr>
          </a:p>
          <a:p>
            <a:r>
              <a:rPr lang="nl-NL" sz="1100" dirty="0" smtClean="0">
                <a:solidFill>
                  <a:schemeClr val="accent1"/>
                </a:solidFill>
              </a:rPr>
              <a:t>De droomvraag</a:t>
            </a:r>
          </a:p>
          <a:p>
            <a:endParaRPr lang="nl-NL" sz="1100" dirty="0" smtClean="0">
              <a:solidFill>
                <a:schemeClr val="accent1"/>
              </a:solidFill>
            </a:endParaRPr>
          </a:p>
          <a:p>
            <a:r>
              <a:rPr lang="nl-NL" sz="1100" dirty="0" smtClean="0">
                <a:solidFill>
                  <a:schemeClr val="accent1"/>
                </a:solidFill>
              </a:rPr>
              <a:t>De schaalvraag</a:t>
            </a:r>
            <a:endParaRPr lang="nl-NL" sz="1100" dirty="0" smtClean="0">
              <a:solidFill>
                <a:schemeClr val="accent3"/>
              </a:solidFill>
            </a:endParaRPr>
          </a:p>
          <a:p>
            <a:pPr algn="ctr"/>
            <a:endParaRPr lang="nl-NL" sz="1400" dirty="0">
              <a:solidFill>
                <a:schemeClr val="accent1"/>
              </a:solidFill>
            </a:endParaRPr>
          </a:p>
        </p:txBody>
      </p:sp>
      <p:sp>
        <p:nvSpPr>
          <p:cNvPr id="20" name="TextBox 19"/>
          <p:cNvSpPr txBox="1"/>
          <p:nvPr/>
        </p:nvSpPr>
        <p:spPr>
          <a:xfrm>
            <a:off x="2555776" y="1916832"/>
            <a:ext cx="5544616" cy="2677656"/>
          </a:xfrm>
          <a:prstGeom prst="rect">
            <a:avLst/>
          </a:prstGeom>
          <a:noFill/>
        </p:spPr>
        <p:txBody>
          <a:bodyPr wrap="square" rtlCol="0">
            <a:spAutoFit/>
          </a:bodyPr>
          <a:lstStyle/>
          <a:p>
            <a:r>
              <a:rPr lang="nl-NL" sz="1200" dirty="0" smtClean="0"/>
              <a:t>Het verhelderen van je ambities</a:t>
            </a:r>
          </a:p>
          <a:p>
            <a:endParaRPr lang="nl-NL" sz="1200" dirty="0" smtClean="0"/>
          </a:p>
          <a:p>
            <a:r>
              <a:rPr lang="nl-NL" sz="1200" dirty="0" smtClean="0"/>
              <a:t>Deze oefening is om te achterhalen waarom het van belang is dat jij deze taak moet uitvoeren. Het is een snelle en simpele manier om te bedenken welke vervolgstappen je moet verzetten om aan de taak te kunnen beginnen.</a:t>
            </a:r>
          </a:p>
          <a:p>
            <a:endParaRPr lang="nl-NL" sz="1200" dirty="0" smtClean="0"/>
          </a:p>
          <a:p>
            <a:endParaRPr lang="nl-NL" sz="1200" dirty="0" smtClean="0"/>
          </a:p>
          <a:p>
            <a:pPr marL="342900" indent="-342900">
              <a:buAutoNum type="arabicPeriod"/>
            </a:pPr>
            <a:r>
              <a:rPr lang="nl-NL" sz="1200" dirty="0" smtClean="0"/>
              <a:t>Waarom is wat je wilt belangrijk?</a:t>
            </a:r>
          </a:p>
          <a:p>
            <a:pPr marL="342900" indent="-342900">
              <a:buAutoNum type="arabicPeriod"/>
            </a:pPr>
            <a:r>
              <a:rPr lang="nl-NL" sz="1200" dirty="0" smtClean="0"/>
              <a:t>Wat zie je als resultaat?</a:t>
            </a:r>
          </a:p>
          <a:p>
            <a:pPr marL="342900" indent="-342900">
              <a:buAutoNum type="arabicPeriod"/>
            </a:pPr>
            <a:endParaRPr lang="nl-NL" sz="1200" dirty="0" smtClean="0"/>
          </a:p>
          <a:p>
            <a:pPr marL="342900" indent="-342900">
              <a:buAutoNum type="arabicPeriod"/>
            </a:pPr>
            <a:r>
              <a:rPr lang="nl-NL" sz="1200" dirty="0" smtClean="0"/>
              <a:t>Wat heb je nodig en wat moet je kunnen om dat resultaat te bereiken?</a:t>
            </a:r>
          </a:p>
          <a:p>
            <a:pPr marL="342900" indent="-342900">
              <a:buAutoNum type="arabicPeriod"/>
            </a:pPr>
            <a:r>
              <a:rPr lang="nl-NL" sz="1200" dirty="0" smtClean="0"/>
              <a:t>Wat ga je als eerste doen?</a:t>
            </a:r>
          </a:p>
          <a:p>
            <a:pPr marL="342900" indent="-342900">
              <a:buAutoNum type="arabicPeriod"/>
            </a:pPr>
            <a:endParaRPr lang="nl-NL" sz="1200" dirty="0" smtClean="0"/>
          </a:p>
          <a:p>
            <a:pPr marL="342900" indent="-342900"/>
            <a:endParaRPr lang="nl-NL" sz="1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3"/>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cxnSp>
        <p:nvCxnSpPr>
          <p:cNvPr id="17" name="Straight Connector 16"/>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2204864"/>
            <a:ext cx="1368152" cy="2000548"/>
          </a:xfrm>
          <a:prstGeom prst="rect">
            <a:avLst/>
          </a:prstGeom>
          <a:noFill/>
        </p:spPr>
        <p:txBody>
          <a:bodyPr wrap="square" rtlCol="0">
            <a:spAutoFit/>
          </a:bodyPr>
          <a:lstStyle/>
          <a:p>
            <a:r>
              <a:rPr lang="nl-NL" sz="1100" dirty="0" smtClean="0">
                <a:solidFill>
                  <a:schemeClr val="accent1"/>
                </a:solidFill>
              </a:rPr>
              <a:t>2x2 vragen</a:t>
            </a:r>
          </a:p>
          <a:p>
            <a:endParaRPr lang="nl-NL" sz="1100" dirty="0" smtClean="0">
              <a:solidFill>
                <a:schemeClr val="accent1"/>
              </a:solidFill>
            </a:endParaRPr>
          </a:p>
          <a:p>
            <a:r>
              <a:rPr lang="nl-NL" sz="1100" dirty="0" smtClean="0">
                <a:solidFill>
                  <a:schemeClr val="accent3"/>
                </a:solidFill>
              </a:rPr>
              <a:t>Inzicht</a:t>
            </a:r>
          </a:p>
          <a:p>
            <a:endParaRPr lang="nl-NL" sz="1100" dirty="0" smtClean="0">
              <a:solidFill>
                <a:schemeClr val="accent1"/>
              </a:solidFill>
            </a:endParaRPr>
          </a:p>
          <a:p>
            <a:r>
              <a:rPr lang="nl-NL" sz="1100" dirty="0" smtClean="0">
                <a:solidFill>
                  <a:schemeClr val="accent1"/>
                </a:solidFill>
              </a:rPr>
              <a:t>Positieve kant van uitstellen</a:t>
            </a:r>
          </a:p>
          <a:p>
            <a:endParaRPr lang="nl-NL" sz="1100" dirty="0" smtClean="0">
              <a:solidFill>
                <a:schemeClr val="accent1"/>
              </a:solidFill>
            </a:endParaRPr>
          </a:p>
          <a:p>
            <a:r>
              <a:rPr lang="nl-NL" sz="1100" dirty="0" smtClean="0">
                <a:solidFill>
                  <a:schemeClr val="accent1"/>
                </a:solidFill>
              </a:rPr>
              <a:t>De droomvraag</a:t>
            </a:r>
          </a:p>
          <a:p>
            <a:endParaRPr lang="nl-NL" sz="1100" dirty="0" smtClean="0">
              <a:solidFill>
                <a:schemeClr val="accent1"/>
              </a:solidFill>
            </a:endParaRPr>
          </a:p>
          <a:p>
            <a:r>
              <a:rPr lang="nl-NL" sz="1100" dirty="0" smtClean="0">
                <a:solidFill>
                  <a:schemeClr val="accent1"/>
                </a:solidFill>
              </a:rPr>
              <a:t>De schaalvraag</a:t>
            </a:r>
            <a:endParaRPr lang="nl-NL" sz="1100" dirty="0" smtClean="0">
              <a:solidFill>
                <a:schemeClr val="accent3"/>
              </a:solidFill>
            </a:endParaRPr>
          </a:p>
          <a:p>
            <a:pPr algn="ctr"/>
            <a:endParaRPr lang="nl-NL" sz="1400" dirty="0">
              <a:solidFill>
                <a:schemeClr val="accent1"/>
              </a:solidFill>
            </a:endParaRPr>
          </a:p>
        </p:txBody>
      </p:sp>
      <p:sp>
        <p:nvSpPr>
          <p:cNvPr id="16" name="TextBox 15"/>
          <p:cNvSpPr txBox="1"/>
          <p:nvPr/>
        </p:nvSpPr>
        <p:spPr>
          <a:xfrm>
            <a:off x="2555776" y="1844824"/>
            <a:ext cx="5256584" cy="1754326"/>
          </a:xfrm>
          <a:prstGeom prst="rect">
            <a:avLst/>
          </a:prstGeom>
          <a:noFill/>
        </p:spPr>
        <p:txBody>
          <a:bodyPr wrap="square" rtlCol="0">
            <a:spAutoFit/>
          </a:bodyPr>
          <a:lstStyle/>
          <a:p>
            <a:r>
              <a:rPr lang="nl-NL" sz="1200" dirty="0" smtClean="0"/>
              <a:t>Inzicht</a:t>
            </a:r>
          </a:p>
          <a:p>
            <a:pPr marL="228600" indent="-228600">
              <a:buAutoNum type="arabicPeriod"/>
            </a:pPr>
            <a:endParaRPr lang="nl-NL" sz="1200" dirty="0"/>
          </a:p>
          <a:p>
            <a:pPr marL="228600" indent="-228600">
              <a:buAutoNum type="arabicPeriod"/>
            </a:pPr>
            <a:r>
              <a:rPr lang="nl-NL" sz="1200" dirty="0" smtClean="0"/>
              <a:t>Haal een situatie voor de geest waarin je een taak uitstelde en uiteindelijk afrondde.</a:t>
            </a:r>
          </a:p>
          <a:p>
            <a:pPr marL="685800" lvl="1" indent="-228600">
              <a:buFont typeface="Courier New" pitchFamily="49" charset="0"/>
              <a:buChar char="o"/>
            </a:pPr>
            <a:r>
              <a:rPr lang="nl-NL" sz="1200" dirty="0" smtClean="0"/>
              <a:t>Welke consequenties kwamen er doordat de taak werd uitgesteld?</a:t>
            </a:r>
          </a:p>
          <a:p>
            <a:pPr marL="685800" lvl="1" indent="-228600">
              <a:buFont typeface="Courier New" pitchFamily="49" charset="0"/>
              <a:buChar char="o"/>
            </a:pPr>
            <a:r>
              <a:rPr lang="nl-NL" sz="1200" dirty="0" smtClean="0"/>
              <a:t>Hoe voelde je je?</a:t>
            </a:r>
          </a:p>
          <a:p>
            <a:pPr marL="685800" lvl="1" indent="-228600">
              <a:buFont typeface="Courier New" pitchFamily="49" charset="0"/>
              <a:buChar char="o"/>
            </a:pPr>
            <a:r>
              <a:rPr lang="nl-NL" sz="1200" dirty="0" smtClean="0"/>
              <a:t>Wat was het struikelblok dat je weerhield om aan de taak te beginnen?</a:t>
            </a:r>
          </a:p>
          <a:p>
            <a:pPr marL="685800" lvl="1" indent="-228600">
              <a:buFont typeface="Courier New" pitchFamily="49" charset="0"/>
              <a:buChar char="o"/>
            </a:pPr>
            <a:r>
              <a:rPr lang="nl-NL" sz="1200" dirty="0" smtClean="0"/>
              <a:t>Welk effect had het uitstellen van de taak op je omgeving? </a:t>
            </a:r>
            <a:endParaRPr lang="nl-NL" sz="1200" dirty="0"/>
          </a:p>
        </p:txBody>
      </p:sp>
      <p:sp>
        <p:nvSpPr>
          <p:cNvPr id="20" name="TextBox 19"/>
          <p:cNvSpPr txBox="1"/>
          <p:nvPr/>
        </p:nvSpPr>
        <p:spPr>
          <a:xfrm>
            <a:off x="2555776" y="3717032"/>
            <a:ext cx="5472608" cy="1569660"/>
          </a:xfrm>
          <a:prstGeom prst="rect">
            <a:avLst/>
          </a:prstGeom>
          <a:noFill/>
        </p:spPr>
        <p:txBody>
          <a:bodyPr wrap="square" rtlCol="0">
            <a:spAutoFit/>
          </a:bodyPr>
          <a:lstStyle/>
          <a:p>
            <a:r>
              <a:rPr lang="nl-NL" sz="1200" dirty="0" smtClean="0"/>
              <a:t>2. Haal een situatie voor de geest waarin je niet uitstelde en de taak op tijd afrondde.</a:t>
            </a:r>
          </a:p>
          <a:p>
            <a:pPr marL="685800" lvl="1" indent="-228600">
              <a:buFont typeface="Courier New" pitchFamily="49" charset="0"/>
              <a:buChar char="o"/>
            </a:pPr>
            <a:r>
              <a:rPr lang="nl-NL" sz="1200" dirty="0" smtClean="0"/>
              <a:t>Welke consequenties kwamen er doordat de taak werd  afgerond?</a:t>
            </a:r>
          </a:p>
          <a:p>
            <a:pPr marL="685800" lvl="1" indent="-228600">
              <a:buFont typeface="Courier New" pitchFamily="49" charset="0"/>
              <a:buChar char="o"/>
            </a:pPr>
            <a:r>
              <a:rPr lang="nl-NL" sz="1200" dirty="0" smtClean="0"/>
              <a:t>Hoe voelde je je?</a:t>
            </a:r>
          </a:p>
          <a:p>
            <a:pPr marL="685800" lvl="1" indent="-228600">
              <a:buFont typeface="Courier New" pitchFamily="49" charset="0"/>
              <a:buChar char="o"/>
            </a:pPr>
            <a:r>
              <a:rPr lang="nl-NL" sz="1200" dirty="0" smtClean="0"/>
              <a:t>Waarom ben je wel meteen aan deze taak begonnen?</a:t>
            </a:r>
          </a:p>
          <a:p>
            <a:pPr marL="685800" lvl="1" indent="-228600">
              <a:buFont typeface="Courier New" pitchFamily="49" charset="0"/>
              <a:buChar char="o"/>
            </a:pPr>
            <a:r>
              <a:rPr lang="nl-NL" sz="1200" dirty="0" smtClean="0"/>
              <a:t>Welk effect had het afronden van de taak op je omgeving? </a:t>
            </a:r>
          </a:p>
          <a:p>
            <a:endParaRPr lang="nl-NL" sz="1200" dirty="0" smtClean="0"/>
          </a:p>
          <a:p>
            <a:endParaRPr lang="nl-NL" sz="1200" dirty="0" smtClean="0"/>
          </a:p>
          <a:p>
            <a:endParaRPr lang="nl-NL"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3"/>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cxnSp>
        <p:nvCxnSpPr>
          <p:cNvPr id="17" name="Straight Connector 16"/>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2204864"/>
            <a:ext cx="1368152" cy="2000548"/>
          </a:xfrm>
          <a:prstGeom prst="rect">
            <a:avLst/>
          </a:prstGeom>
          <a:noFill/>
        </p:spPr>
        <p:txBody>
          <a:bodyPr wrap="square" rtlCol="0">
            <a:spAutoFit/>
          </a:bodyPr>
          <a:lstStyle/>
          <a:p>
            <a:r>
              <a:rPr lang="nl-NL" sz="1100" dirty="0" smtClean="0">
                <a:solidFill>
                  <a:schemeClr val="accent1"/>
                </a:solidFill>
              </a:rPr>
              <a:t>2x2 vragen</a:t>
            </a:r>
          </a:p>
          <a:p>
            <a:endParaRPr lang="nl-NL" sz="1100" dirty="0" smtClean="0">
              <a:solidFill>
                <a:schemeClr val="accent1"/>
              </a:solidFill>
            </a:endParaRPr>
          </a:p>
          <a:p>
            <a:r>
              <a:rPr lang="nl-NL" sz="1100" dirty="0" smtClean="0">
                <a:solidFill>
                  <a:schemeClr val="accent1"/>
                </a:solidFill>
              </a:rPr>
              <a:t>Inzicht</a:t>
            </a:r>
          </a:p>
          <a:p>
            <a:endParaRPr lang="nl-NL" sz="1100" dirty="0" smtClean="0">
              <a:solidFill>
                <a:schemeClr val="accent1"/>
              </a:solidFill>
            </a:endParaRPr>
          </a:p>
          <a:p>
            <a:r>
              <a:rPr lang="nl-NL" sz="1100" dirty="0" smtClean="0">
                <a:solidFill>
                  <a:schemeClr val="accent3"/>
                </a:solidFill>
              </a:rPr>
              <a:t>Positieve kant van uitstellen</a:t>
            </a:r>
          </a:p>
          <a:p>
            <a:endParaRPr lang="nl-NL" sz="1100" dirty="0" smtClean="0">
              <a:solidFill>
                <a:schemeClr val="accent1"/>
              </a:solidFill>
            </a:endParaRPr>
          </a:p>
          <a:p>
            <a:r>
              <a:rPr lang="nl-NL" sz="1100" dirty="0" smtClean="0">
                <a:solidFill>
                  <a:schemeClr val="accent1"/>
                </a:solidFill>
              </a:rPr>
              <a:t>De droomvraag</a:t>
            </a:r>
          </a:p>
          <a:p>
            <a:endParaRPr lang="nl-NL" sz="1100" dirty="0" smtClean="0">
              <a:solidFill>
                <a:schemeClr val="accent1"/>
              </a:solidFill>
            </a:endParaRPr>
          </a:p>
          <a:p>
            <a:r>
              <a:rPr lang="nl-NL" sz="1100" dirty="0" smtClean="0">
                <a:solidFill>
                  <a:schemeClr val="accent1"/>
                </a:solidFill>
              </a:rPr>
              <a:t>De schaalvraag</a:t>
            </a:r>
            <a:endParaRPr lang="nl-NL" sz="1100" dirty="0" smtClean="0">
              <a:solidFill>
                <a:schemeClr val="accent3"/>
              </a:solidFill>
            </a:endParaRPr>
          </a:p>
          <a:p>
            <a:pPr algn="ctr"/>
            <a:endParaRPr lang="nl-NL" sz="1400" dirty="0">
              <a:solidFill>
                <a:schemeClr val="accent1"/>
              </a:solidFill>
            </a:endParaRPr>
          </a:p>
        </p:txBody>
      </p:sp>
      <p:sp>
        <p:nvSpPr>
          <p:cNvPr id="21" name="TextBox 20"/>
          <p:cNvSpPr txBox="1"/>
          <p:nvPr/>
        </p:nvSpPr>
        <p:spPr>
          <a:xfrm>
            <a:off x="2627784" y="1844824"/>
            <a:ext cx="2664296" cy="3046988"/>
          </a:xfrm>
          <a:prstGeom prst="rect">
            <a:avLst/>
          </a:prstGeom>
          <a:noFill/>
        </p:spPr>
        <p:txBody>
          <a:bodyPr wrap="square" rtlCol="0">
            <a:spAutoFit/>
          </a:bodyPr>
          <a:lstStyle/>
          <a:p>
            <a:r>
              <a:rPr lang="nl-NL" sz="1200" dirty="0" smtClean="0"/>
              <a:t>Herkennen van kwaliteiten</a:t>
            </a:r>
          </a:p>
          <a:p>
            <a:endParaRPr lang="nl-NL" sz="1200" dirty="0" smtClean="0"/>
          </a:p>
          <a:p>
            <a:r>
              <a:rPr lang="nl-NL" sz="1200" dirty="0" smtClean="0"/>
              <a:t>Positieve kwaliteiten helpen belemmeringen oplossen. Ga eens na wat er nou gebeurt wanneer je een taak uitstelt. Waaraan raak je die motivatie kwijt?</a:t>
            </a:r>
          </a:p>
          <a:p>
            <a:r>
              <a:rPr lang="nl-NL" sz="1200" dirty="0" smtClean="0"/>
              <a:t>Vervolgens, ga er niet mee in gevecht, maar laat het gebeuren. Accepteer dat je aan het uitstellen bent. Rustgevend niet? Accepteer je afleiding. Vraag nou eens aan jezelf wat je nu echt bezighoudt. Welke positieve kwaliteit zit hierachter verborgen?</a:t>
            </a:r>
          </a:p>
          <a:p>
            <a:endParaRPr lang="nl-NL" sz="1200" dirty="0" smtClean="0"/>
          </a:p>
          <a:p>
            <a:endParaRPr lang="nl-NL" sz="1200" dirty="0" smtClean="0"/>
          </a:p>
        </p:txBody>
      </p:sp>
      <p:sp>
        <p:nvSpPr>
          <p:cNvPr id="22" name="TextBox 21"/>
          <p:cNvSpPr txBox="1"/>
          <p:nvPr/>
        </p:nvSpPr>
        <p:spPr>
          <a:xfrm>
            <a:off x="5508104" y="1844824"/>
            <a:ext cx="2664296" cy="1569660"/>
          </a:xfrm>
          <a:prstGeom prst="rect">
            <a:avLst/>
          </a:prstGeom>
          <a:noFill/>
        </p:spPr>
        <p:txBody>
          <a:bodyPr wrap="square" rtlCol="0">
            <a:spAutoFit/>
          </a:bodyPr>
          <a:lstStyle/>
          <a:p>
            <a:r>
              <a:rPr lang="nl-NL" sz="1200" dirty="0" smtClean="0"/>
              <a:t>Wat zijn jou kernkwaliteiten?</a:t>
            </a:r>
          </a:p>
          <a:p>
            <a:r>
              <a:rPr lang="nl-NL" sz="1200" i="1" dirty="0" smtClean="0"/>
              <a:t>Bijv. zorg, enthousiasme, betrokkenheid</a:t>
            </a:r>
          </a:p>
          <a:p>
            <a:endParaRPr lang="nl-NL" sz="1200" dirty="0" smtClean="0"/>
          </a:p>
          <a:p>
            <a:pPr marL="228600" indent="-228600">
              <a:buAutoNum type="arabicPeriod"/>
            </a:pPr>
            <a:r>
              <a:rPr lang="nl-NL" sz="1200" dirty="0" smtClean="0"/>
              <a:t>....</a:t>
            </a:r>
          </a:p>
          <a:p>
            <a:pPr marL="228600" indent="-228600">
              <a:buAutoNum type="arabicPeriod"/>
            </a:pPr>
            <a:r>
              <a:rPr lang="nl-NL" sz="1200" dirty="0" smtClean="0"/>
              <a:t>....</a:t>
            </a:r>
          </a:p>
          <a:p>
            <a:pPr marL="228600" indent="-228600">
              <a:buAutoNum type="arabicPeriod"/>
            </a:pPr>
            <a:r>
              <a:rPr lang="nl-NL" sz="1200" dirty="0" smtClean="0"/>
              <a:t>....</a:t>
            </a:r>
          </a:p>
          <a:p>
            <a:pPr marL="228600" indent="-228600"/>
            <a:r>
              <a:rPr lang="nl-NL" sz="1200" dirty="0" smtClean="0"/>
              <a:t>(zelf opties toevoegen)</a:t>
            </a:r>
          </a:p>
          <a:p>
            <a:endParaRPr lang="nl-NL" sz="1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3"/>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cxnSp>
        <p:nvCxnSpPr>
          <p:cNvPr id="17" name="Straight Connector 16"/>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2204864"/>
            <a:ext cx="1368152" cy="2000548"/>
          </a:xfrm>
          <a:prstGeom prst="rect">
            <a:avLst/>
          </a:prstGeom>
          <a:noFill/>
        </p:spPr>
        <p:txBody>
          <a:bodyPr wrap="square" rtlCol="0">
            <a:spAutoFit/>
          </a:bodyPr>
          <a:lstStyle/>
          <a:p>
            <a:r>
              <a:rPr lang="nl-NL" sz="1100" dirty="0" smtClean="0">
                <a:solidFill>
                  <a:schemeClr val="accent1"/>
                </a:solidFill>
              </a:rPr>
              <a:t>2x2 vragen</a:t>
            </a:r>
          </a:p>
          <a:p>
            <a:endParaRPr lang="nl-NL" sz="1100" dirty="0" smtClean="0">
              <a:solidFill>
                <a:schemeClr val="accent1"/>
              </a:solidFill>
            </a:endParaRPr>
          </a:p>
          <a:p>
            <a:r>
              <a:rPr lang="nl-NL" sz="1100" dirty="0" smtClean="0">
                <a:solidFill>
                  <a:schemeClr val="accent1"/>
                </a:solidFill>
              </a:rPr>
              <a:t>Inzicht</a:t>
            </a:r>
          </a:p>
          <a:p>
            <a:endParaRPr lang="nl-NL" sz="1100" dirty="0" smtClean="0">
              <a:solidFill>
                <a:schemeClr val="accent1"/>
              </a:solidFill>
            </a:endParaRPr>
          </a:p>
          <a:p>
            <a:r>
              <a:rPr lang="nl-NL" sz="1100" dirty="0" smtClean="0">
                <a:solidFill>
                  <a:schemeClr val="accent3"/>
                </a:solidFill>
              </a:rPr>
              <a:t>Positieve kant van uitstellen</a:t>
            </a:r>
          </a:p>
          <a:p>
            <a:endParaRPr lang="nl-NL" sz="1100" dirty="0" smtClean="0">
              <a:solidFill>
                <a:schemeClr val="accent1"/>
              </a:solidFill>
            </a:endParaRPr>
          </a:p>
          <a:p>
            <a:r>
              <a:rPr lang="nl-NL" sz="1100" dirty="0" smtClean="0">
                <a:solidFill>
                  <a:schemeClr val="accent1"/>
                </a:solidFill>
              </a:rPr>
              <a:t>De droomvraag</a:t>
            </a:r>
          </a:p>
          <a:p>
            <a:endParaRPr lang="nl-NL" sz="1100" dirty="0" smtClean="0">
              <a:solidFill>
                <a:schemeClr val="accent1"/>
              </a:solidFill>
            </a:endParaRPr>
          </a:p>
          <a:p>
            <a:r>
              <a:rPr lang="nl-NL" sz="1100" dirty="0" smtClean="0">
                <a:solidFill>
                  <a:schemeClr val="accent1"/>
                </a:solidFill>
              </a:rPr>
              <a:t>De schaalvraag</a:t>
            </a:r>
            <a:endParaRPr lang="nl-NL" sz="1100" dirty="0" smtClean="0">
              <a:solidFill>
                <a:schemeClr val="accent3"/>
              </a:solidFill>
            </a:endParaRPr>
          </a:p>
          <a:p>
            <a:pPr algn="ctr"/>
            <a:endParaRPr lang="nl-NL" sz="1400" dirty="0">
              <a:solidFill>
                <a:schemeClr val="accent1"/>
              </a:solidFill>
            </a:endParaRPr>
          </a:p>
        </p:txBody>
      </p:sp>
      <p:sp>
        <p:nvSpPr>
          <p:cNvPr id="21" name="TextBox 20"/>
          <p:cNvSpPr txBox="1"/>
          <p:nvPr/>
        </p:nvSpPr>
        <p:spPr>
          <a:xfrm>
            <a:off x="2627784" y="1844824"/>
            <a:ext cx="2664296" cy="4339650"/>
          </a:xfrm>
          <a:prstGeom prst="rect">
            <a:avLst/>
          </a:prstGeom>
          <a:noFill/>
        </p:spPr>
        <p:txBody>
          <a:bodyPr wrap="square" rtlCol="0">
            <a:spAutoFit/>
          </a:bodyPr>
          <a:lstStyle/>
          <a:p>
            <a:r>
              <a:rPr lang="nl-NL" sz="1100" i="1" dirty="0" smtClean="0"/>
              <a:t>Een voorbeeld: Je raakt snel afgeleid wanneer een collega bij de koffieautomaat staat en wil eigenlijk even een babbeltje maken. Je bent alleen continu in gevecht met jezelf bezig om geen praatje te maken. Wanneer je jezelf afvraagt wat je nu bezighoudt, denk je bij jezelf: ik wil graag gezelligheid. Maar wat is er nou precies leuk aan om met die persoon te praten? Je houdt van interesse tonen in de ander. En dit is een grote kernkwaliteit van jou!</a:t>
            </a:r>
          </a:p>
          <a:p>
            <a:endParaRPr lang="nl-NL" sz="1100" i="1" dirty="0" smtClean="0"/>
          </a:p>
          <a:p>
            <a:r>
              <a:rPr lang="nl-NL" sz="1200" dirty="0" smtClean="0"/>
              <a:t>Er zit dus een hele belangrijke behoefte in jou om iets uit te stellen. Om erachter te komen wat jouw kernkwaliteiten zijn, is het van belang om goed door te vragen. Ga niet meer in gevecht, maar kijk welke positieve kwaliteiten voor jou van belang zijn. Wanneer je deze behoefte bewust beleeft, krijg je meer tijd voor andere taken. Je gaat er niet meer mee in gevecht.</a:t>
            </a:r>
          </a:p>
          <a:p>
            <a:endParaRPr lang="nl-NL" sz="1200" dirty="0" smtClean="0"/>
          </a:p>
        </p:txBody>
      </p:sp>
      <p:sp>
        <p:nvSpPr>
          <p:cNvPr id="22" name="TextBox 21"/>
          <p:cNvSpPr txBox="1"/>
          <p:nvPr/>
        </p:nvSpPr>
        <p:spPr>
          <a:xfrm>
            <a:off x="5508104" y="1844824"/>
            <a:ext cx="2664296" cy="1569660"/>
          </a:xfrm>
          <a:prstGeom prst="rect">
            <a:avLst/>
          </a:prstGeom>
          <a:noFill/>
        </p:spPr>
        <p:txBody>
          <a:bodyPr wrap="square" rtlCol="0">
            <a:spAutoFit/>
          </a:bodyPr>
          <a:lstStyle/>
          <a:p>
            <a:r>
              <a:rPr lang="nl-NL" sz="1200" dirty="0" smtClean="0"/>
              <a:t>Wat zijn jou kernkwaliteiten?</a:t>
            </a:r>
          </a:p>
          <a:p>
            <a:r>
              <a:rPr lang="nl-NL" sz="1200" i="1" dirty="0" smtClean="0"/>
              <a:t>Bijv. zorg, enthousiasme, betrokkenheid</a:t>
            </a:r>
          </a:p>
          <a:p>
            <a:endParaRPr lang="nl-NL" sz="1200" dirty="0" smtClean="0"/>
          </a:p>
          <a:p>
            <a:pPr marL="228600" indent="-228600">
              <a:buAutoNum type="arabicPeriod"/>
            </a:pPr>
            <a:r>
              <a:rPr lang="nl-NL" sz="1200" dirty="0" smtClean="0"/>
              <a:t>....</a:t>
            </a:r>
          </a:p>
          <a:p>
            <a:pPr marL="228600" indent="-228600">
              <a:buAutoNum type="arabicPeriod"/>
            </a:pPr>
            <a:r>
              <a:rPr lang="nl-NL" sz="1200" dirty="0" smtClean="0"/>
              <a:t>....</a:t>
            </a:r>
          </a:p>
          <a:p>
            <a:pPr marL="228600" indent="-228600">
              <a:buAutoNum type="arabicPeriod"/>
            </a:pPr>
            <a:r>
              <a:rPr lang="nl-NL" sz="1200" dirty="0" smtClean="0"/>
              <a:t>....</a:t>
            </a:r>
          </a:p>
          <a:p>
            <a:pPr marL="228600" indent="-228600"/>
            <a:r>
              <a:rPr lang="nl-NL" sz="1200" dirty="0" smtClean="0"/>
              <a:t>(zelf opties toevoegen)</a:t>
            </a:r>
          </a:p>
          <a:p>
            <a:endParaRPr lang="nl-NL" sz="1200" dirty="0" smtClean="0"/>
          </a:p>
        </p:txBody>
      </p:sp>
    </p:spTree>
    <p:extLst>
      <p:ext uri="{BB962C8B-B14F-4D97-AF65-F5344CB8AC3E}">
        <p14:creationId xmlns:p14="http://schemas.microsoft.com/office/powerpoint/2010/main" val="249404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3"/>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cxnSp>
        <p:nvCxnSpPr>
          <p:cNvPr id="17" name="Straight Connector 16"/>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2204864"/>
            <a:ext cx="1368152" cy="2000548"/>
          </a:xfrm>
          <a:prstGeom prst="rect">
            <a:avLst/>
          </a:prstGeom>
          <a:noFill/>
        </p:spPr>
        <p:txBody>
          <a:bodyPr wrap="square" rtlCol="0">
            <a:spAutoFit/>
          </a:bodyPr>
          <a:lstStyle/>
          <a:p>
            <a:r>
              <a:rPr lang="nl-NL" sz="1100" dirty="0" smtClean="0">
                <a:solidFill>
                  <a:schemeClr val="accent1"/>
                </a:solidFill>
              </a:rPr>
              <a:t>2x2 vragen</a:t>
            </a:r>
          </a:p>
          <a:p>
            <a:endParaRPr lang="nl-NL" sz="1100" dirty="0" smtClean="0">
              <a:solidFill>
                <a:schemeClr val="accent1"/>
              </a:solidFill>
            </a:endParaRPr>
          </a:p>
          <a:p>
            <a:r>
              <a:rPr lang="nl-NL" sz="1100" dirty="0" smtClean="0">
                <a:solidFill>
                  <a:schemeClr val="accent1"/>
                </a:solidFill>
              </a:rPr>
              <a:t>Inzicht</a:t>
            </a:r>
          </a:p>
          <a:p>
            <a:endParaRPr lang="nl-NL" sz="1100" dirty="0" smtClean="0">
              <a:solidFill>
                <a:schemeClr val="accent1"/>
              </a:solidFill>
            </a:endParaRPr>
          </a:p>
          <a:p>
            <a:r>
              <a:rPr lang="nl-NL" sz="1100" dirty="0" smtClean="0">
                <a:solidFill>
                  <a:schemeClr val="accent1"/>
                </a:solidFill>
              </a:rPr>
              <a:t>Positieve kant van uitstellen</a:t>
            </a:r>
          </a:p>
          <a:p>
            <a:endParaRPr lang="nl-NL" sz="1100" dirty="0" smtClean="0">
              <a:solidFill>
                <a:schemeClr val="accent1"/>
              </a:solidFill>
            </a:endParaRPr>
          </a:p>
          <a:p>
            <a:r>
              <a:rPr lang="nl-NL" sz="1100" dirty="0" smtClean="0">
                <a:solidFill>
                  <a:schemeClr val="accent3"/>
                </a:solidFill>
              </a:rPr>
              <a:t>De droomvraag</a:t>
            </a:r>
          </a:p>
          <a:p>
            <a:endParaRPr lang="nl-NL" sz="1100" dirty="0" smtClean="0">
              <a:solidFill>
                <a:schemeClr val="accent1"/>
              </a:solidFill>
            </a:endParaRPr>
          </a:p>
          <a:p>
            <a:r>
              <a:rPr lang="nl-NL" sz="1100" dirty="0" smtClean="0">
                <a:solidFill>
                  <a:schemeClr val="accent1"/>
                </a:solidFill>
              </a:rPr>
              <a:t>De schaalvraag</a:t>
            </a:r>
            <a:endParaRPr lang="nl-NL" sz="1100" dirty="0" smtClean="0">
              <a:solidFill>
                <a:schemeClr val="accent3"/>
              </a:solidFill>
            </a:endParaRPr>
          </a:p>
          <a:p>
            <a:pPr algn="ctr"/>
            <a:endParaRPr lang="nl-NL" sz="1400" dirty="0">
              <a:solidFill>
                <a:schemeClr val="accent1"/>
              </a:solidFill>
            </a:endParaRPr>
          </a:p>
        </p:txBody>
      </p:sp>
      <p:sp>
        <p:nvSpPr>
          <p:cNvPr id="16" name="TextBox 15"/>
          <p:cNvSpPr txBox="1"/>
          <p:nvPr/>
        </p:nvSpPr>
        <p:spPr>
          <a:xfrm>
            <a:off x="2483768" y="1916832"/>
            <a:ext cx="5616624" cy="2754600"/>
          </a:xfrm>
          <a:prstGeom prst="rect">
            <a:avLst/>
          </a:prstGeom>
          <a:noFill/>
        </p:spPr>
        <p:txBody>
          <a:bodyPr wrap="square" rtlCol="0">
            <a:spAutoFit/>
          </a:bodyPr>
          <a:lstStyle/>
          <a:p>
            <a:r>
              <a:rPr lang="nl-NL" sz="1200" dirty="0" smtClean="0"/>
              <a:t>De droomvraag</a:t>
            </a:r>
          </a:p>
          <a:p>
            <a:endParaRPr lang="nl-NL" sz="1200" dirty="0"/>
          </a:p>
          <a:p>
            <a:r>
              <a:rPr lang="nl-NL" sz="1200" dirty="0" smtClean="0"/>
              <a:t>Je gaat vanavond naar bed en valt heerlijk in slaap. Terwijl u slaap gebeurt er een wonder. Je uitstelgedrag is tijdens deze nacht opgelost, maar je weet dat niet omdat je aan het slapen was. Wanneer je ‘s ochtends wakker wordt: </a:t>
            </a:r>
          </a:p>
          <a:p>
            <a:endParaRPr lang="nl-NL" sz="1200" dirty="0"/>
          </a:p>
          <a:p>
            <a:pPr marL="171450" indent="-171450">
              <a:buFontTx/>
              <a:buChar char="-"/>
            </a:pPr>
            <a:r>
              <a:rPr lang="nl-NL" sz="1200" dirty="0" smtClean="0"/>
              <a:t>Waaraan merk je dat er een wonder is gebeurd? Wat doe je deze dag anders?</a:t>
            </a:r>
          </a:p>
          <a:p>
            <a:pPr marL="171450" indent="-171450">
              <a:buFontTx/>
              <a:buChar char="-"/>
            </a:pPr>
            <a:r>
              <a:rPr lang="nl-NL" sz="1200" dirty="0" smtClean="0"/>
              <a:t>Wat zijn de tekenen die je vertellen dat je probleem is opgelost?</a:t>
            </a:r>
          </a:p>
          <a:p>
            <a:pPr marL="171450" indent="-171450">
              <a:buFontTx/>
              <a:buChar char="-"/>
            </a:pPr>
            <a:r>
              <a:rPr lang="nl-NL" sz="1200" dirty="0" smtClean="0"/>
              <a:t>Wie zal als eerste in je omgeving merken dat je probleem is opgelost? </a:t>
            </a:r>
          </a:p>
          <a:p>
            <a:pPr marL="171450" indent="-171450">
              <a:buFontTx/>
              <a:buChar char="-"/>
            </a:pPr>
            <a:r>
              <a:rPr lang="nl-NL" sz="1200" dirty="0" smtClean="0"/>
              <a:t>Op welke manier zal hij/zij dit merken?</a:t>
            </a:r>
          </a:p>
          <a:p>
            <a:pPr marL="171450" indent="-171450">
              <a:buFontTx/>
              <a:buChar char="-"/>
            </a:pPr>
            <a:r>
              <a:rPr lang="nl-NL" sz="1200" dirty="0" smtClean="0"/>
              <a:t>Hoe zullen mensen in je omgeving op je reageren nu je probleem is opgelost en hoe voelt dat voor jou? </a:t>
            </a:r>
            <a:endParaRPr lang="nl-NL" sz="1200" dirty="0"/>
          </a:p>
          <a:p>
            <a:pPr marL="171450" indent="-171450">
              <a:buFontTx/>
              <a:buChar char="-"/>
            </a:pPr>
            <a:endParaRPr lang="nl-NL" sz="1100" dirty="0" smtClean="0"/>
          </a:p>
          <a:p>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3"/>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8" name="Afbeelding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cxnSp>
        <p:nvCxnSpPr>
          <p:cNvPr id="17" name="Straight Connector 16"/>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2204864"/>
            <a:ext cx="1368152" cy="2000548"/>
          </a:xfrm>
          <a:prstGeom prst="rect">
            <a:avLst/>
          </a:prstGeom>
          <a:noFill/>
        </p:spPr>
        <p:txBody>
          <a:bodyPr wrap="square" rtlCol="0">
            <a:spAutoFit/>
          </a:bodyPr>
          <a:lstStyle/>
          <a:p>
            <a:r>
              <a:rPr lang="nl-NL" sz="1100" dirty="0" smtClean="0">
                <a:solidFill>
                  <a:schemeClr val="accent1"/>
                </a:solidFill>
              </a:rPr>
              <a:t>2x2 vragen</a:t>
            </a:r>
          </a:p>
          <a:p>
            <a:endParaRPr lang="nl-NL" sz="1100" dirty="0" smtClean="0">
              <a:solidFill>
                <a:schemeClr val="accent1"/>
              </a:solidFill>
            </a:endParaRPr>
          </a:p>
          <a:p>
            <a:r>
              <a:rPr lang="nl-NL" sz="1100" dirty="0" smtClean="0">
                <a:solidFill>
                  <a:schemeClr val="accent1"/>
                </a:solidFill>
              </a:rPr>
              <a:t>Inzicht</a:t>
            </a:r>
          </a:p>
          <a:p>
            <a:endParaRPr lang="nl-NL" sz="1100" dirty="0" smtClean="0">
              <a:solidFill>
                <a:schemeClr val="accent1"/>
              </a:solidFill>
            </a:endParaRPr>
          </a:p>
          <a:p>
            <a:r>
              <a:rPr lang="nl-NL" sz="1100" dirty="0" smtClean="0">
                <a:solidFill>
                  <a:schemeClr val="accent1"/>
                </a:solidFill>
              </a:rPr>
              <a:t>Positieve kant van uitstellen</a:t>
            </a:r>
          </a:p>
          <a:p>
            <a:endParaRPr lang="nl-NL" sz="1100" dirty="0" smtClean="0">
              <a:solidFill>
                <a:schemeClr val="accent1"/>
              </a:solidFill>
            </a:endParaRPr>
          </a:p>
          <a:p>
            <a:r>
              <a:rPr lang="nl-NL" sz="1100" dirty="0" smtClean="0">
                <a:solidFill>
                  <a:schemeClr val="accent1"/>
                </a:solidFill>
              </a:rPr>
              <a:t>De droomvraag</a:t>
            </a:r>
          </a:p>
          <a:p>
            <a:endParaRPr lang="nl-NL" sz="1100" dirty="0" smtClean="0">
              <a:solidFill>
                <a:schemeClr val="accent1"/>
              </a:solidFill>
            </a:endParaRPr>
          </a:p>
          <a:p>
            <a:r>
              <a:rPr lang="nl-NL" sz="1100" dirty="0" smtClean="0">
                <a:solidFill>
                  <a:schemeClr val="accent3"/>
                </a:solidFill>
              </a:rPr>
              <a:t>De schaalvraag</a:t>
            </a:r>
          </a:p>
          <a:p>
            <a:pPr algn="ctr"/>
            <a:endParaRPr lang="nl-NL" sz="1400" dirty="0">
              <a:solidFill>
                <a:schemeClr val="accent1"/>
              </a:solidFill>
            </a:endParaRPr>
          </a:p>
        </p:txBody>
      </p:sp>
      <p:sp>
        <p:nvSpPr>
          <p:cNvPr id="16" name="TextBox 15"/>
          <p:cNvSpPr txBox="1"/>
          <p:nvPr/>
        </p:nvSpPr>
        <p:spPr>
          <a:xfrm>
            <a:off x="2411760" y="1772816"/>
            <a:ext cx="5760640" cy="3600986"/>
          </a:xfrm>
          <a:prstGeom prst="rect">
            <a:avLst/>
          </a:prstGeom>
          <a:noFill/>
        </p:spPr>
        <p:txBody>
          <a:bodyPr wrap="square" rtlCol="0">
            <a:spAutoFit/>
          </a:bodyPr>
          <a:lstStyle/>
          <a:p>
            <a:r>
              <a:rPr lang="nl-NL" sz="1200" dirty="0" smtClean="0"/>
              <a:t>De schaalvraag</a:t>
            </a:r>
          </a:p>
          <a:p>
            <a:endParaRPr lang="nl-NL" sz="1200" dirty="0"/>
          </a:p>
          <a:p>
            <a:r>
              <a:rPr lang="nl-NL" sz="1200" dirty="0" smtClean="0"/>
              <a:t>Stel je eens een schaal voor waarbij 10 staat voor het einddoel (het afronden van een taak en je je uitstelgedrag ondermijnt) en 0 staat voor de situatie waarin nog niets van dit einddoel is behaald.</a:t>
            </a:r>
          </a:p>
          <a:p>
            <a:endParaRPr lang="nl-NL" sz="1200" dirty="0"/>
          </a:p>
          <a:p>
            <a:r>
              <a:rPr lang="nl-NL" sz="1200" b="1" dirty="0" smtClean="0"/>
              <a:t>0 -------------------------------------------------------------------- 10</a:t>
            </a:r>
          </a:p>
          <a:p>
            <a:endParaRPr lang="nl-NL" sz="1200" dirty="0" smtClean="0"/>
          </a:p>
          <a:p>
            <a:pPr marL="228600" indent="-228600">
              <a:buFont typeface="+mj-lt"/>
              <a:buAutoNum type="arabicPeriod"/>
            </a:pPr>
            <a:r>
              <a:rPr lang="nl-NL" sz="1200" dirty="0" smtClean="0"/>
              <a:t>Waar staat je dan nu op deze schaal?</a:t>
            </a:r>
          </a:p>
          <a:p>
            <a:pPr marL="228600" indent="-228600">
              <a:buFont typeface="+mj-lt"/>
              <a:buAutoNum type="arabicPeriod"/>
            </a:pPr>
            <a:r>
              <a:rPr lang="nl-NL" sz="1200" dirty="0" smtClean="0"/>
              <a:t>Wat hebt je al gedaan om daar te komen? Hoe is je dat gelukt?</a:t>
            </a:r>
          </a:p>
          <a:p>
            <a:pPr marL="228600" indent="-228600">
              <a:buFont typeface="+mj-lt"/>
              <a:buAutoNum type="arabicPeriod"/>
            </a:pPr>
            <a:r>
              <a:rPr lang="nl-NL" sz="1200" dirty="0" smtClean="0"/>
              <a:t>Wat is de hoogste positie waarop je al een keer gestaan hebt? Wat werkte er toen goed?</a:t>
            </a:r>
          </a:p>
          <a:p>
            <a:pPr marL="228600" indent="-228600">
              <a:buFont typeface="+mj-lt"/>
              <a:buAutoNum type="arabicPeriod"/>
            </a:pPr>
            <a:r>
              <a:rPr lang="nl-NL" sz="1200" dirty="0" smtClean="0"/>
              <a:t>Hoe ziet het eruit wanneer je op een hoger punt staat? Waaraan zou je merken dat je op deze positie stond?</a:t>
            </a:r>
          </a:p>
          <a:p>
            <a:pPr marL="228600" indent="-228600">
              <a:buFont typeface="+mj-lt"/>
              <a:buAutoNum type="arabicPeriod"/>
            </a:pPr>
            <a:r>
              <a:rPr lang="nl-NL" sz="1200" dirty="0" smtClean="0"/>
              <a:t>Wat kunt u deze week doen om ervoor te zorgen dat u een puntje hoger op de</a:t>
            </a:r>
          </a:p>
          <a:p>
            <a:pPr marL="228600" indent="-228600">
              <a:buFont typeface="+mj-lt"/>
              <a:buAutoNum type="arabicPeriod"/>
            </a:pPr>
            <a:r>
              <a:rPr lang="nl-NL" sz="1200" dirty="0" smtClean="0"/>
              <a:t>schaal komt? Hoe zal dat u helpen? Wat is daarvoor nodig? Hoe zullen anderen</a:t>
            </a:r>
          </a:p>
          <a:p>
            <a:pPr marL="228600" indent="-228600">
              <a:buFont typeface="+mj-lt"/>
              <a:buAutoNum type="arabicPeriod"/>
            </a:pPr>
            <a:r>
              <a:rPr lang="nl-NL" sz="1200" dirty="0" smtClean="0"/>
              <a:t>daarop reageren? </a:t>
            </a:r>
          </a:p>
          <a:p>
            <a:endParaRPr lang="nl-NL" sz="1200" dirty="0"/>
          </a:p>
          <a:p>
            <a:endParaRPr lang="nl-NL" sz="1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791580"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1323439"/>
          </a:xfrm>
          <a:prstGeom prst="rect">
            <a:avLst/>
          </a:prstGeom>
          <a:noFill/>
        </p:spPr>
        <p:txBody>
          <a:bodyPr wrap="square" rtlCol="0">
            <a:spAutoFit/>
          </a:bodyPr>
          <a:lstStyle/>
          <a:p>
            <a:endParaRPr lang="nl-NL" sz="1100" dirty="0">
              <a:solidFill>
                <a:schemeClr val="accent1"/>
              </a:solidFill>
            </a:endParaRPr>
          </a:p>
          <a:p>
            <a:endParaRPr lang="nl-NL" sz="1100" dirty="0">
              <a:solidFill>
                <a:schemeClr val="accent1"/>
              </a:solidFill>
            </a:endParaRPr>
          </a:p>
          <a:p>
            <a:endParaRPr lang="nl-NL" sz="1100" dirty="0">
              <a:solidFill>
                <a:schemeClr val="accent1"/>
              </a:solidFill>
            </a:endParaRPr>
          </a:p>
          <a:p>
            <a:endParaRPr lang="nl-NL" sz="1100" dirty="0">
              <a:solidFill>
                <a:schemeClr val="accent1"/>
              </a:solidFill>
            </a:endParaRPr>
          </a:p>
          <a:p>
            <a:endParaRPr lang="nl-NL" sz="1100" dirty="0">
              <a:solidFill>
                <a:schemeClr val="accent1"/>
              </a:solidFill>
            </a:endParaRPr>
          </a:p>
          <a:p>
            <a:endParaRPr lang="nl-NL" sz="1100" dirty="0">
              <a:solidFill>
                <a:schemeClr val="accent1"/>
              </a:solidFill>
            </a:endParaRPr>
          </a:p>
          <a:p>
            <a:pPr algn="ctr"/>
            <a:endParaRPr lang="nl-NL" sz="1400" dirty="0">
              <a:solidFill>
                <a:schemeClr val="accent1"/>
              </a:solidFill>
            </a:endParaRPr>
          </a:p>
        </p:txBody>
      </p:sp>
      <p:sp>
        <p:nvSpPr>
          <p:cNvPr id="2" name="Tekstvak 1"/>
          <p:cNvSpPr txBox="1"/>
          <p:nvPr/>
        </p:nvSpPr>
        <p:spPr>
          <a:xfrm>
            <a:off x="1853410" y="2543417"/>
            <a:ext cx="12241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dirty="0">
                <a:solidFill>
                  <a:schemeClr val="accent1"/>
                </a:solidFill>
              </a:rPr>
              <a:t>Stap 1: korte en lange termijn taken</a:t>
            </a:r>
          </a:p>
        </p:txBody>
      </p:sp>
      <p:sp>
        <p:nvSpPr>
          <p:cNvPr id="18" name="Tekstvak 17"/>
          <p:cNvSpPr txBox="1"/>
          <p:nvPr/>
        </p:nvSpPr>
        <p:spPr>
          <a:xfrm>
            <a:off x="3851920" y="2543416"/>
            <a:ext cx="12241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dirty="0">
                <a:solidFill>
                  <a:schemeClr val="accent1"/>
                </a:solidFill>
              </a:rPr>
              <a:t>Stap 2: lang lopende projecten</a:t>
            </a:r>
          </a:p>
        </p:txBody>
      </p:sp>
      <p:sp>
        <p:nvSpPr>
          <p:cNvPr id="21" name="Tekstvak 20"/>
          <p:cNvSpPr txBox="1"/>
          <p:nvPr/>
        </p:nvSpPr>
        <p:spPr>
          <a:xfrm>
            <a:off x="5868144" y="2509075"/>
            <a:ext cx="1224136" cy="648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dirty="0">
                <a:solidFill>
                  <a:schemeClr val="accent1"/>
                </a:solidFill>
              </a:rPr>
              <a:t>Stap 3: volledig overzicht taken</a:t>
            </a:r>
          </a:p>
        </p:txBody>
      </p:sp>
      <p:sp>
        <p:nvSpPr>
          <p:cNvPr id="22" name="Tekstvak 21"/>
          <p:cNvSpPr txBox="1"/>
          <p:nvPr/>
        </p:nvSpPr>
        <p:spPr>
          <a:xfrm>
            <a:off x="1843201" y="3751010"/>
            <a:ext cx="1224136" cy="648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dirty="0">
                <a:solidFill>
                  <a:schemeClr val="accent1"/>
                </a:solidFill>
              </a:rPr>
              <a:t>Stap 4: prioriteiten</a:t>
            </a:r>
          </a:p>
        </p:txBody>
      </p:sp>
      <p:sp>
        <p:nvSpPr>
          <p:cNvPr id="23" name="Tekstvak 22"/>
          <p:cNvSpPr txBox="1"/>
          <p:nvPr/>
        </p:nvSpPr>
        <p:spPr>
          <a:xfrm>
            <a:off x="5868144" y="3753514"/>
            <a:ext cx="12241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dirty="0">
                <a:solidFill>
                  <a:schemeClr val="accent1"/>
                </a:solidFill>
              </a:rPr>
              <a:t>Stap 6: bijhouden en belonen</a:t>
            </a:r>
          </a:p>
        </p:txBody>
      </p:sp>
      <p:sp>
        <p:nvSpPr>
          <p:cNvPr id="24" name="Tekstvak 23"/>
          <p:cNvSpPr txBox="1"/>
          <p:nvPr/>
        </p:nvSpPr>
        <p:spPr>
          <a:xfrm>
            <a:off x="3855672" y="3751845"/>
            <a:ext cx="1224136" cy="648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dirty="0">
                <a:solidFill>
                  <a:schemeClr val="accent1"/>
                </a:solidFill>
              </a:rPr>
              <a:t>Stap 5: planning</a:t>
            </a:r>
          </a:p>
        </p:txBody>
      </p:sp>
      <p:sp>
        <p:nvSpPr>
          <p:cNvPr id="25" name="TextBox 15"/>
          <p:cNvSpPr txBox="1"/>
          <p:nvPr/>
        </p:nvSpPr>
        <p:spPr>
          <a:xfrm>
            <a:off x="971600" y="1772816"/>
            <a:ext cx="7272808" cy="584775"/>
          </a:xfrm>
          <a:prstGeom prst="rect">
            <a:avLst/>
          </a:prstGeom>
          <a:noFill/>
        </p:spPr>
        <p:txBody>
          <a:bodyPr wrap="square" rtlCol="0">
            <a:spAutoFit/>
          </a:bodyPr>
          <a:lstStyle/>
          <a:p>
            <a:pPr algn="ctr"/>
            <a:r>
              <a:rPr lang="nl-NL" dirty="0" smtClean="0">
                <a:solidFill>
                  <a:schemeClr val="accent1"/>
                </a:solidFill>
              </a:rPr>
              <a:t>Stap voor stap een planning maken</a:t>
            </a:r>
          </a:p>
          <a:p>
            <a:pPr algn="ctr"/>
            <a:endParaRPr lang="nl-NL" sz="1400" dirty="0">
              <a:solidFill>
                <a:schemeClr val="accent1"/>
              </a:solidFill>
            </a:endParaRPr>
          </a:p>
        </p:txBody>
      </p:sp>
    </p:spTree>
    <p:extLst>
      <p:ext uri="{BB962C8B-B14F-4D97-AF65-F5344CB8AC3E}">
        <p14:creationId xmlns:p14="http://schemas.microsoft.com/office/powerpoint/2010/main" val="1411042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76999"/>
          </a:xfrm>
          <a:prstGeom prst="rect">
            <a:avLst/>
          </a:prstGeom>
          <a:noFill/>
        </p:spPr>
        <p:txBody>
          <a:bodyPr wrap="square" rtlCol="0">
            <a:spAutoFit/>
          </a:bodyPr>
          <a:lstStyle/>
          <a:p>
            <a:r>
              <a:rPr lang="nl-NL" sz="1200" dirty="0" smtClean="0"/>
              <a:t>Stap 1a: korte termijn taken</a:t>
            </a:r>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3016210"/>
          </a:xfrm>
          <a:prstGeom prst="rect">
            <a:avLst/>
          </a:prstGeom>
          <a:noFill/>
        </p:spPr>
        <p:txBody>
          <a:bodyPr wrap="square" rtlCol="0">
            <a:spAutoFit/>
          </a:bodyPr>
          <a:lstStyle/>
          <a:p>
            <a:r>
              <a:rPr lang="nl-NL" sz="1100" dirty="0" smtClean="0">
                <a:solidFill>
                  <a:schemeClr val="accent3"/>
                </a:solidFill>
              </a:rPr>
              <a:t>Stap 1: korte en lange termijn taken</a:t>
            </a:r>
          </a:p>
          <a:p>
            <a:endParaRPr lang="nl-NL" sz="1100" dirty="0">
              <a:solidFill>
                <a:schemeClr val="accent1"/>
              </a:solidFill>
            </a:endParaRPr>
          </a:p>
          <a:p>
            <a:r>
              <a:rPr lang="nl-NL" sz="1100" dirty="0" smtClean="0">
                <a:solidFill>
                  <a:schemeClr val="accent1"/>
                </a:solidFill>
              </a:rPr>
              <a:t>Stap 2: lang lopende projecten</a:t>
            </a:r>
          </a:p>
          <a:p>
            <a:endParaRPr lang="nl-NL" sz="1100" dirty="0">
              <a:solidFill>
                <a:schemeClr val="accent1"/>
              </a:solidFill>
            </a:endParaRPr>
          </a:p>
          <a:p>
            <a:r>
              <a:rPr lang="nl-NL" sz="1100" dirty="0" smtClean="0">
                <a:solidFill>
                  <a:schemeClr val="accent1"/>
                </a:solidFill>
              </a:rPr>
              <a:t>Stap 3: volledig overzicht taken</a:t>
            </a:r>
          </a:p>
          <a:p>
            <a:endParaRPr lang="nl-NL" sz="1100" dirty="0">
              <a:solidFill>
                <a:schemeClr val="accent1"/>
              </a:solidFill>
            </a:endParaRPr>
          </a:p>
          <a:p>
            <a:r>
              <a:rPr lang="nl-NL" sz="1100" dirty="0" smtClean="0">
                <a:solidFill>
                  <a:schemeClr val="accent1"/>
                </a:solidFill>
              </a:rPr>
              <a:t>Stap 4: prioriteiten</a:t>
            </a:r>
          </a:p>
          <a:p>
            <a:endParaRPr lang="nl-NL" sz="1100" dirty="0">
              <a:solidFill>
                <a:schemeClr val="accent1"/>
              </a:solidFill>
            </a:endParaRPr>
          </a:p>
          <a:p>
            <a:r>
              <a:rPr lang="nl-NL" sz="1100" dirty="0" smtClean="0">
                <a:solidFill>
                  <a:schemeClr val="accent1"/>
                </a:solidFill>
              </a:rPr>
              <a:t>Stap 5: planning</a:t>
            </a:r>
          </a:p>
          <a:p>
            <a:endParaRPr lang="nl-NL" sz="1100" dirty="0">
              <a:solidFill>
                <a:schemeClr val="accent1"/>
              </a:solidFill>
            </a:endParaRPr>
          </a:p>
          <a:p>
            <a:r>
              <a:rPr lang="nl-NL" sz="1100" dirty="0" smtClean="0">
                <a:solidFill>
                  <a:schemeClr val="accent1"/>
                </a:solidFill>
              </a:rPr>
              <a:t>Stap 6: bijhouden en belonen</a:t>
            </a:r>
          </a:p>
          <a:p>
            <a:endParaRPr lang="nl-NL" sz="1100" dirty="0">
              <a:solidFill>
                <a:schemeClr val="accent1"/>
              </a:solidFill>
            </a:endParaRPr>
          </a:p>
          <a:p>
            <a:pPr algn="ctr"/>
            <a:endParaRPr lang="nl-NL" sz="1400" dirty="0">
              <a:solidFill>
                <a:schemeClr val="accent1"/>
              </a:solidFill>
            </a:endParaRPr>
          </a:p>
        </p:txBody>
      </p:sp>
      <p:graphicFrame>
        <p:nvGraphicFramePr>
          <p:cNvPr id="21" name="Table 20"/>
          <p:cNvGraphicFramePr>
            <a:graphicFrameLocks noGrp="1"/>
          </p:cNvGraphicFramePr>
          <p:nvPr/>
        </p:nvGraphicFramePr>
        <p:xfrm>
          <a:off x="2411760" y="2060848"/>
          <a:ext cx="5879976" cy="1862663"/>
        </p:xfrm>
        <a:graphic>
          <a:graphicData uri="http://schemas.openxmlformats.org/drawingml/2006/table">
            <a:tbl>
              <a:tblPr/>
              <a:tblGrid>
                <a:gridCol w="2057039"/>
                <a:gridCol w="2459740"/>
                <a:gridCol w="1363197"/>
              </a:tblGrid>
              <a:tr h="169333">
                <a:tc>
                  <a:txBody>
                    <a:bodyPr/>
                    <a:lstStyle/>
                    <a:p>
                      <a:pPr algn="l" fontAlgn="b"/>
                      <a:r>
                        <a:rPr lang="nl-NL" sz="1000" b="1" i="0" u="none" strike="noStrike" dirty="0">
                          <a:solidFill>
                            <a:srgbClr val="000000"/>
                          </a:solidFill>
                          <a:latin typeface="Calibri"/>
                        </a:rPr>
                        <a:t>Korte termijn taken</a:t>
                      </a:r>
                    </a:p>
                  </a:txBody>
                  <a:tcPr marL="8467" marR="8467" marT="8467" marB="0" anchor="b">
                    <a:lnL>
                      <a:noFill/>
                    </a:lnL>
                    <a:lnR>
                      <a:noFill/>
                    </a:lnR>
                    <a:lnT>
                      <a:noFill/>
                    </a:lnT>
                    <a:lnB>
                      <a:noFill/>
                    </a:lnB>
                  </a:tcPr>
                </a:tc>
                <a:tc>
                  <a:txBody>
                    <a:bodyPr/>
                    <a:lstStyle/>
                    <a:p>
                      <a:pPr algn="l" fontAlgn="b"/>
                      <a:endParaRPr lang="nl-NL" sz="1000" b="0" i="0" u="none" strike="noStrike">
                        <a:solidFill>
                          <a:srgbClr val="000000"/>
                        </a:solidFill>
                        <a:latin typeface="Calibri"/>
                      </a:endParaRPr>
                    </a:p>
                  </a:txBody>
                  <a:tcPr marL="8467" marR="8467" marT="8467" marB="0" anchor="b">
                    <a:lnL>
                      <a:noFill/>
                    </a:lnL>
                    <a:lnR>
                      <a:noFill/>
                    </a:lnR>
                    <a:lnT>
                      <a:noFill/>
                    </a:lnT>
                    <a:lnB>
                      <a:noFill/>
                    </a:lnB>
                  </a:tcPr>
                </a:tc>
                <a:tc>
                  <a:txBody>
                    <a:bodyPr/>
                    <a:lstStyle/>
                    <a:p>
                      <a:pPr algn="l" fontAlgn="b"/>
                      <a:endParaRPr lang="nl-NL" sz="1000" b="0" i="0" u="none" strike="noStrike">
                        <a:solidFill>
                          <a:srgbClr val="000000"/>
                        </a:solidFill>
                        <a:latin typeface="Calibri"/>
                      </a:endParaRPr>
                    </a:p>
                  </a:txBody>
                  <a:tcPr marL="8467" marR="8467" marT="8467" marB="0" anchor="b">
                    <a:lnL>
                      <a:noFill/>
                    </a:lnL>
                    <a:lnR>
                      <a:noFill/>
                    </a:lnR>
                    <a:lnT>
                      <a:noFill/>
                    </a:lnT>
                    <a:lnB>
                      <a:noFill/>
                    </a:lnB>
                  </a:tcPr>
                </a:tc>
              </a:tr>
              <a:tr h="169333">
                <a:tc gridSpan="3">
                  <a:txBody>
                    <a:bodyPr/>
                    <a:lstStyle/>
                    <a:p>
                      <a:pPr algn="ctr" fontAlgn="b"/>
                      <a:r>
                        <a:rPr lang="nl-NL" sz="1000" b="1" i="0" u="none" strike="noStrike">
                          <a:solidFill>
                            <a:srgbClr val="000000"/>
                          </a:solidFill>
                          <a:latin typeface="Calibri"/>
                        </a:rPr>
                        <a:t>Werk</a:t>
                      </a:r>
                    </a:p>
                  </a:txBody>
                  <a:tcPr marL="8467" marR="8467" marT="8467"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169333">
                <a:tc>
                  <a:txBody>
                    <a:bodyPr/>
                    <a:lstStyle/>
                    <a:p>
                      <a:pPr algn="l" fontAlgn="b"/>
                      <a:r>
                        <a:rPr lang="nl-NL" sz="1000" b="0" i="0" u="sng" strike="noStrike" dirty="0">
                          <a:solidFill>
                            <a:srgbClr val="000000"/>
                          </a:solidFill>
                          <a:latin typeface="Calibri"/>
                        </a:rPr>
                        <a:t>Deze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Volgende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Later dan twee weken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9333">
                <a:tc>
                  <a:txBody>
                    <a:bodyPr/>
                    <a:lstStyle/>
                    <a:p>
                      <a:pPr algn="l" fontAlgn="b"/>
                      <a:r>
                        <a:rPr lang="nl-NL" sz="1000" b="0" i="1" u="none" strike="noStrike">
                          <a:solidFill>
                            <a:srgbClr val="000000"/>
                          </a:solidFill>
                          <a:latin typeface="Calibri"/>
                        </a:rPr>
                        <a:t>Gesprekken inplannen voor sollicitaties</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Bellen voor update over project S</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Presentatie voorbereiden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Doelstelling bepalen voor project Z</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dirty="0">
                          <a:solidFill>
                            <a:srgbClr val="000000"/>
                          </a:solidFill>
                          <a:latin typeface="Calibri"/>
                        </a:rPr>
                        <a:t>Feedback verzenden oplevering project Y aan..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Reviewen opzet project Z</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9333">
                <a:tc gridSpan="3">
                  <a:txBody>
                    <a:bodyPr/>
                    <a:lstStyle/>
                    <a:p>
                      <a:pPr algn="ctr" fontAlgn="b"/>
                      <a:r>
                        <a:rPr lang="nl-NL" sz="1000" b="1" i="0" u="none" strike="noStrike">
                          <a:solidFill>
                            <a:srgbClr val="000000"/>
                          </a:solidFill>
                          <a:latin typeface="Calibri"/>
                        </a:rPr>
                        <a:t>Privé</a:t>
                      </a:r>
                    </a:p>
                  </a:txBody>
                  <a:tcPr marL="8467" marR="8467" marT="84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169333">
                <a:tc>
                  <a:txBody>
                    <a:bodyPr/>
                    <a:lstStyle/>
                    <a:p>
                      <a:pPr algn="l" fontAlgn="b"/>
                      <a:r>
                        <a:rPr lang="nl-NL" sz="1000" b="0" i="0" u="sng" strike="noStrike">
                          <a:solidFill>
                            <a:srgbClr val="000000"/>
                          </a:solidFill>
                          <a:latin typeface="Calibri"/>
                        </a:rPr>
                        <a:t>Deze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Volgende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Later dan twee weken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9333">
                <a:tc>
                  <a:txBody>
                    <a:bodyPr/>
                    <a:lstStyle/>
                    <a:p>
                      <a:pPr algn="l" fontAlgn="b"/>
                      <a:r>
                        <a:rPr lang="nl-NL" sz="1000" b="0" i="1" u="none" strike="noStrike">
                          <a:solidFill>
                            <a:srgbClr val="000000"/>
                          </a:solidFill>
                          <a:latin typeface="Calibri"/>
                        </a:rPr>
                        <a:t>Bloemen halen voor...</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Kapper bellen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Voorbereiden feest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Boodschappen doen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Tuin bewerken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Huis schoonmaken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1" u="none" strike="noStrike" dirty="0">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22" name="TextBox 21"/>
          <p:cNvSpPr txBox="1"/>
          <p:nvPr/>
        </p:nvSpPr>
        <p:spPr>
          <a:xfrm>
            <a:off x="2339752" y="4005064"/>
            <a:ext cx="5976664" cy="461665"/>
          </a:xfrm>
          <a:prstGeom prst="rect">
            <a:avLst/>
          </a:prstGeom>
          <a:noFill/>
        </p:spPr>
        <p:txBody>
          <a:bodyPr wrap="square" rtlCol="0">
            <a:spAutoFit/>
          </a:bodyPr>
          <a:lstStyle/>
          <a:p>
            <a:r>
              <a:rPr lang="nl-NL" sz="1200" dirty="0" smtClean="0"/>
              <a:t>Stap 1b: lange termijn taken</a:t>
            </a:r>
          </a:p>
          <a:p>
            <a:r>
              <a:rPr lang="nl-NL" sz="1200" dirty="0" smtClean="0"/>
              <a:t>Denk aan vaste afspraken, komende opleverdata en vakantie </a:t>
            </a:r>
          </a:p>
        </p:txBody>
      </p:sp>
      <p:graphicFrame>
        <p:nvGraphicFramePr>
          <p:cNvPr id="23" name="Table 22"/>
          <p:cNvGraphicFramePr>
            <a:graphicFrameLocks noGrp="1"/>
          </p:cNvGraphicFramePr>
          <p:nvPr/>
        </p:nvGraphicFramePr>
        <p:xfrm>
          <a:off x="2483768" y="4509121"/>
          <a:ext cx="4104456" cy="1594485"/>
        </p:xfrm>
        <a:graphic>
          <a:graphicData uri="http://schemas.openxmlformats.org/drawingml/2006/table">
            <a:tbl>
              <a:tblPr/>
              <a:tblGrid>
                <a:gridCol w="4104456"/>
              </a:tblGrid>
              <a:tr h="168019">
                <a:tc>
                  <a:txBody>
                    <a:bodyPr/>
                    <a:lstStyle/>
                    <a:p>
                      <a:pPr algn="l" fontAlgn="b"/>
                      <a:r>
                        <a:rPr lang="nl-NL" sz="1100" b="1" i="0" u="none" strike="noStrike" dirty="0">
                          <a:solidFill>
                            <a:srgbClr val="000000"/>
                          </a:solidFill>
                          <a:latin typeface="Calibri"/>
                        </a:rPr>
                        <a:t>Lange termijn taken</a:t>
                      </a:r>
                    </a:p>
                  </a:txBody>
                  <a:tcPr marL="9525" marR="9525" marT="9525" marB="0" anchor="b">
                    <a:lnL>
                      <a:noFill/>
                    </a:lnL>
                    <a:lnR>
                      <a:noFill/>
                    </a:lnR>
                    <a:lnT>
                      <a:noFill/>
                    </a:lnT>
                    <a:lnB>
                      <a:noFill/>
                    </a:lnB>
                  </a:tcPr>
                </a:tc>
              </a:tr>
              <a:tr h="168019">
                <a:tc>
                  <a:txBody>
                    <a:bodyPr/>
                    <a:lstStyle/>
                    <a:p>
                      <a:pPr algn="ctr" fontAlgn="b"/>
                      <a:r>
                        <a:rPr lang="nl-NL" sz="1100" b="1" i="0" u="none" strike="noStrike">
                          <a:solidFill>
                            <a:srgbClr val="000000"/>
                          </a:solidFill>
                          <a:latin typeface="Calibri"/>
                        </a:rPr>
                        <a:t>Werk</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68019">
                <a:tc>
                  <a:txBody>
                    <a:bodyPr/>
                    <a:lstStyle/>
                    <a:p>
                      <a:pPr algn="l" fontAlgn="b"/>
                      <a:r>
                        <a:rPr lang="nl-NL" sz="1100" b="0" i="1" u="none" strike="noStrike">
                          <a:solidFill>
                            <a:srgbClr val="000000"/>
                          </a:solidFill>
                          <a:latin typeface="Calibri"/>
                        </a:rPr>
                        <a:t>Deal met opdrachtgever 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8019">
                <a:tc>
                  <a:txBody>
                    <a:bodyPr/>
                    <a:lstStyle/>
                    <a:p>
                      <a:pPr algn="l" fontAlgn="b"/>
                      <a:r>
                        <a:rPr lang="nl-NL" sz="1100" b="0" i="1" u="none" strike="noStrike" dirty="0">
                          <a:solidFill>
                            <a:srgbClr val="000000"/>
                          </a:solidFill>
                          <a:latin typeface="Calibri"/>
                        </a:rPr>
                        <a:t>Personeelsadministratie iedere maand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8019">
                <a:tc>
                  <a:txBody>
                    <a:bodyPr/>
                    <a:lstStyle/>
                    <a:p>
                      <a:pPr algn="l" fontAlgn="b"/>
                      <a:r>
                        <a:rPr lang="nl-NL" sz="1100" b="0" i="1" u="none" strike="noStrike">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8019">
                <a:tc>
                  <a:txBody>
                    <a:bodyPr/>
                    <a:lstStyle/>
                    <a:p>
                      <a:pPr algn="ctr" fontAlgn="b"/>
                      <a:r>
                        <a:rPr lang="nl-NL" sz="1100" b="1" i="0" u="none" strike="noStrike">
                          <a:solidFill>
                            <a:srgbClr val="000000"/>
                          </a:solidFill>
                          <a:latin typeface="Calibri"/>
                        </a:rPr>
                        <a:t>Privé</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019">
                <a:tc>
                  <a:txBody>
                    <a:bodyPr/>
                    <a:lstStyle/>
                    <a:p>
                      <a:pPr algn="l" fontAlgn="b"/>
                      <a:r>
                        <a:rPr lang="nl-NL" sz="1100" b="0" i="1" u="none" strike="noStrike">
                          <a:solidFill>
                            <a:srgbClr val="000000"/>
                          </a:solidFill>
                          <a:latin typeface="Calibri"/>
                        </a:rPr>
                        <a:t>Vakantiebestemming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8019">
                <a:tc>
                  <a:txBody>
                    <a:bodyPr/>
                    <a:lstStyle/>
                    <a:p>
                      <a:pPr algn="l" fontAlgn="b"/>
                      <a:r>
                        <a:rPr lang="nl-NL" sz="1100" b="0" i="1" u="none" strike="noStrike">
                          <a:solidFill>
                            <a:srgbClr val="000000"/>
                          </a:solidFill>
                          <a:latin typeface="Calibri"/>
                        </a:rPr>
                        <a:t>Financiën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8019">
                <a:tc>
                  <a:txBody>
                    <a:bodyPr/>
                    <a:lstStyle/>
                    <a:p>
                      <a:pPr algn="l" fontAlgn="b"/>
                      <a:r>
                        <a:rPr lang="nl-NL" sz="1100" b="0" i="1"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4908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1015663"/>
          </a:xfrm>
          <a:prstGeom prst="rect">
            <a:avLst/>
          </a:prstGeom>
          <a:noFill/>
        </p:spPr>
        <p:txBody>
          <a:bodyPr wrap="square" rtlCol="0">
            <a:spAutoFit/>
          </a:bodyPr>
          <a:lstStyle/>
          <a:p>
            <a:r>
              <a:rPr lang="nl-NL" sz="1200" dirty="0" smtClean="0"/>
              <a:t>Stap 2: lang lopende projecten</a:t>
            </a:r>
          </a:p>
          <a:p>
            <a:endParaRPr lang="nl-NL" sz="1200" dirty="0"/>
          </a:p>
          <a:p>
            <a:r>
              <a:rPr lang="nl-NL" sz="1200" dirty="0" smtClean="0"/>
              <a:t>Zitten er bij uw korte of lange termijn taken lang lopende projecten of grote opdrachten? Probeer deze taken op te breken naar kleinere taken.</a:t>
            </a:r>
          </a:p>
          <a:p>
            <a:r>
              <a:rPr lang="nl-NL" sz="1200" dirty="0" smtClean="0"/>
              <a:t>Zie het voorbeeld.</a:t>
            </a:r>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3016210"/>
          </a:xfrm>
          <a:prstGeom prst="rect">
            <a:avLst/>
          </a:prstGeom>
          <a:noFill/>
        </p:spPr>
        <p:txBody>
          <a:bodyPr wrap="square" rtlCol="0">
            <a:spAutoFit/>
          </a:bodyPr>
          <a:lstStyle/>
          <a:p>
            <a:r>
              <a:rPr lang="nl-NL" sz="1100" dirty="0" smtClean="0">
                <a:solidFill>
                  <a:schemeClr val="accent1"/>
                </a:solidFill>
              </a:rPr>
              <a:t>Stap 1: korte en lange termijn taken</a:t>
            </a:r>
          </a:p>
          <a:p>
            <a:endParaRPr lang="nl-NL" sz="1100" dirty="0">
              <a:solidFill>
                <a:schemeClr val="accent1"/>
              </a:solidFill>
            </a:endParaRPr>
          </a:p>
          <a:p>
            <a:r>
              <a:rPr lang="nl-NL" sz="1100" dirty="0" smtClean="0">
                <a:solidFill>
                  <a:schemeClr val="accent3"/>
                </a:solidFill>
              </a:rPr>
              <a:t>Stap 2: lang lopende projecten</a:t>
            </a:r>
          </a:p>
          <a:p>
            <a:endParaRPr lang="nl-NL" sz="1100" dirty="0">
              <a:solidFill>
                <a:schemeClr val="accent1"/>
              </a:solidFill>
            </a:endParaRPr>
          </a:p>
          <a:p>
            <a:r>
              <a:rPr lang="nl-NL" sz="1100" dirty="0" smtClean="0">
                <a:solidFill>
                  <a:schemeClr val="accent1"/>
                </a:solidFill>
              </a:rPr>
              <a:t>Stap 3: volledig overzicht taken</a:t>
            </a:r>
          </a:p>
          <a:p>
            <a:endParaRPr lang="nl-NL" sz="1100" dirty="0">
              <a:solidFill>
                <a:schemeClr val="accent1"/>
              </a:solidFill>
            </a:endParaRPr>
          </a:p>
          <a:p>
            <a:r>
              <a:rPr lang="nl-NL" sz="1100" dirty="0" smtClean="0">
                <a:solidFill>
                  <a:schemeClr val="accent1"/>
                </a:solidFill>
              </a:rPr>
              <a:t>Stap 4: prioriteiten</a:t>
            </a:r>
          </a:p>
          <a:p>
            <a:endParaRPr lang="nl-NL" sz="1100" dirty="0">
              <a:solidFill>
                <a:schemeClr val="accent1"/>
              </a:solidFill>
            </a:endParaRPr>
          </a:p>
          <a:p>
            <a:r>
              <a:rPr lang="nl-NL" sz="1100" dirty="0" smtClean="0">
                <a:solidFill>
                  <a:schemeClr val="accent1"/>
                </a:solidFill>
              </a:rPr>
              <a:t>Stap 5: planning</a:t>
            </a:r>
          </a:p>
          <a:p>
            <a:endParaRPr lang="nl-NL" sz="1100" dirty="0">
              <a:solidFill>
                <a:schemeClr val="accent1"/>
              </a:solidFill>
            </a:endParaRPr>
          </a:p>
          <a:p>
            <a:r>
              <a:rPr lang="nl-NL" sz="1100" dirty="0" smtClean="0">
                <a:solidFill>
                  <a:schemeClr val="accent1"/>
                </a:solidFill>
              </a:rPr>
              <a:t>Stap 6: bijhouden en belonen</a:t>
            </a:r>
          </a:p>
          <a:p>
            <a:endParaRPr lang="nl-NL" sz="1100" dirty="0">
              <a:solidFill>
                <a:schemeClr val="accent1"/>
              </a:solidFill>
            </a:endParaRPr>
          </a:p>
          <a:p>
            <a:pPr algn="ctr"/>
            <a:endParaRPr lang="nl-NL" sz="1400" dirty="0">
              <a:solidFill>
                <a:schemeClr val="accent1"/>
              </a:solidFill>
            </a:endParaRPr>
          </a:p>
        </p:txBody>
      </p:sp>
      <p:graphicFrame>
        <p:nvGraphicFramePr>
          <p:cNvPr id="2" name="Tabel 1"/>
          <p:cNvGraphicFramePr>
            <a:graphicFrameLocks noGrp="1"/>
          </p:cNvGraphicFramePr>
          <p:nvPr>
            <p:extLst>
              <p:ext uri="{D42A27DB-BD31-4B8C-83A1-F6EECF244321}">
                <p14:modId xmlns:p14="http://schemas.microsoft.com/office/powerpoint/2010/main" val="3444934187"/>
              </p:ext>
            </p:extLst>
          </p:nvPr>
        </p:nvGraphicFramePr>
        <p:xfrm>
          <a:off x="2640038" y="2924944"/>
          <a:ext cx="4728020" cy="3017520"/>
        </p:xfrm>
        <a:graphic>
          <a:graphicData uri="http://schemas.openxmlformats.org/drawingml/2006/table">
            <a:tbl>
              <a:tblPr firstRow="1" bandRow="1">
                <a:tableStyleId>{5C22544A-7EE6-4342-B048-85BDC9FD1C3A}</a:tableStyleId>
              </a:tblPr>
              <a:tblGrid>
                <a:gridCol w="4728020"/>
              </a:tblGrid>
              <a:tr h="256000">
                <a:tc>
                  <a:txBody>
                    <a:bodyPr/>
                    <a:lstStyle/>
                    <a:p>
                      <a:pPr algn="ctr"/>
                      <a:r>
                        <a:rPr lang="nl-NL" sz="1200" dirty="0" smtClean="0">
                          <a:solidFill>
                            <a:schemeClr val="tx1"/>
                          </a:solidFill>
                        </a:rPr>
                        <a:t>Project 1</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Bepalen doelstellingen</a:t>
                      </a:r>
                      <a:r>
                        <a:rPr lang="nl-NL" sz="1200" b="0" i="1" baseline="0" dirty="0" smtClean="0">
                          <a:solidFill>
                            <a:schemeClr val="tx1"/>
                          </a:solidFill>
                        </a:rPr>
                        <a:t> project 1</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Bespreken</a:t>
                      </a:r>
                      <a:r>
                        <a:rPr lang="nl-NL" sz="1200" b="0" i="1" baseline="0" dirty="0" smtClean="0">
                          <a:solidFill>
                            <a:schemeClr val="tx1"/>
                          </a:solidFill>
                        </a:rPr>
                        <a:t> met werknemer X</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Aanpassingen doelstellingen en doorsturen naar werknemer</a:t>
                      </a:r>
                      <a:r>
                        <a:rPr lang="nl-NL" sz="1200" b="0" i="1" baseline="0" dirty="0" smtClean="0">
                          <a:solidFill>
                            <a:schemeClr val="tx1"/>
                          </a:solidFill>
                        </a:rPr>
                        <a:t> X</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000">
                <a:tc>
                  <a:txBody>
                    <a:bodyPr/>
                    <a:lstStyle/>
                    <a:p>
                      <a:pPr algn="l"/>
                      <a:r>
                        <a:rPr lang="nl-NL" sz="1200" b="0" i="1" dirty="0" smtClean="0">
                          <a:solidFill>
                            <a:schemeClr val="tx1"/>
                          </a:solidFill>
                        </a:rPr>
                        <a:t>Akkoord</a:t>
                      </a:r>
                      <a:r>
                        <a:rPr lang="nl-NL" sz="1200" b="0" i="1" baseline="0" dirty="0" smtClean="0">
                          <a:solidFill>
                            <a:schemeClr val="tx1"/>
                          </a:solidFill>
                        </a:rPr>
                        <a:t> op doelstellingen</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Planning maken project 1</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Akkoord op planning door werknemer</a:t>
                      </a:r>
                      <a:r>
                        <a:rPr lang="nl-NL" sz="1200" b="0" i="1" baseline="0" dirty="0" smtClean="0">
                          <a:solidFill>
                            <a:schemeClr val="tx1"/>
                          </a:solidFill>
                        </a:rPr>
                        <a:t> X</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Opstellen mailing naar werknemers afdeling Y</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Reviewen</a:t>
                      </a:r>
                      <a:r>
                        <a:rPr lang="nl-NL" sz="1200" b="0" i="1" baseline="0" dirty="0" smtClean="0">
                          <a:solidFill>
                            <a:schemeClr val="tx1"/>
                          </a:solidFill>
                        </a:rPr>
                        <a:t> mailing door werknemer X</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Versturen mailing naar werknemers</a:t>
                      </a:r>
                      <a:r>
                        <a:rPr lang="nl-NL" sz="1200" b="0" i="1" baseline="0" dirty="0" smtClean="0">
                          <a:solidFill>
                            <a:schemeClr val="tx1"/>
                          </a:solidFill>
                        </a:rPr>
                        <a:t> afdeling Y</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05">
                <a:tc>
                  <a:txBody>
                    <a:bodyPr/>
                    <a:lstStyle/>
                    <a:p>
                      <a:pPr algn="l"/>
                      <a:r>
                        <a:rPr lang="nl-NL" sz="1200" b="0" i="1" dirty="0" smtClean="0">
                          <a:solidFill>
                            <a:schemeClr val="tx1"/>
                          </a:solidFill>
                        </a:rPr>
                        <a:t>Feedback ontvangen</a:t>
                      </a:r>
                      <a:r>
                        <a:rPr lang="nl-NL" sz="1200" b="0" i="1" baseline="0" dirty="0" smtClean="0">
                          <a:solidFill>
                            <a:schemeClr val="tx1"/>
                          </a:solidFill>
                        </a:rPr>
                        <a:t> van werknemers afdeling Y</a:t>
                      </a:r>
                      <a:endParaRPr lang="nl-NL" sz="12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246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3"/>
                </a:solidFill>
              </a:rPr>
              <a:t>Doe de test!</a:t>
            </a:r>
          </a:p>
          <a:p>
            <a:endParaRPr lang="nl-NL" sz="1100" dirty="0">
              <a:solidFill>
                <a:schemeClr val="accent3"/>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pic>
        <p:nvPicPr>
          <p:cNvPr id="21" name="Afbeelding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2131" y="1922710"/>
            <a:ext cx="3171825"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089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646331"/>
          </a:xfrm>
          <a:prstGeom prst="rect">
            <a:avLst/>
          </a:prstGeom>
          <a:noFill/>
        </p:spPr>
        <p:txBody>
          <a:bodyPr wrap="square" rtlCol="0">
            <a:spAutoFit/>
          </a:bodyPr>
          <a:lstStyle/>
          <a:p>
            <a:r>
              <a:rPr lang="nl-NL" sz="1200" dirty="0" smtClean="0"/>
              <a:t>Stap 3: volledig overzicht taken</a:t>
            </a:r>
          </a:p>
          <a:p>
            <a:r>
              <a:rPr lang="nl-NL" sz="1200" dirty="0" smtClean="0"/>
              <a:t>Kunt u uw kleinere taken van stap 2 bij uw korte termijn taken zetten van stap 1? </a:t>
            </a:r>
          </a:p>
          <a:p>
            <a:r>
              <a:rPr lang="nl-NL" sz="1200" dirty="0" smtClean="0"/>
              <a:t>Dan heeft u een volledig overzicht.</a:t>
            </a:r>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3016210"/>
          </a:xfrm>
          <a:prstGeom prst="rect">
            <a:avLst/>
          </a:prstGeom>
          <a:noFill/>
        </p:spPr>
        <p:txBody>
          <a:bodyPr wrap="square" rtlCol="0">
            <a:spAutoFit/>
          </a:bodyPr>
          <a:lstStyle/>
          <a:p>
            <a:r>
              <a:rPr lang="nl-NL" sz="1100" dirty="0" smtClean="0">
                <a:solidFill>
                  <a:schemeClr val="accent1"/>
                </a:solidFill>
              </a:rPr>
              <a:t>Stap 1: korte en lange termijn taken</a:t>
            </a:r>
          </a:p>
          <a:p>
            <a:endParaRPr lang="nl-NL" sz="1100" dirty="0">
              <a:solidFill>
                <a:schemeClr val="accent1"/>
              </a:solidFill>
            </a:endParaRPr>
          </a:p>
          <a:p>
            <a:r>
              <a:rPr lang="nl-NL" sz="1100" dirty="0" smtClean="0">
                <a:solidFill>
                  <a:schemeClr val="accent1"/>
                </a:solidFill>
              </a:rPr>
              <a:t>Stap 2: lang lopende projecten</a:t>
            </a:r>
          </a:p>
          <a:p>
            <a:endParaRPr lang="nl-NL" sz="1100" dirty="0">
              <a:solidFill>
                <a:schemeClr val="accent1"/>
              </a:solidFill>
            </a:endParaRPr>
          </a:p>
          <a:p>
            <a:r>
              <a:rPr lang="nl-NL" sz="1100" dirty="0" smtClean="0">
                <a:solidFill>
                  <a:schemeClr val="accent3"/>
                </a:solidFill>
              </a:rPr>
              <a:t>Stap 3: volledig overzicht taken</a:t>
            </a:r>
          </a:p>
          <a:p>
            <a:endParaRPr lang="nl-NL" sz="1100" dirty="0">
              <a:solidFill>
                <a:schemeClr val="accent1"/>
              </a:solidFill>
            </a:endParaRPr>
          </a:p>
          <a:p>
            <a:r>
              <a:rPr lang="nl-NL" sz="1100" dirty="0" smtClean="0">
                <a:solidFill>
                  <a:schemeClr val="accent1"/>
                </a:solidFill>
              </a:rPr>
              <a:t>Stap 4: prioriteiten</a:t>
            </a:r>
          </a:p>
          <a:p>
            <a:endParaRPr lang="nl-NL" sz="1100" dirty="0">
              <a:solidFill>
                <a:schemeClr val="accent1"/>
              </a:solidFill>
            </a:endParaRPr>
          </a:p>
          <a:p>
            <a:r>
              <a:rPr lang="nl-NL" sz="1100" dirty="0" smtClean="0">
                <a:solidFill>
                  <a:schemeClr val="accent1"/>
                </a:solidFill>
              </a:rPr>
              <a:t>Stap 5: planning</a:t>
            </a:r>
          </a:p>
          <a:p>
            <a:endParaRPr lang="nl-NL" sz="1100" dirty="0">
              <a:solidFill>
                <a:schemeClr val="accent1"/>
              </a:solidFill>
            </a:endParaRPr>
          </a:p>
          <a:p>
            <a:r>
              <a:rPr lang="nl-NL" sz="1100" dirty="0" smtClean="0">
                <a:solidFill>
                  <a:schemeClr val="accent1"/>
                </a:solidFill>
              </a:rPr>
              <a:t>Stap 6: bijhouden en belonen</a:t>
            </a:r>
          </a:p>
          <a:p>
            <a:endParaRPr lang="nl-NL" sz="1100" dirty="0">
              <a:solidFill>
                <a:schemeClr val="accent1"/>
              </a:solidFill>
            </a:endParaRPr>
          </a:p>
          <a:p>
            <a:pPr algn="ctr"/>
            <a:endParaRPr lang="nl-NL" sz="1400" dirty="0">
              <a:solidFill>
                <a:schemeClr val="accent1"/>
              </a:solidFill>
            </a:endParaRPr>
          </a:p>
        </p:txBody>
      </p:sp>
      <p:graphicFrame>
        <p:nvGraphicFramePr>
          <p:cNvPr id="17" name="Table 20"/>
          <p:cNvGraphicFramePr>
            <a:graphicFrameLocks noGrp="1"/>
          </p:cNvGraphicFramePr>
          <p:nvPr>
            <p:extLst>
              <p:ext uri="{D42A27DB-BD31-4B8C-83A1-F6EECF244321}">
                <p14:modId xmlns:p14="http://schemas.microsoft.com/office/powerpoint/2010/main" val="665710979"/>
              </p:ext>
            </p:extLst>
          </p:nvPr>
        </p:nvGraphicFramePr>
        <p:xfrm>
          <a:off x="2388096" y="2708920"/>
          <a:ext cx="5879976" cy="2158997"/>
        </p:xfrm>
        <a:graphic>
          <a:graphicData uri="http://schemas.openxmlformats.org/drawingml/2006/table">
            <a:tbl>
              <a:tblPr/>
              <a:tblGrid>
                <a:gridCol w="2057039"/>
                <a:gridCol w="2459740"/>
                <a:gridCol w="1363197"/>
              </a:tblGrid>
              <a:tr h="169333">
                <a:tc>
                  <a:txBody>
                    <a:bodyPr/>
                    <a:lstStyle/>
                    <a:p>
                      <a:pPr algn="l" fontAlgn="b"/>
                      <a:r>
                        <a:rPr lang="nl-NL" sz="1000" b="1" i="0" u="none" strike="noStrike" dirty="0">
                          <a:solidFill>
                            <a:srgbClr val="000000"/>
                          </a:solidFill>
                          <a:latin typeface="Calibri"/>
                        </a:rPr>
                        <a:t>Korte termijn taken</a:t>
                      </a:r>
                    </a:p>
                  </a:txBody>
                  <a:tcPr marL="8467" marR="8467" marT="8467" marB="0" anchor="b">
                    <a:lnL>
                      <a:noFill/>
                    </a:lnL>
                    <a:lnR>
                      <a:noFill/>
                    </a:lnR>
                    <a:lnT>
                      <a:noFill/>
                    </a:lnT>
                    <a:lnB>
                      <a:noFill/>
                    </a:lnB>
                  </a:tcPr>
                </a:tc>
                <a:tc>
                  <a:txBody>
                    <a:bodyPr/>
                    <a:lstStyle/>
                    <a:p>
                      <a:pPr algn="l" fontAlgn="b"/>
                      <a:endParaRPr lang="nl-NL" sz="1000" b="0" i="0" u="none" strike="noStrike">
                        <a:solidFill>
                          <a:srgbClr val="000000"/>
                        </a:solidFill>
                        <a:latin typeface="Calibri"/>
                      </a:endParaRPr>
                    </a:p>
                  </a:txBody>
                  <a:tcPr marL="8467" marR="8467" marT="8467" marB="0" anchor="b">
                    <a:lnL>
                      <a:noFill/>
                    </a:lnL>
                    <a:lnR>
                      <a:noFill/>
                    </a:lnR>
                    <a:lnT>
                      <a:noFill/>
                    </a:lnT>
                    <a:lnB>
                      <a:noFill/>
                    </a:lnB>
                  </a:tcPr>
                </a:tc>
                <a:tc>
                  <a:txBody>
                    <a:bodyPr/>
                    <a:lstStyle/>
                    <a:p>
                      <a:pPr algn="l" fontAlgn="b"/>
                      <a:endParaRPr lang="nl-NL" sz="1000" b="0" i="0" u="none" strike="noStrike">
                        <a:solidFill>
                          <a:srgbClr val="000000"/>
                        </a:solidFill>
                        <a:latin typeface="Calibri"/>
                      </a:endParaRPr>
                    </a:p>
                  </a:txBody>
                  <a:tcPr marL="8467" marR="8467" marT="8467" marB="0" anchor="b">
                    <a:lnL>
                      <a:noFill/>
                    </a:lnL>
                    <a:lnR>
                      <a:noFill/>
                    </a:lnR>
                    <a:lnT>
                      <a:noFill/>
                    </a:lnT>
                    <a:lnB>
                      <a:noFill/>
                    </a:lnB>
                  </a:tcPr>
                </a:tc>
              </a:tr>
              <a:tr h="169333">
                <a:tc gridSpan="3">
                  <a:txBody>
                    <a:bodyPr/>
                    <a:lstStyle/>
                    <a:p>
                      <a:pPr algn="ctr" fontAlgn="b"/>
                      <a:r>
                        <a:rPr lang="nl-NL" sz="1000" b="1" i="0" u="none" strike="noStrike">
                          <a:solidFill>
                            <a:srgbClr val="000000"/>
                          </a:solidFill>
                          <a:latin typeface="Calibri"/>
                        </a:rPr>
                        <a:t>Werk</a:t>
                      </a:r>
                    </a:p>
                  </a:txBody>
                  <a:tcPr marL="8467" marR="8467" marT="8467"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169333">
                <a:tc>
                  <a:txBody>
                    <a:bodyPr/>
                    <a:lstStyle/>
                    <a:p>
                      <a:pPr algn="l" fontAlgn="b"/>
                      <a:r>
                        <a:rPr lang="nl-NL" sz="1000" b="0" i="0" u="sng" strike="noStrike" dirty="0">
                          <a:solidFill>
                            <a:srgbClr val="000000"/>
                          </a:solidFill>
                          <a:latin typeface="Calibri"/>
                        </a:rPr>
                        <a:t>Deze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Volgende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Later dan twee weken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9333">
                <a:tc>
                  <a:txBody>
                    <a:bodyPr/>
                    <a:lstStyle/>
                    <a:p>
                      <a:pPr algn="l" fontAlgn="b"/>
                      <a:r>
                        <a:rPr lang="nl-NL" sz="1000" b="0" i="1" u="none" strike="noStrike">
                          <a:solidFill>
                            <a:srgbClr val="000000"/>
                          </a:solidFill>
                          <a:latin typeface="Calibri"/>
                        </a:rPr>
                        <a:t>Gesprekken inplannen voor sollicitaties</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Bellen voor update over project S</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Presentatie voorbereiden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Doelstelling bepalen voor project Z</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dirty="0">
                          <a:solidFill>
                            <a:srgbClr val="000000"/>
                          </a:solidFill>
                          <a:latin typeface="Calibri"/>
                        </a:rPr>
                        <a:t>Feedback verzenden oplevering project Y aan..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Reviewen opzet project Z</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dirty="0" smtClean="0">
                          <a:solidFill>
                            <a:srgbClr val="000000"/>
                          </a:solidFill>
                          <a:latin typeface="Calibri"/>
                        </a:rPr>
                        <a:t>Bespreken met werknemer X</a:t>
                      </a:r>
                      <a:endParaRPr lang="nl-NL" sz="1000" b="0" i="1" u="none" strike="noStrike" dirty="0">
                        <a:solidFill>
                          <a:srgbClr val="000000"/>
                        </a:solidFill>
                        <a:latin typeface="Calibri"/>
                      </a:endParaRP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nl-NL" sz="1000" b="0" i="1" dirty="0" smtClean="0">
                          <a:solidFill>
                            <a:schemeClr val="tx1"/>
                          </a:solidFill>
                        </a:rPr>
                        <a:t>Aanpassingen doelstellingen en doorsturen naar werknemer</a:t>
                      </a:r>
                      <a:r>
                        <a:rPr lang="nl-NL" sz="1000" b="0" i="1" baseline="0" dirty="0" smtClean="0">
                          <a:solidFill>
                            <a:schemeClr val="tx1"/>
                          </a:solidFill>
                        </a:rPr>
                        <a:t> X</a:t>
                      </a:r>
                      <a:endParaRPr lang="nl-NL" sz="1000" b="0" i="1" dirty="0" smtClean="0">
                        <a:solidFill>
                          <a:schemeClr val="tx1"/>
                        </a:solidFill>
                      </a:endParaRPr>
                    </a:p>
                    <a:p>
                      <a:pPr algn="l" fontAlgn="b"/>
                      <a:endParaRPr lang="nl-NL" sz="1000" b="0" i="1" u="none" strike="noStrike" dirty="0">
                        <a:solidFill>
                          <a:srgbClr val="000000"/>
                        </a:solidFill>
                        <a:latin typeface="Calibri"/>
                      </a:endParaRP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nl-NL" sz="1000" b="0" i="1" dirty="0" smtClean="0">
                          <a:solidFill>
                            <a:schemeClr val="tx1"/>
                          </a:solidFill>
                        </a:rPr>
                        <a:t>Akkoord</a:t>
                      </a:r>
                      <a:r>
                        <a:rPr lang="nl-NL" sz="1000" b="0" i="1" baseline="0" dirty="0" smtClean="0">
                          <a:solidFill>
                            <a:schemeClr val="tx1"/>
                          </a:solidFill>
                        </a:rPr>
                        <a:t> op doelstellingen</a:t>
                      </a:r>
                      <a:endParaRPr lang="nl-NL" sz="1000" b="0" i="1" dirty="0" smtClean="0">
                        <a:solidFill>
                          <a:schemeClr val="tx1"/>
                        </a:solidFill>
                      </a:endParaRPr>
                    </a:p>
                    <a:p>
                      <a:pPr algn="l" fontAlgn="b"/>
                      <a:endParaRPr lang="nl-NL" sz="1000" b="0" i="1" u="none" strike="noStrike" dirty="0">
                        <a:solidFill>
                          <a:srgbClr val="000000"/>
                        </a:solidFill>
                        <a:latin typeface="Calibri"/>
                      </a:endParaRP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9333">
                <a:tc gridSpan="3">
                  <a:txBody>
                    <a:bodyPr/>
                    <a:lstStyle/>
                    <a:p>
                      <a:pPr algn="ctr" fontAlgn="b"/>
                      <a:r>
                        <a:rPr lang="nl-NL" sz="1000" b="1" i="0" u="none" strike="noStrike">
                          <a:solidFill>
                            <a:srgbClr val="000000"/>
                          </a:solidFill>
                          <a:latin typeface="Calibri"/>
                        </a:rPr>
                        <a:t>Privé</a:t>
                      </a:r>
                    </a:p>
                  </a:txBody>
                  <a:tcPr marL="8467" marR="8467" marT="84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169333">
                <a:tc>
                  <a:txBody>
                    <a:bodyPr/>
                    <a:lstStyle/>
                    <a:p>
                      <a:pPr algn="l" fontAlgn="b"/>
                      <a:r>
                        <a:rPr lang="nl-NL" sz="1000" b="0" i="0" u="sng" strike="noStrike">
                          <a:solidFill>
                            <a:srgbClr val="000000"/>
                          </a:solidFill>
                          <a:latin typeface="Calibri"/>
                        </a:rPr>
                        <a:t>Deze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Volgende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1000" b="0" i="0" u="sng" strike="noStrike">
                          <a:solidFill>
                            <a:srgbClr val="000000"/>
                          </a:solidFill>
                          <a:latin typeface="Calibri"/>
                        </a:rPr>
                        <a:t>Later dan twee weken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9333">
                <a:tc>
                  <a:txBody>
                    <a:bodyPr/>
                    <a:lstStyle/>
                    <a:p>
                      <a:pPr algn="l" fontAlgn="b"/>
                      <a:r>
                        <a:rPr lang="nl-NL" sz="1000" b="0" i="1" u="none" strike="noStrike">
                          <a:solidFill>
                            <a:srgbClr val="000000"/>
                          </a:solidFill>
                          <a:latin typeface="Calibri"/>
                        </a:rPr>
                        <a:t>Bloemen halen voor...</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Kapper bellen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Voorbereiden feest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Boodschappen doen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Tuin bewerken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1000" b="0" i="1" u="none" strike="noStrike">
                          <a:solidFill>
                            <a:srgbClr val="000000"/>
                          </a:solidFill>
                          <a:latin typeface="Calibri"/>
                        </a:rPr>
                        <a:t>Huis schoonmaken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33">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1" u="none" strike="noStrike">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1" u="none" strike="noStrike" dirty="0">
                          <a:solidFill>
                            <a:srgbClr val="000000"/>
                          </a:solidFill>
                          <a:latin typeface="Calibri"/>
                        </a:rPr>
                        <a:t>...</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7470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1754326"/>
          </a:xfrm>
          <a:prstGeom prst="rect">
            <a:avLst/>
          </a:prstGeom>
          <a:noFill/>
        </p:spPr>
        <p:txBody>
          <a:bodyPr wrap="square" rtlCol="0">
            <a:spAutoFit/>
          </a:bodyPr>
          <a:lstStyle/>
          <a:p>
            <a:r>
              <a:rPr lang="nl-NL" sz="1200" dirty="0" smtClean="0"/>
              <a:t>Stap 4: prioriteiten</a:t>
            </a:r>
          </a:p>
          <a:p>
            <a:r>
              <a:rPr lang="nl-NL" sz="1200" dirty="0" smtClean="0"/>
              <a:t>In het schema hieronder vindt u uw taken voor deze week</a:t>
            </a:r>
          </a:p>
          <a:p>
            <a:r>
              <a:rPr lang="nl-NL" sz="1200" dirty="0" smtClean="0"/>
              <a:t>Geef in uw schema aan welke prioriteit de taken hebben.</a:t>
            </a:r>
          </a:p>
          <a:p>
            <a:r>
              <a:rPr lang="nl-NL" sz="1200" dirty="0" smtClean="0"/>
              <a:t>(Kleuren kunnen aangepast worden)</a:t>
            </a:r>
          </a:p>
          <a:p>
            <a:endParaRPr lang="nl-NL" sz="1200" dirty="0"/>
          </a:p>
          <a:p>
            <a:r>
              <a:rPr lang="nl-NL" sz="1200" dirty="0" smtClean="0"/>
              <a:t>Groen	Hoge prioriteit</a:t>
            </a:r>
          </a:p>
          <a:p>
            <a:r>
              <a:rPr lang="nl-NL" sz="1200" dirty="0" smtClean="0"/>
              <a:t>Blauw	Belangrijk</a:t>
            </a:r>
          </a:p>
          <a:p>
            <a:r>
              <a:rPr lang="nl-NL" sz="1200" dirty="0" smtClean="0"/>
              <a:t>Lila	Lage prioriteit</a:t>
            </a:r>
          </a:p>
          <a:p>
            <a:r>
              <a:rPr lang="nl-NL" sz="1200" dirty="0" smtClean="0"/>
              <a:t>Oranje	Taken die binnen 5 minuten afgerond kunnen worden</a:t>
            </a:r>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3016210"/>
          </a:xfrm>
          <a:prstGeom prst="rect">
            <a:avLst/>
          </a:prstGeom>
          <a:noFill/>
        </p:spPr>
        <p:txBody>
          <a:bodyPr wrap="square" rtlCol="0">
            <a:spAutoFit/>
          </a:bodyPr>
          <a:lstStyle/>
          <a:p>
            <a:r>
              <a:rPr lang="nl-NL" sz="1100" dirty="0" smtClean="0">
                <a:solidFill>
                  <a:schemeClr val="accent1"/>
                </a:solidFill>
              </a:rPr>
              <a:t>Stap 1: korte en lange termijn taken</a:t>
            </a:r>
          </a:p>
          <a:p>
            <a:endParaRPr lang="nl-NL" sz="1100" dirty="0">
              <a:solidFill>
                <a:schemeClr val="accent1"/>
              </a:solidFill>
            </a:endParaRPr>
          </a:p>
          <a:p>
            <a:r>
              <a:rPr lang="nl-NL" sz="1100" dirty="0" smtClean="0">
                <a:solidFill>
                  <a:schemeClr val="accent1"/>
                </a:solidFill>
              </a:rPr>
              <a:t>Stap 2: lang lopende projecten</a:t>
            </a:r>
          </a:p>
          <a:p>
            <a:endParaRPr lang="nl-NL" sz="1100" dirty="0">
              <a:solidFill>
                <a:schemeClr val="accent1"/>
              </a:solidFill>
            </a:endParaRPr>
          </a:p>
          <a:p>
            <a:r>
              <a:rPr lang="nl-NL" sz="1100" dirty="0" smtClean="0">
                <a:solidFill>
                  <a:schemeClr val="accent1"/>
                </a:solidFill>
              </a:rPr>
              <a:t>Stap 3: volledig overzicht taken</a:t>
            </a:r>
          </a:p>
          <a:p>
            <a:endParaRPr lang="nl-NL" sz="1100" dirty="0">
              <a:solidFill>
                <a:schemeClr val="accent1"/>
              </a:solidFill>
            </a:endParaRPr>
          </a:p>
          <a:p>
            <a:r>
              <a:rPr lang="nl-NL" sz="1100" dirty="0" smtClean="0">
                <a:solidFill>
                  <a:schemeClr val="accent3"/>
                </a:solidFill>
              </a:rPr>
              <a:t>Stap 4: prioriteiten</a:t>
            </a:r>
          </a:p>
          <a:p>
            <a:endParaRPr lang="nl-NL" sz="1100" dirty="0">
              <a:solidFill>
                <a:schemeClr val="accent1"/>
              </a:solidFill>
            </a:endParaRPr>
          </a:p>
          <a:p>
            <a:r>
              <a:rPr lang="nl-NL" sz="1100" dirty="0" smtClean="0">
                <a:solidFill>
                  <a:schemeClr val="accent1"/>
                </a:solidFill>
              </a:rPr>
              <a:t>Stap 5: planning</a:t>
            </a:r>
          </a:p>
          <a:p>
            <a:endParaRPr lang="nl-NL" sz="1100" dirty="0">
              <a:solidFill>
                <a:schemeClr val="accent1"/>
              </a:solidFill>
            </a:endParaRPr>
          </a:p>
          <a:p>
            <a:r>
              <a:rPr lang="nl-NL" sz="1100" dirty="0" smtClean="0">
                <a:solidFill>
                  <a:schemeClr val="accent1"/>
                </a:solidFill>
              </a:rPr>
              <a:t>Stap 6: bijhouden en belonen</a:t>
            </a:r>
          </a:p>
          <a:p>
            <a:endParaRPr lang="nl-NL" sz="1100" dirty="0">
              <a:solidFill>
                <a:schemeClr val="accent1"/>
              </a:solidFill>
            </a:endParaRPr>
          </a:p>
          <a:p>
            <a:pPr algn="ctr"/>
            <a:endParaRPr lang="nl-NL" sz="1400" dirty="0">
              <a:solidFill>
                <a:schemeClr val="accent1"/>
              </a:solidFill>
            </a:endParaRPr>
          </a:p>
        </p:txBody>
      </p:sp>
      <p:graphicFrame>
        <p:nvGraphicFramePr>
          <p:cNvPr id="18" name="Table 20"/>
          <p:cNvGraphicFramePr>
            <a:graphicFrameLocks noGrp="1"/>
          </p:cNvGraphicFramePr>
          <p:nvPr>
            <p:extLst>
              <p:ext uri="{D42A27DB-BD31-4B8C-83A1-F6EECF244321}">
                <p14:modId xmlns:p14="http://schemas.microsoft.com/office/powerpoint/2010/main" val="155240461"/>
              </p:ext>
            </p:extLst>
          </p:nvPr>
        </p:nvGraphicFramePr>
        <p:xfrm>
          <a:off x="3743272" y="3501014"/>
          <a:ext cx="2358866" cy="2232241"/>
        </p:xfrm>
        <a:graphic>
          <a:graphicData uri="http://schemas.openxmlformats.org/drawingml/2006/table">
            <a:tbl>
              <a:tblPr/>
              <a:tblGrid>
                <a:gridCol w="2358866"/>
              </a:tblGrid>
              <a:tr h="202931">
                <a:tc>
                  <a:txBody>
                    <a:bodyPr/>
                    <a:lstStyle/>
                    <a:p>
                      <a:pPr algn="l" fontAlgn="b"/>
                      <a:r>
                        <a:rPr lang="nl-NL" sz="1000" b="1" i="0" u="none" strike="noStrike" dirty="0">
                          <a:solidFill>
                            <a:srgbClr val="000000"/>
                          </a:solidFill>
                          <a:latin typeface="Calibri"/>
                        </a:rPr>
                        <a:t>Korte termijn taken</a:t>
                      </a:r>
                    </a:p>
                  </a:txBody>
                  <a:tcPr marL="8467" marR="8467" marT="8467" marB="0" anchor="b">
                    <a:lnL>
                      <a:noFill/>
                    </a:lnL>
                    <a:lnR>
                      <a:noFill/>
                    </a:lnR>
                    <a:lnT>
                      <a:noFill/>
                    </a:lnT>
                    <a:lnB>
                      <a:noFill/>
                    </a:lnB>
                  </a:tcPr>
                </a:tc>
              </a:tr>
              <a:tr h="202931">
                <a:tc>
                  <a:txBody>
                    <a:bodyPr/>
                    <a:lstStyle/>
                    <a:p>
                      <a:pPr algn="ctr" fontAlgn="b"/>
                      <a:r>
                        <a:rPr lang="nl-NL" sz="1000" b="1" i="0" u="none" strike="noStrike">
                          <a:solidFill>
                            <a:srgbClr val="000000"/>
                          </a:solidFill>
                          <a:latin typeface="Calibri"/>
                        </a:rPr>
                        <a:t>Werk</a:t>
                      </a:r>
                    </a:p>
                  </a:txBody>
                  <a:tcPr marL="8467" marR="8467" marT="8467" marB="0" anchor="b">
                    <a:lnL>
                      <a:noFill/>
                    </a:lnL>
                    <a:lnR>
                      <a:noFill/>
                    </a:lnR>
                    <a:lnT>
                      <a:noFill/>
                    </a:lnT>
                    <a:lnB w="6350" cap="flat" cmpd="sng" algn="ctr">
                      <a:solidFill>
                        <a:srgbClr val="000000"/>
                      </a:solidFill>
                      <a:prstDash val="solid"/>
                      <a:round/>
                      <a:headEnd type="none" w="med" len="med"/>
                      <a:tailEnd type="none" w="med" len="med"/>
                    </a:lnB>
                  </a:tcPr>
                </a:tc>
              </a:tr>
              <a:tr h="202931">
                <a:tc>
                  <a:txBody>
                    <a:bodyPr/>
                    <a:lstStyle/>
                    <a:p>
                      <a:pPr algn="l" fontAlgn="b"/>
                      <a:r>
                        <a:rPr lang="nl-NL" sz="1000" b="0" i="0" u="sng" strike="noStrike" dirty="0">
                          <a:solidFill>
                            <a:srgbClr val="000000"/>
                          </a:solidFill>
                          <a:latin typeface="Calibri"/>
                        </a:rPr>
                        <a:t>Deze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2931">
                <a:tc>
                  <a:txBody>
                    <a:bodyPr/>
                    <a:lstStyle/>
                    <a:p>
                      <a:pPr algn="l" fontAlgn="b"/>
                      <a:r>
                        <a:rPr lang="nl-NL" sz="1000" b="0" i="1" u="none" strike="noStrike" dirty="0">
                          <a:solidFill>
                            <a:srgbClr val="000000"/>
                          </a:solidFill>
                          <a:latin typeface="Calibri"/>
                        </a:rPr>
                        <a:t>Gesprekken inplannen voor sollicitaties</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solidFill>
                  </a:tcPr>
                </a:tc>
              </a:tr>
              <a:tr h="202931">
                <a:tc>
                  <a:txBody>
                    <a:bodyPr/>
                    <a:lstStyle/>
                    <a:p>
                      <a:pPr algn="l" fontAlgn="b"/>
                      <a:r>
                        <a:rPr lang="nl-NL" sz="1000" b="0" i="1" u="none" strike="noStrike" dirty="0">
                          <a:solidFill>
                            <a:srgbClr val="000000"/>
                          </a:solidFill>
                          <a:latin typeface="Calibri"/>
                        </a:rPr>
                        <a:t>Doelstelling bepalen voor project Z</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r>
              <a:tr h="202931">
                <a:tc>
                  <a:txBody>
                    <a:bodyPr/>
                    <a:lstStyle/>
                    <a:p>
                      <a:pPr algn="l" fontAlgn="b"/>
                      <a:r>
                        <a:rPr lang="nl-NL" sz="1000" b="0" i="1" u="none" strike="noStrike" dirty="0" smtClean="0">
                          <a:solidFill>
                            <a:srgbClr val="000000"/>
                          </a:solidFill>
                          <a:latin typeface="Calibri"/>
                        </a:rPr>
                        <a:t>Bespreken met werknemer X</a:t>
                      </a:r>
                      <a:endParaRPr lang="nl-NL" sz="1000" b="0" i="1" u="none" strike="noStrike" dirty="0">
                        <a:solidFill>
                          <a:srgbClr val="000000"/>
                        </a:solidFill>
                        <a:latin typeface="Calibri"/>
                      </a:endParaRP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solidFill>
                  </a:tcPr>
                </a:tc>
              </a:tr>
              <a:tr h="202931">
                <a:tc>
                  <a:txBody>
                    <a:bodyPr/>
                    <a:lstStyle/>
                    <a:p>
                      <a:pPr algn="ctr" fontAlgn="b"/>
                      <a:r>
                        <a:rPr lang="nl-NL" sz="1000" b="1" i="0" u="none" strike="noStrike">
                          <a:solidFill>
                            <a:srgbClr val="000000"/>
                          </a:solidFill>
                          <a:latin typeface="Calibri"/>
                        </a:rPr>
                        <a:t>Privé</a:t>
                      </a:r>
                    </a:p>
                  </a:txBody>
                  <a:tcPr marL="8467" marR="8467" marT="84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1">
                <a:tc>
                  <a:txBody>
                    <a:bodyPr/>
                    <a:lstStyle/>
                    <a:p>
                      <a:pPr algn="l" fontAlgn="b"/>
                      <a:r>
                        <a:rPr lang="nl-NL" sz="1000" b="0" i="0" u="sng" strike="noStrike">
                          <a:solidFill>
                            <a:srgbClr val="000000"/>
                          </a:solidFill>
                          <a:latin typeface="Calibri"/>
                        </a:rPr>
                        <a:t>Deze week</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2931">
                <a:tc>
                  <a:txBody>
                    <a:bodyPr/>
                    <a:lstStyle/>
                    <a:p>
                      <a:pPr algn="l" fontAlgn="b"/>
                      <a:r>
                        <a:rPr lang="nl-NL" sz="1000" b="0" i="1" u="none" strike="noStrike" dirty="0">
                          <a:solidFill>
                            <a:srgbClr val="000000"/>
                          </a:solidFill>
                          <a:latin typeface="Calibri"/>
                        </a:rPr>
                        <a:t>Bloemen halen voor...</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4">
                        <a:lumMod val="60000"/>
                        <a:lumOff val="40000"/>
                      </a:schemeClr>
                    </a:solidFill>
                  </a:tcPr>
                </a:tc>
              </a:tr>
              <a:tr h="202931">
                <a:tc>
                  <a:txBody>
                    <a:bodyPr/>
                    <a:lstStyle/>
                    <a:p>
                      <a:pPr algn="l" fontAlgn="b"/>
                      <a:r>
                        <a:rPr lang="nl-NL" sz="1000" b="0" i="1" u="none" strike="noStrike" dirty="0">
                          <a:solidFill>
                            <a:srgbClr val="000000"/>
                          </a:solidFill>
                          <a:latin typeface="Calibri"/>
                        </a:rPr>
                        <a:t>Boodschappen doen</a:t>
                      </a: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r>
              <a:tr h="202931">
                <a:tc>
                  <a:txBody>
                    <a:bodyPr/>
                    <a:lstStyle/>
                    <a:p>
                      <a:pPr algn="l" fontAlgn="b"/>
                      <a:r>
                        <a:rPr lang="nl-NL" sz="1000" b="0" i="1" u="none" strike="noStrike" dirty="0" smtClean="0">
                          <a:solidFill>
                            <a:srgbClr val="000000"/>
                          </a:solidFill>
                          <a:latin typeface="Calibri"/>
                        </a:rPr>
                        <a:t>Bellen</a:t>
                      </a:r>
                      <a:r>
                        <a:rPr lang="nl-NL" sz="1000" b="0" i="1" u="none" strike="noStrike" baseline="0" dirty="0" smtClean="0">
                          <a:solidFill>
                            <a:srgbClr val="000000"/>
                          </a:solidFill>
                          <a:latin typeface="Calibri"/>
                        </a:rPr>
                        <a:t> met …</a:t>
                      </a:r>
                      <a:endParaRPr lang="nl-NL" sz="1000" b="0" i="1" u="none" strike="noStrike" dirty="0">
                        <a:solidFill>
                          <a:srgbClr val="000000"/>
                        </a:solidFill>
                        <a:latin typeface="Calibri"/>
                      </a:endParaRPr>
                    </a:p>
                  </a:txBody>
                  <a:tcPr marL="8467" marR="8467" marT="8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r>
            </a:tbl>
          </a:graphicData>
        </a:graphic>
      </p:graphicFrame>
    </p:spTree>
    <p:extLst>
      <p:ext uri="{BB962C8B-B14F-4D97-AF65-F5344CB8AC3E}">
        <p14:creationId xmlns:p14="http://schemas.microsoft.com/office/powerpoint/2010/main" val="3873229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307777"/>
          </a:xfrm>
          <a:prstGeom prst="rect">
            <a:avLst/>
          </a:prstGeom>
          <a:noFill/>
        </p:spPr>
        <p:txBody>
          <a:bodyPr wrap="square" rtlCol="0">
            <a:spAutoFit/>
          </a:bodyPr>
          <a:lstStyle/>
          <a:p>
            <a:r>
              <a:rPr lang="nl-NL" sz="1400" dirty="0" smtClean="0"/>
              <a:t>Stap 5: planning</a:t>
            </a:r>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3016210"/>
          </a:xfrm>
          <a:prstGeom prst="rect">
            <a:avLst/>
          </a:prstGeom>
          <a:noFill/>
        </p:spPr>
        <p:txBody>
          <a:bodyPr wrap="square" rtlCol="0">
            <a:spAutoFit/>
          </a:bodyPr>
          <a:lstStyle/>
          <a:p>
            <a:r>
              <a:rPr lang="nl-NL" sz="1100" dirty="0" smtClean="0">
                <a:solidFill>
                  <a:schemeClr val="accent1"/>
                </a:solidFill>
              </a:rPr>
              <a:t>Stap 1: korte en lange termijn taken</a:t>
            </a:r>
          </a:p>
          <a:p>
            <a:endParaRPr lang="nl-NL" sz="1100" dirty="0">
              <a:solidFill>
                <a:schemeClr val="accent1"/>
              </a:solidFill>
            </a:endParaRPr>
          </a:p>
          <a:p>
            <a:r>
              <a:rPr lang="nl-NL" sz="1100" dirty="0" smtClean="0">
                <a:solidFill>
                  <a:schemeClr val="accent1"/>
                </a:solidFill>
              </a:rPr>
              <a:t>Stap 2: lang lopende projecten</a:t>
            </a:r>
          </a:p>
          <a:p>
            <a:endParaRPr lang="nl-NL" sz="1100" dirty="0">
              <a:solidFill>
                <a:schemeClr val="accent1"/>
              </a:solidFill>
            </a:endParaRPr>
          </a:p>
          <a:p>
            <a:r>
              <a:rPr lang="nl-NL" sz="1100" dirty="0" smtClean="0">
                <a:solidFill>
                  <a:schemeClr val="accent1"/>
                </a:solidFill>
              </a:rPr>
              <a:t>Stap 3: volledig overzicht taken</a:t>
            </a:r>
          </a:p>
          <a:p>
            <a:endParaRPr lang="nl-NL" sz="1100" dirty="0">
              <a:solidFill>
                <a:schemeClr val="accent1"/>
              </a:solidFill>
            </a:endParaRPr>
          </a:p>
          <a:p>
            <a:r>
              <a:rPr lang="nl-NL" sz="1100" dirty="0" smtClean="0">
                <a:solidFill>
                  <a:schemeClr val="accent1"/>
                </a:solidFill>
              </a:rPr>
              <a:t>Stap 4: prioriteiten</a:t>
            </a:r>
          </a:p>
          <a:p>
            <a:endParaRPr lang="nl-NL" sz="1100" dirty="0">
              <a:solidFill>
                <a:schemeClr val="accent1"/>
              </a:solidFill>
            </a:endParaRPr>
          </a:p>
          <a:p>
            <a:r>
              <a:rPr lang="nl-NL" sz="1100" dirty="0" smtClean="0">
                <a:solidFill>
                  <a:schemeClr val="accent3"/>
                </a:solidFill>
              </a:rPr>
              <a:t>Stap 5: planning</a:t>
            </a:r>
          </a:p>
          <a:p>
            <a:endParaRPr lang="nl-NL" sz="1100" dirty="0">
              <a:solidFill>
                <a:schemeClr val="accent1"/>
              </a:solidFill>
            </a:endParaRPr>
          </a:p>
          <a:p>
            <a:r>
              <a:rPr lang="nl-NL" sz="1100" dirty="0" smtClean="0">
                <a:solidFill>
                  <a:schemeClr val="accent1"/>
                </a:solidFill>
              </a:rPr>
              <a:t>Stap 6: bijhouden en belonen</a:t>
            </a:r>
          </a:p>
          <a:p>
            <a:endParaRPr lang="nl-NL" sz="1100" dirty="0">
              <a:solidFill>
                <a:schemeClr val="accent1"/>
              </a:solidFill>
            </a:endParaRPr>
          </a:p>
          <a:p>
            <a:pPr algn="ctr"/>
            <a:endParaRPr lang="nl-NL" sz="1400" dirty="0">
              <a:solidFill>
                <a:schemeClr val="accent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1798750330"/>
              </p:ext>
            </p:extLst>
          </p:nvPr>
        </p:nvGraphicFramePr>
        <p:xfrm>
          <a:off x="2343016" y="2025353"/>
          <a:ext cx="6477456" cy="4238773"/>
        </p:xfrm>
        <a:graphic>
          <a:graphicData uri="http://schemas.openxmlformats.org/drawingml/2006/table">
            <a:tbl>
              <a:tblPr/>
              <a:tblGrid>
                <a:gridCol w="809682"/>
                <a:gridCol w="809682"/>
                <a:gridCol w="809682"/>
                <a:gridCol w="809682"/>
                <a:gridCol w="809682"/>
                <a:gridCol w="809682"/>
                <a:gridCol w="809682"/>
                <a:gridCol w="809682"/>
              </a:tblGrid>
              <a:tr h="168123">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Di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Wo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Do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Vr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Za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Zo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91697">
                <a:tc>
                  <a:txBody>
                    <a:bodyPr/>
                    <a:lstStyle/>
                    <a:p>
                      <a:pPr algn="l" fontAlgn="b"/>
                      <a:r>
                        <a:rPr lang="nl-NL" sz="1100" b="0" i="0" u="none" strike="noStrike" dirty="0">
                          <a:solidFill>
                            <a:srgbClr val="000000"/>
                          </a:solidFill>
                          <a:latin typeface="Calibri"/>
                        </a:rPr>
                        <a:t>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Gesprek plannen voor sollicitatie</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3"/>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Sporten</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3"/>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3">
                  <a:txBody>
                    <a:bodyPr/>
                    <a:lstStyle/>
                    <a:p>
                      <a:pPr algn="l" fontAlgn="b"/>
                      <a:r>
                        <a:rPr lang="nl-NL" sz="1100" b="0" i="0" u="none" strike="noStrike" dirty="0" smtClean="0">
                          <a:solidFill>
                            <a:srgbClr val="000000"/>
                          </a:solidFill>
                          <a:latin typeface="Calibri"/>
                        </a:rPr>
                        <a:t>Doelstelling</a:t>
                      </a:r>
                      <a:r>
                        <a:rPr lang="nl-NL" sz="1100" b="0" i="0" u="none" strike="noStrike" baseline="0" dirty="0" smtClean="0">
                          <a:solidFill>
                            <a:srgbClr val="000000"/>
                          </a:solidFill>
                          <a:latin typeface="Calibri"/>
                        </a:rPr>
                        <a:t> bepalen voor project Z</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27207">
                <a:tc>
                  <a:txBody>
                    <a:bodyPr/>
                    <a:lstStyle/>
                    <a:p>
                      <a:pPr algn="l" fontAlgn="b"/>
                      <a:r>
                        <a:rPr lang="nl-NL" sz="1100" b="0" i="0" u="none" strike="noStrike" dirty="0">
                          <a:solidFill>
                            <a:srgbClr val="000000"/>
                          </a:solidFill>
                          <a:latin typeface="Calibri"/>
                        </a:rPr>
                        <a:t>11.00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pPr algn="l" fontAlgn="b"/>
                      <a:endParaRPr lang="nl-NL" sz="1100" b="0" i="0" u="none" strike="noStrike" dirty="0">
                        <a:solidFill>
                          <a:srgbClr val="000000"/>
                        </a:solidFill>
                        <a:latin typeface="Calibri"/>
                      </a:endParaRPr>
                    </a:p>
                  </a:txBody>
                  <a:tcPr marL="9525" marR="9525" marT="9525" marB="0" anchor="b">
                    <a:lnL>
                      <a:noFill/>
                    </a:lnL>
                    <a:lnR>
                      <a:noFill/>
                    </a:lnR>
                    <a:lnT>
                      <a:noFill/>
                    </a:lnT>
                    <a:lnB>
                      <a:noFill/>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Bloemen halen</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60000"/>
                        <a:lumOff val="40000"/>
                      </a:schemeClr>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pPr algn="l" fontAlgn="b"/>
                      <a:endParaRPr lang="nl-NL" sz="1100" b="0" i="0" u="none" strike="noStrike" dirty="0">
                        <a:solidFill>
                          <a:srgbClr val="000000"/>
                        </a:solidFill>
                        <a:latin typeface="Calibri"/>
                      </a:endParaRPr>
                    </a:p>
                  </a:txBody>
                  <a:tcPr marL="9525" marR="9525" marT="9525" marB="0" anchor="b">
                    <a:lnL>
                      <a:noFill/>
                    </a:lnL>
                    <a:lnR>
                      <a:noFill/>
                    </a:lnR>
                    <a:lnT>
                      <a:noFill/>
                    </a:lnT>
                    <a:lnB>
                      <a:noFill/>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99991">
                <a:tc>
                  <a:txBody>
                    <a:bodyPr/>
                    <a:lstStyle/>
                    <a:p>
                      <a:pPr algn="l" fontAlgn="b"/>
                      <a:r>
                        <a:rPr lang="nl-NL" sz="1100" b="0" i="0" u="none" strike="noStrike" dirty="0">
                          <a:solidFill>
                            <a:srgbClr val="000000"/>
                          </a:solidFill>
                          <a:latin typeface="Calibri"/>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Bellen met …</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27207">
                <a:tc>
                  <a:txBody>
                    <a:bodyPr/>
                    <a:lstStyle/>
                    <a:p>
                      <a:pPr algn="l" fontAlgn="b"/>
                      <a:r>
                        <a:rPr lang="nl-NL" sz="1100" b="0" i="0" u="none" strike="noStrike" dirty="0">
                          <a:solidFill>
                            <a:srgbClr val="000000"/>
                          </a:solidFill>
                          <a:latin typeface="Calibri"/>
                        </a:rPr>
                        <a:t>14.00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Bespreken </a:t>
                      </a:r>
                      <a:r>
                        <a:rPr lang="nl-NL" sz="1100" b="0" i="0" u="none" strike="noStrike" dirty="0" err="1" smtClean="0">
                          <a:solidFill>
                            <a:srgbClr val="000000"/>
                          </a:solidFill>
                          <a:latin typeface="Calibri"/>
                        </a:rPr>
                        <a:t>wn</a:t>
                      </a:r>
                      <a:r>
                        <a:rPr lang="nl-NL" sz="1100" b="0" i="0" u="none" strike="noStrike" baseline="0" dirty="0" smtClean="0">
                          <a:solidFill>
                            <a:srgbClr val="000000"/>
                          </a:solidFill>
                          <a:latin typeface="Calibri"/>
                        </a:rPr>
                        <a:t> X</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Boodschappen</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3"/>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246769"/>
          </a:xfrm>
          <a:prstGeom prst="rect">
            <a:avLst/>
          </a:prstGeom>
          <a:noFill/>
        </p:spPr>
        <p:txBody>
          <a:bodyPr wrap="square" rtlCol="0">
            <a:spAutoFit/>
          </a:bodyPr>
          <a:lstStyle/>
          <a:p>
            <a:r>
              <a:rPr lang="nl-NL" sz="1400" dirty="0" smtClean="0"/>
              <a:t>Stap 6: bijhouden en belonen</a:t>
            </a:r>
          </a:p>
          <a:p>
            <a:endParaRPr lang="nl-NL" sz="1400" dirty="0"/>
          </a:p>
          <a:p>
            <a:r>
              <a:rPr lang="nl-NL" sz="1400" dirty="0" smtClean="0"/>
              <a:t>Houd je agenda goed bij. </a:t>
            </a:r>
          </a:p>
          <a:p>
            <a:r>
              <a:rPr lang="nl-NL" sz="1400" dirty="0" smtClean="0"/>
              <a:t>Schrijf je werk- en privé taken op, zo blijft het niet in je hoofd hangen. </a:t>
            </a:r>
          </a:p>
          <a:p>
            <a:r>
              <a:rPr lang="nl-NL" sz="1400" dirty="0" smtClean="0"/>
              <a:t>Breek elke week je grote taken op in kleinere taken. </a:t>
            </a:r>
          </a:p>
          <a:p>
            <a:r>
              <a:rPr lang="nl-NL" sz="1400" dirty="0" smtClean="0"/>
              <a:t>Breng prioriteiten aan.</a:t>
            </a:r>
          </a:p>
          <a:p>
            <a:endParaRPr lang="nl-NL" sz="1400" dirty="0"/>
          </a:p>
          <a:p>
            <a:r>
              <a:rPr lang="nl-NL" sz="1400" dirty="0" smtClean="0"/>
              <a:t>Bij belonen kan je beloningen invoeren die “Voorbij uitstellen” naar je toestuurt via SMS. Tevens kan “Voorbij uitstellen” je een herinnering sturen wanneer je een tijd niet gewerkt hebt met de applicatie.</a:t>
            </a:r>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3016210"/>
          </a:xfrm>
          <a:prstGeom prst="rect">
            <a:avLst/>
          </a:prstGeom>
          <a:noFill/>
        </p:spPr>
        <p:txBody>
          <a:bodyPr wrap="square" rtlCol="0">
            <a:spAutoFit/>
          </a:bodyPr>
          <a:lstStyle/>
          <a:p>
            <a:r>
              <a:rPr lang="nl-NL" sz="1100" dirty="0" smtClean="0">
                <a:solidFill>
                  <a:schemeClr val="accent1"/>
                </a:solidFill>
              </a:rPr>
              <a:t>Stap 1: korte en lange termijn taken</a:t>
            </a:r>
          </a:p>
          <a:p>
            <a:endParaRPr lang="nl-NL" sz="1100" dirty="0">
              <a:solidFill>
                <a:schemeClr val="accent1"/>
              </a:solidFill>
            </a:endParaRPr>
          </a:p>
          <a:p>
            <a:r>
              <a:rPr lang="nl-NL" sz="1100" dirty="0" smtClean="0">
                <a:solidFill>
                  <a:schemeClr val="accent1"/>
                </a:solidFill>
              </a:rPr>
              <a:t>Stap 2: lang lopende projecten</a:t>
            </a:r>
          </a:p>
          <a:p>
            <a:endParaRPr lang="nl-NL" sz="1100" dirty="0">
              <a:solidFill>
                <a:schemeClr val="accent1"/>
              </a:solidFill>
            </a:endParaRPr>
          </a:p>
          <a:p>
            <a:r>
              <a:rPr lang="nl-NL" sz="1100" dirty="0" smtClean="0">
                <a:solidFill>
                  <a:schemeClr val="accent1"/>
                </a:solidFill>
              </a:rPr>
              <a:t>Stap 3: volledig overzicht taken</a:t>
            </a:r>
          </a:p>
          <a:p>
            <a:endParaRPr lang="nl-NL" sz="1100" dirty="0">
              <a:solidFill>
                <a:schemeClr val="accent1"/>
              </a:solidFill>
            </a:endParaRPr>
          </a:p>
          <a:p>
            <a:r>
              <a:rPr lang="nl-NL" sz="1100" dirty="0" smtClean="0">
                <a:solidFill>
                  <a:schemeClr val="accent1"/>
                </a:solidFill>
              </a:rPr>
              <a:t>Stap 4: prioriteiten</a:t>
            </a:r>
          </a:p>
          <a:p>
            <a:endParaRPr lang="nl-NL" sz="1100" dirty="0">
              <a:solidFill>
                <a:schemeClr val="accent1"/>
              </a:solidFill>
            </a:endParaRPr>
          </a:p>
          <a:p>
            <a:r>
              <a:rPr lang="nl-NL" sz="1100" dirty="0" smtClean="0">
                <a:solidFill>
                  <a:schemeClr val="accent1"/>
                </a:solidFill>
              </a:rPr>
              <a:t>Stap 5: planning</a:t>
            </a:r>
          </a:p>
          <a:p>
            <a:endParaRPr lang="nl-NL" sz="1100" dirty="0">
              <a:solidFill>
                <a:schemeClr val="accent1"/>
              </a:solidFill>
            </a:endParaRPr>
          </a:p>
          <a:p>
            <a:r>
              <a:rPr lang="nl-NL" sz="1100" dirty="0" smtClean="0">
                <a:solidFill>
                  <a:schemeClr val="accent3"/>
                </a:solidFill>
              </a:rPr>
              <a:t>Stap 6: bijhouden en belonen</a:t>
            </a:r>
          </a:p>
          <a:p>
            <a:endParaRPr lang="nl-NL" sz="1100" dirty="0">
              <a:solidFill>
                <a:schemeClr val="accent1"/>
              </a:solidFill>
            </a:endParaRPr>
          </a:p>
          <a:p>
            <a:pPr algn="ctr"/>
            <a:endParaRPr lang="nl-NL" sz="1400" dirty="0">
              <a:solidFill>
                <a:schemeClr val="accent1"/>
              </a:solidFill>
            </a:endParaRPr>
          </a:p>
        </p:txBody>
      </p:sp>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3"/>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800767"/>
          </a:xfrm>
          <a:prstGeom prst="rect">
            <a:avLst/>
          </a:prstGeom>
          <a:noFill/>
        </p:spPr>
        <p:txBody>
          <a:bodyPr wrap="square" rtlCol="0">
            <a:spAutoFit/>
          </a:bodyPr>
          <a:lstStyle/>
          <a:p>
            <a:r>
              <a:rPr lang="nl-NL" sz="1200" dirty="0" smtClean="0"/>
              <a:t>Motiveren</a:t>
            </a:r>
          </a:p>
          <a:p>
            <a:endParaRPr lang="nl-NL" sz="1200" dirty="0" smtClean="0"/>
          </a:p>
          <a:p>
            <a:r>
              <a:rPr lang="nl-NL" sz="1200" dirty="0" smtClean="0"/>
              <a:t>Voorbij uitstellen stuurt mij een motiverend bericht nadat ik een nieuwe kernkwaliteit heb ingevuld</a:t>
            </a:r>
          </a:p>
          <a:p>
            <a:endParaRPr lang="nl-NL" sz="1200" dirty="0" smtClean="0"/>
          </a:p>
          <a:p>
            <a:r>
              <a:rPr lang="nl-NL" sz="1200" dirty="0" smtClean="0"/>
              <a:t>Voorbij uitstellen stuurt mij een motiverend bericht nadat ik een taak heb afgerond uit de agenda</a:t>
            </a:r>
          </a:p>
          <a:p>
            <a:endParaRPr lang="nl-NL" sz="1200" dirty="0"/>
          </a:p>
          <a:p>
            <a:r>
              <a:rPr lang="nl-NL" sz="1200" dirty="0"/>
              <a:t>Voorbij uitstellen stuurt mij een motiverend bericht nadat ik een </a:t>
            </a:r>
            <a:r>
              <a:rPr lang="nl-NL" sz="1200" dirty="0" smtClean="0"/>
              <a:t>nieuwe tip </a:t>
            </a:r>
            <a:r>
              <a:rPr lang="nl-NL" sz="1200" dirty="0"/>
              <a:t>heb </a:t>
            </a:r>
            <a:r>
              <a:rPr lang="nl-NL" sz="1200" dirty="0" smtClean="0"/>
              <a:t>ingevuld </a:t>
            </a:r>
            <a:endParaRPr lang="nl-NL" sz="1200" dirty="0"/>
          </a:p>
          <a:p>
            <a:endParaRPr lang="nl-NL" sz="1200" dirty="0" smtClean="0"/>
          </a:p>
          <a:p>
            <a:endParaRPr lang="nl-NL" sz="1400" dirty="0" smtClean="0"/>
          </a:p>
          <a:p>
            <a:endParaRPr lang="nl-NL" sz="1400" dirty="0" smtClean="0"/>
          </a:p>
          <a:p>
            <a:r>
              <a:rPr lang="nl-NL" sz="1400" dirty="0" smtClean="0"/>
              <a:t> </a:t>
            </a:r>
            <a:br>
              <a:rPr lang="nl-NL" sz="1400" dirty="0" smtClean="0"/>
            </a:br>
            <a:endParaRPr lang="nl-NL" sz="1400" dirty="0" smtClean="0"/>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1492716"/>
          </a:xfrm>
          <a:prstGeom prst="rect">
            <a:avLst/>
          </a:prstGeom>
          <a:noFill/>
        </p:spPr>
        <p:txBody>
          <a:bodyPr wrap="square" rtlCol="0">
            <a:spAutoFit/>
          </a:bodyPr>
          <a:lstStyle/>
          <a:p>
            <a:r>
              <a:rPr lang="nl-NL" sz="1100" dirty="0" smtClean="0">
                <a:solidFill>
                  <a:schemeClr val="accent3"/>
                </a:solidFill>
              </a:rPr>
              <a:t>Motiveren</a:t>
            </a:r>
          </a:p>
          <a:p>
            <a:endParaRPr lang="nl-NL" sz="1100" dirty="0" smtClean="0">
              <a:solidFill>
                <a:schemeClr val="accent3"/>
              </a:solidFill>
            </a:endParaRPr>
          </a:p>
          <a:p>
            <a:r>
              <a:rPr lang="nl-NL" sz="1100" dirty="0" smtClean="0">
                <a:solidFill>
                  <a:schemeClr val="accent1"/>
                </a:solidFill>
              </a:rPr>
              <a:t>Herinneren</a:t>
            </a:r>
          </a:p>
          <a:p>
            <a:endParaRPr lang="nl-NL" sz="1100" dirty="0" smtClean="0">
              <a:solidFill>
                <a:schemeClr val="accent1"/>
              </a:solidFill>
            </a:endParaRPr>
          </a:p>
          <a:p>
            <a:r>
              <a:rPr lang="nl-NL" sz="1100" dirty="0" smtClean="0">
                <a:solidFill>
                  <a:schemeClr val="accent1"/>
                </a:solidFill>
              </a:rPr>
              <a:t>Eigen beloningen</a:t>
            </a:r>
          </a:p>
          <a:p>
            <a:endParaRPr lang="nl-NL" sz="1100" dirty="0" smtClean="0">
              <a:solidFill>
                <a:schemeClr val="accent1"/>
              </a:solidFill>
            </a:endParaRPr>
          </a:p>
          <a:p>
            <a:endParaRPr lang="nl-NL" sz="1100" dirty="0">
              <a:solidFill>
                <a:schemeClr val="accent1"/>
              </a:solidFill>
            </a:endParaRPr>
          </a:p>
          <a:p>
            <a:pPr algn="ctr"/>
            <a:endParaRPr lang="nl-NL" sz="1400" dirty="0">
              <a:solidFill>
                <a:schemeClr val="accent1"/>
              </a:solidFill>
            </a:endParaRPr>
          </a:p>
        </p:txBody>
      </p:sp>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3"/>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1508105"/>
          </a:xfrm>
          <a:prstGeom prst="rect">
            <a:avLst/>
          </a:prstGeom>
          <a:noFill/>
        </p:spPr>
        <p:txBody>
          <a:bodyPr wrap="square" rtlCol="0">
            <a:spAutoFit/>
          </a:bodyPr>
          <a:lstStyle/>
          <a:p>
            <a:r>
              <a:rPr lang="nl-NL" sz="1200" dirty="0" smtClean="0"/>
              <a:t>Herinneren</a:t>
            </a:r>
          </a:p>
          <a:p>
            <a:endParaRPr lang="nl-NL" sz="1400" dirty="0" smtClean="0"/>
          </a:p>
          <a:p>
            <a:r>
              <a:rPr lang="nl-NL" sz="1200" dirty="0"/>
              <a:t>Voorbij uitstellen stuurt mij een </a:t>
            </a:r>
            <a:r>
              <a:rPr lang="nl-NL" sz="1200" dirty="0" smtClean="0"/>
              <a:t>herinnering wanneer ik een week mijn agenda niet heb bijgewerkt</a:t>
            </a:r>
            <a:endParaRPr lang="nl-NL" sz="1200" dirty="0"/>
          </a:p>
          <a:p>
            <a:endParaRPr lang="nl-NL" sz="1400" dirty="0" smtClean="0"/>
          </a:p>
          <a:p>
            <a:r>
              <a:rPr lang="nl-NL" sz="1400" dirty="0" smtClean="0"/>
              <a:t> </a:t>
            </a:r>
            <a:br>
              <a:rPr lang="nl-NL" sz="1400" dirty="0" smtClean="0"/>
            </a:br>
            <a:endParaRPr lang="nl-NL" sz="1400" dirty="0" smtClean="0"/>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1492716"/>
          </a:xfrm>
          <a:prstGeom prst="rect">
            <a:avLst/>
          </a:prstGeom>
          <a:noFill/>
        </p:spPr>
        <p:txBody>
          <a:bodyPr wrap="square" rtlCol="0">
            <a:spAutoFit/>
          </a:bodyPr>
          <a:lstStyle/>
          <a:p>
            <a:r>
              <a:rPr lang="nl-NL" sz="1100" dirty="0" smtClean="0">
                <a:solidFill>
                  <a:schemeClr val="accent1"/>
                </a:solidFill>
              </a:rPr>
              <a:t>Motiveren</a:t>
            </a:r>
          </a:p>
          <a:p>
            <a:endParaRPr lang="nl-NL" sz="1100" dirty="0" smtClean="0">
              <a:solidFill>
                <a:schemeClr val="accent3"/>
              </a:solidFill>
            </a:endParaRPr>
          </a:p>
          <a:p>
            <a:r>
              <a:rPr lang="nl-NL" sz="1100" dirty="0" smtClean="0">
                <a:solidFill>
                  <a:schemeClr val="accent3"/>
                </a:solidFill>
              </a:rPr>
              <a:t>Herinneren</a:t>
            </a:r>
          </a:p>
          <a:p>
            <a:endParaRPr lang="nl-NL" sz="1100" dirty="0" smtClean="0">
              <a:solidFill>
                <a:schemeClr val="accent1"/>
              </a:solidFill>
            </a:endParaRPr>
          </a:p>
          <a:p>
            <a:r>
              <a:rPr lang="nl-NL" sz="1100" dirty="0" smtClean="0">
                <a:solidFill>
                  <a:schemeClr val="accent1"/>
                </a:solidFill>
              </a:rPr>
              <a:t>Eigen beloningen</a:t>
            </a:r>
          </a:p>
          <a:p>
            <a:endParaRPr lang="nl-NL" sz="1100" dirty="0" smtClean="0">
              <a:solidFill>
                <a:schemeClr val="accent1"/>
              </a:solidFill>
            </a:endParaRPr>
          </a:p>
          <a:p>
            <a:endParaRPr lang="nl-NL" sz="1100" dirty="0">
              <a:solidFill>
                <a:schemeClr val="accent1"/>
              </a:solidFill>
            </a:endParaRPr>
          </a:p>
          <a:p>
            <a:pPr algn="ctr"/>
            <a:endParaRPr lang="nl-NL" sz="1400" dirty="0">
              <a:solidFill>
                <a:schemeClr val="accent1"/>
              </a:solidFill>
            </a:endParaRPr>
          </a:p>
        </p:txBody>
      </p:sp>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3"/>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031325"/>
          </a:xfrm>
          <a:prstGeom prst="rect">
            <a:avLst/>
          </a:prstGeom>
          <a:noFill/>
        </p:spPr>
        <p:txBody>
          <a:bodyPr wrap="square" rtlCol="0">
            <a:spAutoFit/>
          </a:bodyPr>
          <a:lstStyle/>
          <a:p>
            <a:r>
              <a:rPr lang="nl-NL" sz="1200" dirty="0" smtClean="0"/>
              <a:t>Eigen beloningen</a:t>
            </a:r>
          </a:p>
          <a:p>
            <a:endParaRPr lang="nl-NL" sz="1400" dirty="0" smtClean="0"/>
          </a:p>
          <a:p>
            <a:r>
              <a:rPr lang="nl-NL" sz="1200" dirty="0" smtClean="0"/>
              <a:t>Voorbij uitstellen stuurt mij een motiverend bericht nadat ik ….</a:t>
            </a:r>
          </a:p>
          <a:p>
            <a:endParaRPr lang="nl-NL" sz="1200" dirty="0"/>
          </a:p>
          <a:p>
            <a:endParaRPr lang="nl-NL" sz="1200" i="1" dirty="0" smtClean="0"/>
          </a:p>
          <a:p>
            <a:r>
              <a:rPr lang="nl-NL" sz="1200" i="1" dirty="0" smtClean="0"/>
              <a:t>Voorbeelden:</a:t>
            </a:r>
          </a:p>
          <a:p>
            <a:r>
              <a:rPr lang="nl-NL" sz="1200" i="1" dirty="0" smtClean="0"/>
              <a:t>Iedere week mijn taken in mijn agenda heb afgerond</a:t>
            </a:r>
          </a:p>
          <a:p>
            <a:r>
              <a:rPr lang="nl-NL" sz="1200" i="1" dirty="0" smtClean="0"/>
              <a:t>Een oefening heb ingevuld</a:t>
            </a:r>
          </a:p>
          <a:p>
            <a:r>
              <a:rPr lang="nl-NL" sz="1400" dirty="0" smtClean="0"/>
              <a:t> </a:t>
            </a:r>
            <a:br>
              <a:rPr lang="nl-NL" sz="1400" dirty="0" smtClean="0"/>
            </a:br>
            <a:endParaRPr lang="nl-NL" sz="1400" dirty="0" smtClean="0"/>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1492716"/>
          </a:xfrm>
          <a:prstGeom prst="rect">
            <a:avLst/>
          </a:prstGeom>
          <a:noFill/>
        </p:spPr>
        <p:txBody>
          <a:bodyPr wrap="square" rtlCol="0">
            <a:spAutoFit/>
          </a:bodyPr>
          <a:lstStyle/>
          <a:p>
            <a:r>
              <a:rPr lang="nl-NL" sz="1100" dirty="0" smtClean="0">
                <a:solidFill>
                  <a:schemeClr val="accent1"/>
                </a:solidFill>
              </a:rPr>
              <a:t>Motiveren</a:t>
            </a:r>
          </a:p>
          <a:p>
            <a:endParaRPr lang="nl-NL" sz="1100" dirty="0" smtClean="0">
              <a:solidFill>
                <a:schemeClr val="accent3"/>
              </a:solidFill>
            </a:endParaRPr>
          </a:p>
          <a:p>
            <a:r>
              <a:rPr lang="nl-NL" sz="1100" dirty="0" smtClean="0">
                <a:solidFill>
                  <a:schemeClr val="accent1"/>
                </a:solidFill>
              </a:rPr>
              <a:t>Herinneren</a:t>
            </a:r>
          </a:p>
          <a:p>
            <a:endParaRPr lang="nl-NL" sz="1100" dirty="0" smtClean="0">
              <a:solidFill>
                <a:schemeClr val="accent1"/>
              </a:solidFill>
            </a:endParaRPr>
          </a:p>
          <a:p>
            <a:r>
              <a:rPr lang="nl-NL" sz="1100" dirty="0" smtClean="0">
                <a:solidFill>
                  <a:schemeClr val="accent3"/>
                </a:solidFill>
              </a:rPr>
              <a:t>Eigen beloningen</a:t>
            </a:r>
          </a:p>
          <a:p>
            <a:endParaRPr lang="nl-NL" sz="1100" dirty="0" smtClean="0">
              <a:solidFill>
                <a:schemeClr val="accent1"/>
              </a:solidFill>
            </a:endParaRPr>
          </a:p>
          <a:p>
            <a:endParaRPr lang="nl-NL" sz="1100" dirty="0">
              <a:solidFill>
                <a:schemeClr val="accent1"/>
              </a:solidFill>
            </a:endParaRPr>
          </a:p>
          <a:p>
            <a:pPr algn="ctr"/>
            <a:endParaRPr lang="nl-NL" sz="1400" dirty="0">
              <a:solidFill>
                <a:schemeClr val="accent1"/>
              </a:solidFill>
            </a:endParaRPr>
          </a:p>
        </p:txBody>
      </p:sp>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3"/>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4247317"/>
          </a:xfrm>
          <a:prstGeom prst="rect">
            <a:avLst/>
          </a:prstGeom>
          <a:noFill/>
        </p:spPr>
        <p:txBody>
          <a:bodyPr wrap="square" rtlCol="0">
            <a:spAutoFit/>
          </a:bodyPr>
          <a:lstStyle/>
          <a:p>
            <a:r>
              <a:rPr lang="nl-NL" sz="1400" dirty="0" smtClean="0"/>
              <a:t>Tips</a:t>
            </a:r>
          </a:p>
          <a:p>
            <a:endParaRPr lang="nl-NL" sz="1400" dirty="0" smtClean="0"/>
          </a:p>
          <a:p>
            <a:pPr lvl="0"/>
            <a:r>
              <a:rPr lang="nl-NL" sz="1200" dirty="0" smtClean="0"/>
              <a:t>Gebruik </a:t>
            </a:r>
            <a:r>
              <a:rPr lang="nl-NL" sz="1200" dirty="0"/>
              <a:t>maar één agenda. Meerdere agenda’s zorgt voor minder </a:t>
            </a:r>
            <a:r>
              <a:rPr lang="nl-NL" sz="1200" dirty="0" smtClean="0"/>
              <a:t>overzicht. De agenda van Voorbij uitstellen kan je synchroniseren met je outlook agenda.</a:t>
            </a:r>
          </a:p>
          <a:p>
            <a:pPr lvl="0"/>
            <a:endParaRPr lang="nl-NL" sz="1200" dirty="0"/>
          </a:p>
          <a:p>
            <a:pPr lvl="0"/>
            <a:r>
              <a:rPr lang="nl-NL" sz="1200" dirty="0"/>
              <a:t>Vraag hulp in je omgeving. Collega, vriend, familie</a:t>
            </a:r>
          </a:p>
          <a:p>
            <a:pPr lvl="0"/>
            <a:endParaRPr lang="nl-NL" sz="1200" dirty="0" smtClean="0"/>
          </a:p>
          <a:p>
            <a:pPr lvl="0"/>
            <a:r>
              <a:rPr lang="nl-NL" sz="1200" dirty="0" smtClean="0"/>
              <a:t>Stel </a:t>
            </a:r>
            <a:r>
              <a:rPr lang="nl-NL" sz="1200" dirty="0"/>
              <a:t>realistische doelen. Liever iets minder in plannen dan teveel. Dan kan je jezelf elke dag belonen. </a:t>
            </a:r>
          </a:p>
          <a:p>
            <a:pPr lvl="0"/>
            <a:endParaRPr lang="nl-NL" sz="1200" dirty="0" smtClean="0"/>
          </a:p>
          <a:p>
            <a:pPr lvl="0"/>
            <a:r>
              <a:rPr lang="nl-NL" sz="1200" dirty="0" smtClean="0"/>
              <a:t>Doe </a:t>
            </a:r>
            <a:r>
              <a:rPr lang="nl-NL" sz="1200" dirty="0"/>
              <a:t>één ding tegelijk</a:t>
            </a:r>
          </a:p>
          <a:p>
            <a:pPr lvl="0"/>
            <a:endParaRPr lang="nl-NL" sz="1200" dirty="0" smtClean="0"/>
          </a:p>
          <a:p>
            <a:pPr lvl="0"/>
            <a:r>
              <a:rPr lang="nl-NL" sz="1200" dirty="0" smtClean="0"/>
              <a:t>Elk </a:t>
            </a:r>
            <a:r>
              <a:rPr lang="nl-NL" sz="1200" dirty="0"/>
              <a:t>begin is goed, als je maar begint. Begin tien minuten aan een taak die je al heel lang uitstelt, kijk daarna hoe je ermee verder gaat. </a:t>
            </a:r>
            <a:endParaRPr lang="nl-NL" sz="1200" dirty="0" smtClean="0"/>
          </a:p>
          <a:p>
            <a:pPr lvl="0"/>
            <a:endParaRPr lang="nl-NL" sz="1200" dirty="0" smtClean="0"/>
          </a:p>
          <a:p>
            <a:pPr lvl="0"/>
            <a:r>
              <a:rPr lang="nl-NL" sz="1200" dirty="0" smtClean="0"/>
              <a:t>Houdt </a:t>
            </a:r>
            <a:r>
              <a:rPr lang="nl-NL" sz="1200" dirty="0"/>
              <a:t>rekening met de bioritme. Ben je een ochtend of een avond mens? Plan belangrijke afspraken dan in de ochtend of in de avond</a:t>
            </a:r>
            <a:r>
              <a:rPr lang="nl-NL" sz="1200" dirty="0" smtClean="0"/>
              <a:t>.</a:t>
            </a:r>
          </a:p>
          <a:p>
            <a:pPr lvl="0"/>
            <a:endParaRPr lang="nl-NL" sz="1200" dirty="0"/>
          </a:p>
          <a:p>
            <a:pPr lvl="0"/>
            <a:r>
              <a:rPr lang="nl-NL" sz="1200" dirty="0"/>
              <a:t>Plan twee keer een moment in per dag om je mail te checken en te beantwoorden</a:t>
            </a:r>
            <a:r>
              <a:rPr lang="nl-NL" sz="1200" dirty="0" smtClean="0"/>
              <a:t>.</a:t>
            </a:r>
          </a:p>
          <a:p>
            <a:pPr lvl="0"/>
            <a:endParaRPr lang="nl-NL" sz="1200" dirty="0"/>
          </a:p>
          <a:p>
            <a:pPr lvl="0"/>
            <a:r>
              <a:rPr lang="nl-NL" sz="1200" dirty="0"/>
              <a:t>Slaap genoeg, beweeg een half uur per dag en eet gezond.</a:t>
            </a:r>
          </a:p>
          <a:p>
            <a:endParaRPr lang="nl-NL" sz="1400" dirty="0" smtClean="0"/>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984885"/>
          </a:xfrm>
          <a:prstGeom prst="rect">
            <a:avLst/>
          </a:prstGeom>
          <a:noFill/>
        </p:spPr>
        <p:txBody>
          <a:bodyPr wrap="square" rtlCol="0">
            <a:spAutoFit/>
          </a:bodyPr>
          <a:lstStyle/>
          <a:p>
            <a:r>
              <a:rPr lang="nl-NL" sz="1100" dirty="0" smtClean="0">
                <a:solidFill>
                  <a:schemeClr val="accent3"/>
                </a:solidFill>
              </a:rPr>
              <a:t>Tips</a:t>
            </a:r>
          </a:p>
          <a:p>
            <a:endParaRPr lang="nl-NL" sz="1100" dirty="0" smtClean="0">
              <a:solidFill>
                <a:schemeClr val="accent1"/>
              </a:solidFill>
            </a:endParaRPr>
          </a:p>
          <a:p>
            <a:r>
              <a:rPr lang="nl-NL" sz="1100" dirty="0" smtClean="0">
                <a:solidFill>
                  <a:schemeClr val="accent1"/>
                </a:solidFill>
              </a:rPr>
              <a:t>Mijn eigen tips</a:t>
            </a:r>
          </a:p>
          <a:p>
            <a:endParaRPr lang="nl-NL" sz="1100" dirty="0">
              <a:solidFill>
                <a:schemeClr val="accent1"/>
              </a:solidFill>
            </a:endParaRPr>
          </a:p>
          <a:p>
            <a:pPr algn="ctr"/>
            <a:endParaRPr lang="nl-NL" sz="1400" dirty="0">
              <a:solidFill>
                <a:schemeClr val="accent1"/>
              </a:solidFill>
            </a:endParaRPr>
          </a:p>
        </p:txBody>
      </p:sp>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3"/>
            </a:solidFill>
            <a:prstDash val="solid"/>
            <a:miter lim="800000"/>
          </a:ln>
          <a:effectLst>
            <a:innerShdw blurRad="76200">
              <a:srgbClr val="000000"/>
            </a:inn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246769"/>
          </a:xfrm>
          <a:prstGeom prst="rect">
            <a:avLst/>
          </a:prstGeom>
          <a:noFill/>
        </p:spPr>
        <p:txBody>
          <a:bodyPr wrap="square" rtlCol="0">
            <a:spAutoFit/>
          </a:bodyPr>
          <a:lstStyle/>
          <a:p>
            <a:r>
              <a:rPr lang="nl-NL" sz="1400" dirty="0" smtClean="0"/>
              <a:t>Mijn eigen tips</a:t>
            </a:r>
          </a:p>
          <a:p>
            <a:endParaRPr lang="nl-NL" sz="1400" dirty="0" smtClean="0"/>
          </a:p>
          <a:p>
            <a:endParaRPr lang="nl-NL" sz="1400" dirty="0"/>
          </a:p>
          <a:p>
            <a:r>
              <a:rPr lang="nl-NL" sz="1400" dirty="0" smtClean="0"/>
              <a:t>Zet muziek uit tijdens het werken aan taken</a:t>
            </a:r>
          </a:p>
          <a:p>
            <a:endParaRPr lang="nl-NL" sz="1400" dirty="0"/>
          </a:p>
          <a:p>
            <a:r>
              <a:rPr lang="nl-NL" sz="1400" dirty="0" smtClean="0"/>
              <a:t>…..</a:t>
            </a:r>
          </a:p>
          <a:p>
            <a:endParaRPr lang="nl-NL" sz="1400" dirty="0"/>
          </a:p>
          <a:p>
            <a:r>
              <a:rPr lang="nl-NL" sz="1400" dirty="0" smtClean="0"/>
              <a:t>…..</a:t>
            </a:r>
          </a:p>
          <a:p>
            <a:endParaRPr lang="nl-NL" sz="1400" dirty="0" smtClean="0"/>
          </a:p>
          <a:p>
            <a:endParaRPr lang="nl-NL" sz="1400" dirty="0" smtClean="0"/>
          </a:p>
        </p:txBody>
      </p:sp>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
        <p:nvSpPr>
          <p:cNvPr id="20" name="TextBox 15"/>
          <p:cNvSpPr txBox="1"/>
          <p:nvPr/>
        </p:nvSpPr>
        <p:spPr>
          <a:xfrm>
            <a:off x="971600" y="2204864"/>
            <a:ext cx="1368152" cy="984885"/>
          </a:xfrm>
          <a:prstGeom prst="rect">
            <a:avLst/>
          </a:prstGeom>
          <a:noFill/>
        </p:spPr>
        <p:txBody>
          <a:bodyPr wrap="square" rtlCol="0">
            <a:spAutoFit/>
          </a:bodyPr>
          <a:lstStyle/>
          <a:p>
            <a:r>
              <a:rPr lang="nl-NL" sz="1100" dirty="0" smtClean="0">
                <a:solidFill>
                  <a:schemeClr val="accent1"/>
                </a:solidFill>
              </a:rPr>
              <a:t>Tips</a:t>
            </a:r>
          </a:p>
          <a:p>
            <a:endParaRPr lang="nl-NL" sz="1100" dirty="0" smtClean="0">
              <a:solidFill>
                <a:schemeClr val="accent1"/>
              </a:solidFill>
            </a:endParaRPr>
          </a:p>
          <a:p>
            <a:r>
              <a:rPr lang="nl-NL" sz="1100" dirty="0" smtClean="0">
                <a:solidFill>
                  <a:schemeClr val="accent3"/>
                </a:solidFill>
              </a:rPr>
              <a:t>Mijn eigen tips</a:t>
            </a:r>
          </a:p>
          <a:p>
            <a:endParaRPr lang="nl-NL" sz="1100" dirty="0">
              <a:solidFill>
                <a:schemeClr val="accent1"/>
              </a:solidFill>
            </a:endParaRPr>
          </a:p>
          <a:p>
            <a:pPr algn="ctr"/>
            <a:endParaRPr lang="nl-NL" sz="1400" dirty="0">
              <a:solidFill>
                <a:schemeClr val="accent1"/>
              </a:solidFill>
            </a:endParaRPr>
          </a:p>
        </p:txBody>
      </p:sp>
    </p:spTree>
    <p:extLst>
      <p:ext uri="{BB962C8B-B14F-4D97-AF65-F5344CB8AC3E}">
        <p14:creationId xmlns:p14="http://schemas.microsoft.com/office/powerpoint/2010/main" val="17838151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1"/>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pic>
        <p:nvPicPr>
          <p:cNvPr id="19" name="Afbeelding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3"/>
            </a:solidFill>
            <a:prstDash val="solid"/>
            <a:miter lim="800000"/>
          </a:ln>
          <a:effectLst>
            <a:innerShdw blurRad="76200">
              <a:srgbClr val="000000"/>
            </a:innerShdw>
          </a:effectLst>
        </p:spPr>
      </p:pic>
      <p:graphicFrame>
        <p:nvGraphicFramePr>
          <p:cNvPr id="15" name="Table 20"/>
          <p:cNvGraphicFramePr>
            <a:graphicFrameLocks noGrp="1"/>
          </p:cNvGraphicFramePr>
          <p:nvPr>
            <p:extLst>
              <p:ext uri="{D42A27DB-BD31-4B8C-83A1-F6EECF244321}">
                <p14:modId xmlns:p14="http://schemas.microsoft.com/office/powerpoint/2010/main" val="550756409"/>
              </p:ext>
            </p:extLst>
          </p:nvPr>
        </p:nvGraphicFramePr>
        <p:xfrm>
          <a:off x="1369276" y="1700808"/>
          <a:ext cx="6477456" cy="4238773"/>
        </p:xfrm>
        <a:graphic>
          <a:graphicData uri="http://schemas.openxmlformats.org/drawingml/2006/table">
            <a:tbl>
              <a:tblPr/>
              <a:tblGrid>
                <a:gridCol w="809682"/>
                <a:gridCol w="809682"/>
                <a:gridCol w="809682"/>
                <a:gridCol w="809682"/>
                <a:gridCol w="809682"/>
                <a:gridCol w="809682"/>
                <a:gridCol w="809682"/>
                <a:gridCol w="809682"/>
              </a:tblGrid>
              <a:tr h="168123">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Di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Wo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Do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Vr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Za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a:solidFill>
                            <a:srgbClr val="000000"/>
                          </a:solidFill>
                          <a:latin typeface="Calibri"/>
                        </a:rPr>
                        <a:t>Zo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91697">
                <a:tc>
                  <a:txBody>
                    <a:bodyPr/>
                    <a:lstStyle/>
                    <a:p>
                      <a:pPr algn="l" fontAlgn="b"/>
                      <a:r>
                        <a:rPr lang="nl-NL" sz="1100" b="0" i="0" u="none" strike="noStrike" dirty="0">
                          <a:solidFill>
                            <a:srgbClr val="000000"/>
                          </a:solidFill>
                          <a:latin typeface="Calibri"/>
                        </a:rPr>
                        <a:t>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Gesprek plannen voor sollicitatie</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3"/>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Sporten</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3"/>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3">
                  <a:txBody>
                    <a:bodyPr/>
                    <a:lstStyle/>
                    <a:p>
                      <a:pPr algn="l" fontAlgn="b"/>
                      <a:r>
                        <a:rPr lang="nl-NL" sz="1100" b="0" i="0" u="none" strike="noStrike" dirty="0" smtClean="0">
                          <a:solidFill>
                            <a:srgbClr val="000000"/>
                          </a:solidFill>
                          <a:latin typeface="Calibri"/>
                        </a:rPr>
                        <a:t>Doelstelling</a:t>
                      </a:r>
                      <a:r>
                        <a:rPr lang="nl-NL" sz="1100" b="0" i="0" u="none" strike="noStrike" baseline="0" dirty="0" smtClean="0">
                          <a:solidFill>
                            <a:srgbClr val="000000"/>
                          </a:solidFill>
                          <a:latin typeface="Calibri"/>
                        </a:rPr>
                        <a:t> bepalen voor project Z</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27207">
                <a:tc>
                  <a:txBody>
                    <a:bodyPr/>
                    <a:lstStyle/>
                    <a:p>
                      <a:pPr algn="l" fontAlgn="b"/>
                      <a:r>
                        <a:rPr lang="nl-NL" sz="1100" b="0" i="0" u="none" strike="noStrike" dirty="0">
                          <a:solidFill>
                            <a:srgbClr val="000000"/>
                          </a:solidFill>
                          <a:latin typeface="Calibri"/>
                        </a:rPr>
                        <a:t>11.00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pPr algn="l" fontAlgn="b"/>
                      <a:endParaRPr lang="nl-NL" sz="1100" b="0" i="0" u="none" strike="noStrike" dirty="0">
                        <a:solidFill>
                          <a:srgbClr val="000000"/>
                        </a:solidFill>
                        <a:latin typeface="Calibri"/>
                      </a:endParaRPr>
                    </a:p>
                  </a:txBody>
                  <a:tcPr marL="9525" marR="9525" marT="9525" marB="0" anchor="b">
                    <a:lnL>
                      <a:noFill/>
                    </a:lnL>
                    <a:lnR>
                      <a:noFill/>
                    </a:lnR>
                    <a:lnT>
                      <a:noFill/>
                    </a:lnT>
                    <a:lnB>
                      <a:noFill/>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Bloemen halen</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60000"/>
                        <a:lumOff val="40000"/>
                      </a:schemeClr>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pPr algn="l" fontAlgn="b"/>
                      <a:endParaRPr lang="nl-NL" sz="1100" b="0" i="0" u="none" strike="noStrike" dirty="0">
                        <a:solidFill>
                          <a:srgbClr val="000000"/>
                        </a:solidFill>
                        <a:latin typeface="Calibri"/>
                      </a:endParaRPr>
                    </a:p>
                  </a:txBody>
                  <a:tcPr marL="9525" marR="9525" marT="9525" marB="0" anchor="b">
                    <a:lnL>
                      <a:noFill/>
                    </a:lnL>
                    <a:lnR>
                      <a:noFill/>
                    </a:lnR>
                    <a:lnT>
                      <a:noFill/>
                    </a:lnT>
                    <a:lnB>
                      <a:noFill/>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99991">
                <a:tc>
                  <a:txBody>
                    <a:bodyPr/>
                    <a:lstStyle/>
                    <a:p>
                      <a:pPr algn="l" fontAlgn="b"/>
                      <a:r>
                        <a:rPr lang="nl-NL" sz="1100" b="0" i="0" u="none" strike="noStrike" dirty="0">
                          <a:solidFill>
                            <a:srgbClr val="000000"/>
                          </a:solidFill>
                          <a:latin typeface="Calibri"/>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Bellen met …</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27207">
                <a:tc>
                  <a:txBody>
                    <a:bodyPr/>
                    <a:lstStyle/>
                    <a:p>
                      <a:pPr algn="l" fontAlgn="b"/>
                      <a:r>
                        <a:rPr lang="nl-NL" sz="1100" b="0" i="0" u="none" strike="noStrike" dirty="0">
                          <a:solidFill>
                            <a:srgbClr val="000000"/>
                          </a:solidFill>
                          <a:latin typeface="Calibri"/>
                        </a:rPr>
                        <a:t>14.00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Bespreken </a:t>
                      </a:r>
                      <a:r>
                        <a:rPr lang="nl-NL" sz="1100" b="0" i="0" u="none" strike="noStrike" dirty="0" err="1" smtClean="0">
                          <a:solidFill>
                            <a:srgbClr val="000000"/>
                          </a:solidFill>
                          <a:latin typeface="Calibri"/>
                        </a:rPr>
                        <a:t>wn</a:t>
                      </a:r>
                      <a:r>
                        <a:rPr lang="nl-NL" sz="1100" b="0" i="0" u="none" strike="noStrike" baseline="0" dirty="0" smtClean="0">
                          <a:solidFill>
                            <a:srgbClr val="000000"/>
                          </a:solidFill>
                          <a:latin typeface="Calibri"/>
                        </a:rPr>
                        <a:t> X</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nl-NL" sz="1100" b="0" i="0" u="none" strike="noStrike" dirty="0" smtClean="0">
                          <a:solidFill>
                            <a:srgbClr val="000000"/>
                          </a:solidFill>
                          <a:latin typeface="Calibri"/>
                        </a:rPr>
                        <a:t>Boodschappen</a:t>
                      </a:r>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19.00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23.00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68123">
                <a:tc>
                  <a:txBody>
                    <a:bodyPr/>
                    <a:lstStyle/>
                    <a:p>
                      <a:pPr algn="l" fontAlgn="b"/>
                      <a:r>
                        <a:rPr lang="nl-NL" sz="1100" b="0" i="0" u="none" strike="noStrike" dirty="0">
                          <a:solidFill>
                            <a:srgbClr val="000000"/>
                          </a:solidFill>
                          <a:latin typeface="Calibri"/>
                        </a:rPr>
                        <a:t>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nl-NL"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8140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3"/>
              </a:solidFill>
            </a:endParaRPr>
          </a:p>
          <a:p>
            <a:r>
              <a:rPr lang="nl-NL" sz="1100" dirty="0" smtClean="0">
                <a:solidFill>
                  <a:schemeClr val="accent3"/>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pic>
        <p:nvPicPr>
          <p:cNvPr id="19" name="Picture 18" descr="grass.jpg"/>
          <p:cNvPicPr>
            <a:picLocks noChangeAspect="1"/>
          </p:cNvPicPr>
          <p:nvPr/>
        </p:nvPicPr>
        <p:blipFill>
          <a:blip r:embed="rId7" cstate="print"/>
          <a:srcRect r="19453"/>
          <a:stretch>
            <a:fillRect/>
          </a:stretch>
        </p:blipFill>
        <p:spPr>
          <a:xfrm>
            <a:off x="2483768" y="4941168"/>
            <a:ext cx="1092474"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893100"/>
          </a:xfrm>
          <a:prstGeom prst="rect">
            <a:avLst/>
          </a:prstGeom>
          <a:noFill/>
        </p:spPr>
        <p:txBody>
          <a:bodyPr wrap="square" rtlCol="0">
            <a:spAutoFit/>
          </a:bodyPr>
          <a:lstStyle/>
          <a:p>
            <a:r>
              <a:rPr lang="nl-NL" sz="1400" dirty="0" smtClean="0"/>
              <a:t>De perfectionist</a:t>
            </a:r>
          </a:p>
          <a:p>
            <a:pPr>
              <a:buFont typeface="Courier New" pitchFamily="49" charset="0"/>
              <a:buChar char="o"/>
            </a:pPr>
            <a:endParaRPr lang="nl-NL" sz="1400" dirty="0" smtClean="0"/>
          </a:p>
          <a:p>
            <a:pPr lvl="1">
              <a:buFont typeface="Courier New" pitchFamily="49" charset="0"/>
              <a:buChar char="o"/>
            </a:pPr>
            <a:r>
              <a:rPr lang="nl-NL" sz="1400" dirty="0" smtClean="0"/>
              <a:t> 	Het stellen van realistische doelen is lastig</a:t>
            </a:r>
          </a:p>
          <a:p>
            <a:pPr lvl="1">
              <a:buFont typeface="Courier New" pitchFamily="49" charset="0"/>
              <a:buChar char="o"/>
            </a:pPr>
            <a:r>
              <a:rPr lang="nl-NL" sz="1400" dirty="0" smtClean="0"/>
              <a:t> 	De perfectionist legt de lat erg hoog</a:t>
            </a:r>
          </a:p>
          <a:p>
            <a:pPr lvl="1">
              <a:buFont typeface="Courier New" pitchFamily="49" charset="0"/>
              <a:buChar char="o"/>
            </a:pPr>
            <a:r>
              <a:rPr lang="nl-NL" sz="1400" dirty="0" smtClean="0"/>
              <a:t> 	Inschatten van de benodigde tijd voor een taak is moeilijk</a:t>
            </a:r>
          </a:p>
          <a:p>
            <a:pPr lvl="1">
              <a:buFont typeface="Courier New" pitchFamily="49" charset="0"/>
              <a:buChar char="o"/>
            </a:pPr>
            <a:r>
              <a:rPr lang="nl-NL" sz="1400" dirty="0" smtClean="0"/>
              <a:t> 	Falen brengt een gevoel van schaamte, waardeloosheid en schuld 	met zich mee</a:t>
            </a:r>
          </a:p>
          <a:p>
            <a:pPr lvl="1">
              <a:buFont typeface="Courier New" pitchFamily="49" charset="0"/>
              <a:buChar char="o"/>
            </a:pPr>
            <a:r>
              <a:rPr lang="nl-NL" sz="1400" dirty="0" smtClean="0"/>
              <a:t> 	Door deze angst tot falen wordt het aan een taak beginnen 	uitgesteld of wordt een taak niet afgerond</a:t>
            </a:r>
          </a:p>
          <a:p>
            <a:pPr lvl="1">
              <a:buFont typeface="Courier New" pitchFamily="49" charset="0"/>
              <a:buChar char="o"/>
            </a:pPr>
            <a:r>
              <a:rPr lang="nl-NL" sz="1400" dirty="0" smtClean="0"/>
              <a:t> 	Door de laat beginnen kan de perfectionist niet meer op zijn 	prestaties worden beoordeeld, maar geeft hij de factor tijd de 	schuld. Falen ligt dan aan de omstandigheden</a:t>
            </a:r>
          </a:p>
          <a:p>
            <a:pPr lvl="1">
              <a:buFont typeface="Courier New" pitchFamily="49" charset="0"/>
              <a:buChar char="o"/>
            </a:pPr>
            <a:r>
              <a:rPr lang="nl-NL" sz="1400" dirty="0" smtClean="0"/>
              <a:t> 	Geen hulp vragen aan anderen</a:t>
            </a:r>
            <a:endParaRPr lang="nl-NL" sz="1400" dirty="0"/>
          </a:p>
        </p:txBody>
      </p:sp>
      <p:sp>
        <p:nvSpPr>
          <p:cNvPr id="32" name="TextBox 31"/>
          <p:cNvSpPr txBox="1"/>
          <p:nvPr/>
        </p:nvSpPr>
        <p:spPr>
          <a:xfrm>
            <a:off x="3995936" y="4941168"/>
            <a:ext cx="4176464" cy="830997"/>
          </a:xfrm>
          <a:prstGeom prst="rect">
            <a:avLst/>
          </a:prstGeom>
          <a:noFill/>
        </p:spPr>
        <p:txBody>
          <a:bodyPr wrap="square" rtlCol="0">
            <a:spAutoFit/>
          </a:bodyPr>
          <a:lstStyle/>
          <a:p>
            <a:r>
              <a:rPr lang="nl-NL" sz="1600" dirty="0" smtClean="0"/>
              <a:t>Herken jij jezelf hierin?</a:t>
            </a:r>
          </a:p>
          <a:p>
            <a:pPr>
              <a:buFont typeface="Wingdings" pitchFamily="2" charset="2"/>
              <a:buChar char="q"/>
            </a:pPr>
            <a:r>
              <a:rPr lang="nl-NL" sz="1600" dirty="0" smtClean="0"/>
              <a:t>Ja</a:t>
            </a:r>
          </a:p>
          <a:p>
            <a:pPr>
              <a:buFont typeface="Wingdings" pitchFamily="2" charset="2"/>
              <a:buChar char="q"/>
            </a:pPr>
            <a:r>
              <a:rPr lang="nl-NL" sz="1600" dirty="0" smtClean="0"/>
              <a:t>Nee</a:t>
            </a:r>
            <a:endParaRPr lang="nl-NL" sz="1600" dirty="0"/>
          </a:p>
        </p:txBody>
      </p:sp>
      <p:pic>
        <p:nvPicPr>
          <p:cNvPr id="21" name="Afbeelding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1"/>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3"/>
                </a:solidFill>
              </a:rPr>
              <a:t>De </a:t>
            </a:r>
            <a:r>
              <a:rPr lang="nl-NL" sz="1100" dirty="0" err="1" smtClean="0">
                <a:solidFill>
                  <a:schemeClr val="accent3"/>
                </a:solidFill>
              </a:rPr>
              <a:t>overwerker</a:t>
            </a:r>
            <a:endParaRPr lang="nl-NL" sz="1100" dirty="0" smtClean="0">
              <a:solidFill>
                <a:schemeClr val="accent3"/>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462213"/>
          </a:xfrm>
          <a:prstGeom prst="rect">
            <a:avLst/>
          </a:prstGeom>
          <a:noFill/>
        </p:spPr>
        <p:txBody>
          <a:bodyPr wrap="square" rtlCol="0">
            <a:spAutoFit/>
          </a:bodyPr>
          <a:lstStyle/>
          <a:p>
            <a:r>
              <a:rPr lang="nl-NL" sz="1400" dirty="0" smtClean="0"/>
              <a:t>De </a:t>
            </a:r>
            <a:r>
              <a:rPr lang="nl-NL" sz="1400" dirty="0" err="1" smtClean="0"/>
              <a:t>overwerker</a:t>
            </a:r>
            <a:endParaRPr lang="nl-NL" sz="1400" dirty="0" smtClean="0"/>
          </a:p>
          <a:p>
            <a:pPr>
              <a:buFont typeface="Courier New" pitchFamily="49" charset="0"/>
              <a:buChar char="o"/>
            </a:pPr>
            <a:endParaRPr lang="nl-NL" sz="1400" dirty="0" smtClean="0"/>
          </a:p>
          <a:p>
            <a:pPr lvl="1">
              <a:buFont typeface="Courier New" pitchFamily="49" charset="0"/>
              <a:buChar char="o"/>
            </a:pPr>
            <a:r>
              <a:rPr lang="nl-NL" sz="1400" dirty="0" smtClean="0"/>
              <a:t> 	Altijd ‘ja’ zeggen wanneer iets gevraagd wordt</a:t>
            </a:r>
          </a:p>
          <a:p>
            <a:pPr lvl="1">
              <a:buFont typeface="Courier New" pitchFamily="49" charset="0"/>
              <a:buChar char="o"/>
            </a:pPr>
            <a:r>
              <a:rPr lang="nl-NL" sz="1400" dirty="0" smtClean="0"/>
              <a:t> 	Stelt eigen wensen en behoeften uit</a:t>
            </a:r>
          </a:p>
          <a:p>
            <a:pPr lvl="1">
              <a:buFont typeface="Courier New" pitchFamily="49" charset="0"/>
              <a:buChar char="o"/>
            </a:pPr>
            <a:r>
              <a:rPr lang="nl-NL" sz="1400" dirty="0" smtClean="0"/>
              <a:t> 	Veel dingen naast elkaar doen. De </a:t>
            </a:r>
            <a:r>
              <a:rPr lang="nl-NL" sz="1400" dirty="0" err="1" smtClean="0"/>
              <a:t>overwerker</a:t>
            </a:r>
            <a:r>
              <a:rPr lang="nl-NL" sz="1400" dirty="0" smtClean="0"/>
              <a:t> is altijd bezig met 	iets</a:t>
            </a:r>
          </a:p>
          <a:p>
            <a:pPr lvl="1">
              <a:buFont typeface="Courier New" pitchFamily="49" charset="0"/>
              <a:buChar char="o"/>
            </a:pPr>
            <a:r>
              <a:rPr lang="nl-NL" sz="1400" dirty="0" smtClean="0"/>
              <a:t> 	Staat niet bewust stil bij de hoeveelheid tijd een taak gaat kosten 	en of deze tijd beschikbaar is bij het aannemen van een taak</a:t>
            </a:r>
          </a:p>
          <a:p>
            <a:pPr lvl="1">
              <a:buFont typeface="Courier New" pitchFamily="49" charset="0"/>
              <a:buChar char="o"/>
            </a:pPr>
            <a:r>
              <a:rPr lang="nl-NL" sz="1400" dirty="0" smtClean="0"/>
              <a:t> 	De </a:t>
            </a:r>
            <a:r>
              <a:rPr lang="nl-NL" sz="1400" dirty="0" err="1" smtClean="0"/>
              <a:t>overwerker</a:t>
            </a:r>
            <a:r>
              <a:rPr lang="nl-NL" sz="1400" dirty="0" smtClean="0"/>
              <a:t> vindt het lastig om prioriteiten te stellen</a:t>
            </a:r>
          </a:p>
          <a:p>
            <a:pPr lvl="1">
              <a:buFont typeface="Courier New" pitchFamily="49" charset="0"/>
              <a:buChar char="o"/>
            </a:pPr>
            <a:r>
              <a:rPr lang="nl-NL" sz="1400" dirty="0" smtClean="0"/>
              <a:t> 	Inplannen van vrije tijd is moeilijk</a:t>
            </a:r>
          </a:p>
          <a:p>
            <a:pPr lvl="1">
              <a:buFont typeface="Courier New" pitchFamily="49" charset="0"/>
              <a:buChar char="o"/>
            </a:pPr>
            <a:endParaRPr lang="nl-NL" sz="1400" dirty="0" smtClean="0"/>
          </a:p>
        </p:txBody>
      </p:sp>
      <p:sp>
        <p:nvSpPr>
          <p:cNvPr id="32" name="TextBox 31"/>
          <p:cNvSpPr txBox="1"/>
          <p:nvPr/>
        </p:nvSpPr>
        <p:spPr>
          <a:xfrm>
            <a:off x="3995936" y="4941168"/>
            <a:ext cx="4176464" cy="830997"/>
          </a:xfrm>
          <a:prstGeom prst="rect">
            <a:avLst/>
          </a:prstGeom>
          <a:noFill/>
        </p:spPr>
        <p:txBody>
          <a:bodyPr wrap="square" rtlCol="0">
            <a:spAutoFit/>
          </a:bodyPr>
          <a:lstStyle/>
          <a:p>
            <a:r>
              <a:rPr lang="nl-NL" sz="1600" dirty="0" smtClean="0"/>
              <a:t>Herken jij jezelf hierin?</a:t>
            </a:r>
          </a:p>
          <a:p>
            <a:pPr>
              <a:buFont typeface="Wingdings" pitchFamily="2" charset="2"/>
              <a:buChar char="q"/>
            </a:pPr>
            <a:r>
              <a:rPr lang="nl-NL" sz="1600" dirty="0" smtClean="0"/>
              <a:t>Ja</a:t>
            </a:r>
          </a:p>
          <a:p>
            <a:pPr>
              <a:buFont typeface="Wingdings" pitchFamily="2" charset="2"/>
              <a:buChar char="q"/>
            </a:pPr>
            <a:r>
              <a:rPr lang="nl-NL" sz="1600" dirty="0" smtClean="0"/>
              <a:t>Nee</a:t>
            </a:r>
            <a:endParaRPr lang="nl-NL" sz="1600" dirty="0"/>
          </a:p>
        </p:txBody>
      </p:sp>
      <p:pic>
        <p:nvPicPr>
          <p:cNvPr id="20" name="Picture 19" descr="M300x180s300x800_d2d5363b287b74933b9002fd5b81b698-1330599348.jpg"/>
          <p:cNvPicPr>
            <a:picLocks noChangeAspect="1"/>
          </p:cNvPicPr>
          <p:nvPr/>
        </p:nvPicPr>
        <p:blipFill>
          <a:blip r:embed="rId7" cstate="print"/>
          <a:stretch>
            <a:fillRect/>
          </a:stretch>
        </p:blipFill>
        <p:spPr>
          <a:xfrm>
            <a:off x="2483768" y="4941168"/>
            <a:ext cx="1115001"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pic>
        <p:nvPicPr>
          <p:cNvPr id="21" name="Afbeelding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1"/>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3"/>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031325"/>
          </a:xfrm>
          <a:prstGeom prst="rect">
            <a:avLst/>
          </a:prstGeom>
          <a:noFill/>
        </p:spPr>
        <p:txBody>
          <a:bodyPr wrap="square" rtlCol="0">
            <a:spAutoFit/>
          </a:bodyPr>
          <a:lstStyle/>
          <a:p>
            <a:r>
              <a:rPr lang="nl-NL" sz="1400" dirty="0" smtClean="0"/>
              <a:t>De dromer</a:t>
            </a:r>
          </a:p>
          <a:p>
            <a:pPr>
              <a:buFont typeface="Courier New" pitchFamily="49" charset="0"/>
              <a:buChar char="o"/>
            </a:pPr>
            <a:endParaRPr lang="nl-NL" sz="1400" dirty="0" smtClean="0"/>
          </a:p>
          <a:p>
            <a:pPr lvl="1">
              <a:buFont typeface="Courier New" pitchFamily="49" charset="0"/>
              <a:buChar char="o"/>
            </a:pPr>
            <a:r>
              <a:rPr lang="nl-NL" sz="1400" dirty="0" smtClean="0"/>
              <a:t> 	De dromer bedenkt in het hoofd wat hij zou kunnen doen en 	bereiken</a:t>
            </a:r>
          </a:p>
          <a:p>
            <a:pPr lvl="1">
              <a:buFont typeface="Courier New" pitchFamily="49" charset="0"/>
              <a:buChar char="o"/>
            </a:pPr>
            <a:r>
              <a:rPr lang="nl-NL" sz="1400" dirty="0" smtClean="0"/>
              <a:t> 	Vergeet de stap om na het dromen deze plannen werkelijkheid te 	maken </a:t>
            </a:r>
          </a:p>
          <a:p>
            <a:pPr lvl="1">
              <a:buFont typeface="Courier New" pitchFamily="49" charset="0"/>
              <a:buChar char="o"/>
            </a:pPr>
            <a:r>
              <a:rPr lang="nl-NL" sz="1400" dirty="0" smtClean="0"/>
              <a:t> 	Maken van een plan van aanpak en uitwerken van uitvoerbare 	taken is lastig</a:t>
            </a:r>
          </a:p>
          <a:p>
            <a:pPr lvl="1">
              <a:buFont typeface="Courier New" pitchFamily="49" charset="0"/>
              <a:buChar char="o"/>
            </a:pPr>
            <a:r>
              <a:rPr lang="nl-NL" sz="1400" dirty="0" smtClean="0"/>
              <a:t> 	Behoefte aan een plezierig en makkelijk leven </a:t>
            </a:r>
          </a:p>
        </p:txBody>
      </p:sp>
      <p:sp>
        <p:nvSpPr>
          <p:cNvPr id="32" name="TextBox 31"/>
          <p:cNvSpPr txBox="1"/>
          <p:nvPr/>
        </p:nvSpPr>
        <p:spPr>
          <a:xfrm>
            <a:off x="3995936" y="4941168"/>
            <a:ext cx="4176464" cy="830997"/>
          </a:xfrm>
          <a:prstGeom prst="rect">
            <a:avLst/>
          </a:prstGeom>
          <a:noFill/>
        </p:spPr>
        <p:txBody>
          <a:bodyPr wrap="square" rtlCol="0">
            <a:spAutoFit/>
          </a:bodyPr>
          <a:lstStyle/>
          <a:p>
            <a:r>
              <a:rPr lang="nl-NL" sz="1600" dirty="0" smtClean="0"/>
              <a:t>Herken jij jezelf hierin?</a:t>
            </a:r>
          </a:p>
          <a:p>
            <a:pPr>
              <a:buFont typeface="Wingdings" pitchFamily="2" charset="2"/>
              <a:buChar char="q"/>
            </a:pPr>
            <a:r>
              <a:rPr lang="nl-NL" sz="1600" dirty="0" smtClean="0"/>
              <a:t>Ja</a:t>
            </a:r>
          </a:p>
          <a:p>
            <a:pPr>
              <a:buFont typeface="Wingdings" pitchFamily="2" charset="2"/>
              <a:buChar char="q"/>
            </a:pPr>
            <a:r>
              <a:rPr lang="nl-NL" sz="1600" dirty="0" smtClean="0"/>
              <a:t>Nee</a:t>
            </a:r>
            <a:endParaRPr lang="nl-NL" sz="1600" dirty="0"/>
          </a:p>
        </p:txBody>
      </p:sp>
      <p:pic>
        <p:nvPicPr>
          <p:cNvPr id="19" name="Picture 18" descr="daydreaming21.jpg"/>
          <p:cNvPicPr>
            <a:picLocks noChangeAspect="1"/>
          </p:cNvPicPr>
          <p:nvPr/>
        </p:nvPicPr>
        <p:blipFill>
          <a:blip r:embed="rId7" cstate="print"/>
          <a:srcRect l="3896"/>
          <a:stretch>
            <a:fillRect/>
          </a:stretch>
        </p:blipFill>
        <p:spPr>
          <a:xfrm>
            <a:off x="2483768" y="4941168"/>
            <a:ext cx="1115671"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pic>
        <p:nvPicPr>
          <p:cNvPr id="21" name="Afbeelding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1"/>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3"/>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1815882"/>
          </a:xfrm>
          <a:prstGeom prst="rect">
            <a:avLst/>
          </a:prstGeom>
          <a:noFill/>
        </p:spPr>
        <p:txBody>
          <a:bodyPr wrap="square" rtlCol="0">
            <a:spAutoFit/>
          </a:bodyPr>
          <a:lstStyle/>
          <a:p>
            <a:r>
              <a:rPr lang="nl-NL" sz="1400" dirty="0" smtClean="0"/>
              <a:t>De uitdager</a:t>
            </a:r>
          </a:p>
          <a:p>
            <a:pPr>
              <a:buFont typeface="Courier New" pitchFamily="49" charset="0"/>
              <a:buChar char="o"/>
            </a:pPr>
            <a:endParaRPr lang="nl-NL" sz="1400" dirty="0" smtClean="0"/>
          </a:p>
          <a:p>
            <a:pPr lvl="1">
              <a:buFont typeface="Courier New" pitchFamily="49" charset="0"/>
              <a:buChar char="o"/>
            </a:pPr>
            <a:r>
              <a:rPr lang="nl-NL" sz="1400" dirty="0" smtClean="0"/>
              <a:t> 	Gemaakte afspraken niet nakomen</a:t>
            </a:r>
          </a:p>
          <a:p>
            <a:pPr lvl="1">
              <a:buFont typeface="Courier New" pitchFamily="49" charset="0"/>
              <a:buChar char="o"/>
            </a:pPr>
            <a:r>
              <a:rPr lang="nl-NL" sz="1400" dirty="0" smtClean="0"/>
              <a:t> 	De uitdager wil zijn eigen leven leiden en autonoom zijn</a:t>
            </a:r>
          </a:p>
          <a:p>
            <a:pPr lvl="1">
              <a:buFont typeface="Courier New" pitchFamily="49" charset="0"/>
              <a:buChar char="o"/>
            </a:pPr>
            <a:r>
              <a:rPr lang="nl-NL" sz="1400" dirty="0" smtClean="0"/>
              <a:t> 	Weerstand tegen iedereen die zegt wat hij wel en niet moet doen  </a:t>
            </a:r>
          </a:p>
          <a:p>
            <a:pPr lvl="1">
              <a:buFont typeface="Courier New" pitchFamily="49" charset="0"/>
              <a:buChar char="o"/>
            </a:pPr>
            <a:r>
              <a:rPr lang="nl-NL" sz="1400" dirty="0" smtClean="0"/>
              <a:t> 	Als verzet gebruikt de uitdager uitstelgedrag </a:t>
            </a:r>
          </a:p>
          <a:p>
            <a:pPr lvl="1">
              <a:buFont typeface="Courier New" pitchFamily="49" charset="0"/>
              <a:buChar char="o"/>
            </a:pPr>
            <a:r>
              <a:rPr lang="nl-NL" sz="1400" dirty="0" smtClean="0"/>
              <a:t> 	Het stellen van doelen die aansluiten bij wat de uitdager zelf wil, is 	lastig </a:t>
            </a:r>
          </a:p>
        </p:txBody>
      </p:sp>
      <p:sp>
        <p:nvSpPr>
          <p:cNvPr id="32" name="TextBox 31"/>
          <p:cNvSpPr txBox="1"/>
          <p:nvPr/>
        </p:nvSpPr>
        <p:spPr>
          <a:xfrm>
            <a:off x="3995936" y="4941168"/>
            <a:ext cx="4176464" cy="830997"/>
          </a:xfrm>
          <a:prstGeom prst="rect">
            <a:avLst/>
          </a:prstGeom>
          <a:noFill/>
        </p:spPr>
        <p:txBody>
          <a:bodyPr wrap="square" rtlCol="0">
            <a:spAutoFit/>
          </a:bodyPr>
          <a:lstStyle/>
          <a:p>
            <a:r>
              <a:rPr lang="nl-NL" sz="1600" dirty="0" smtClean="0"/>
              <a:t>Herken jij jezelf hierin?</a:t>
            </a:r>
          </a:p>
          <a:p>
            <a:pPr>
              <a:buFont typeface="Wingdings" pitchFamily="2" charset="2"/>
              <a:buChar char="q"/>
            </a:pPr>
            <a:r>
              <a:rPr lang="nl-NL" sz="1600" dirty="0" smtClean="0"/>
              <a:t>Ja</a:t>
            </a:r>
          </a:p>
          <a:p>
            <a:pPr>
              <a:buFont typeface="Wingdings" pitchFamily="2" charset="2"/>
              <a:buChar char="q"/>
            </a:pPr>
            <a:r>
              <a:rPr lang="nl-NL" sz="1600" dirty="0" smtClean="0"/>
              <a:t>Nee</a:t>
            </a:r>
            <a:endParaRPr lang="nl-NL" sz="1600" dirty="0"/>
          </a:p>
        </p:txBody>
      </p:sp>
      <p:pic>
        <p:nvPicPr>
          <p:cNvPr id="20" name="Picture 19" descr="Wie-zich-in-Arizona-online-aan-trolling-hatelijk-gedrag-te-buiten-gaat-riskeert-zwaret-straffen-.jpg"/>
          <p:cNvPicPr>
            <a:picLocks noChangeAspect="1"/>
          </p:cNvPicPr>
          <p:nvPr/>
        </p:nvPicPr>
        <p:blipFill>
          <a:blip r:embed="rId7" cstate="print"/>
          <a:srcRect l="9827" r="8315"/>
          <a:stretch>
            <a:fillRect/>
          </a:stretch>
        </p:blipFill>
        <p:spPr>
          <a:xfrm>
            <a:off x="2483768" y="4941168"/>
            <a:ext cx="1109518"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pic>
        <p:nvPicPr>
          <p:cNvPr id="21" name="Afbeelding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1"/>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3"/>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031325"/>
          </a:xfrm>
          <a:prstGeom prst="rect">
            <a:avLst/>
          </a:prstGeom>
          <a:noFill/>
        </p:spPr>
        <p:txBody>
          <a:bodyPr wrap="square" rtlCol="0">
            <a:spAutoFit/>
          </a:bodyPr>
          <a:lstStyle/>
          <a:p>
            <a:r>
              <a:rPr lang="nl-NL" sz="1400" dirty="0" smtClean="0"/>
              <a:t>De adrenalinezoeker</a:t>
            </a:r>
          </a:p>
          <a:p>
            <a:pPr>
              <a:buFont typeface="Courier New" pitchFamily="49" charset="0"/>
              <a:buChar char="o"/>
            </a:pPr>
            <a:endParaRPr lang="nl-NL" sz="1400" dirty="0" smtClean="0"/>
          </a:p>
          <a:p>
            <a:pPr lvl="1">
              <a:buFont typeface="Courier New" pitchFamily="49" charset="0"/>
              <a:buChar char="o"/>
            </a:pPr>
            <a:r>
              <a:rPr lang="nl-NL" sz="1400" dirty="0" smtClean="0"/>
              <a:t> 	Wil geen leuke activiteiten missen</a:t>
            </a:r>
          </a:p>
          <a:p>
            <a:pPr lvl="1">
              <a:buFont typeface="Courier New" pitchFamily="49" charset="0"/>
              <a:buChar char="o"/>
            </a:pPr>
            <a:r>
              <a:rPr lang="nl-NL" sz="1400" dirty="0" smtClean="0"/>
              <a:t> 	Gaat de strijd aan met de tijd</a:t>
            </a:r>
          </a:p>
          <a:p>
            <a:pPr lvl="1">
              <a:buFont typeface="Courier New" pitchFamily="49" charset="0"/>
              <a:buChar char="o"/>
            </a:pPr>
            <a:r>
              <a:rPr lang="nl-NL" sz="1400" dirty="0" smtClean="0"/>
              <a:t> 	Zoeken naar deze situatie wanneer er nog weinig tijd is, lijkt 	verslavend voor de adrenalinezoeker</a:t>
            </a:r>
          </a:p>
          <a:p>
            <a:pPr lvl="1">
              <a:buFont typeface="Courier New" pitchFamily="49" charset="0"/>
              <a:buChar char="o"/>
            </a:pPr>
            <a:r>
              <a:rPr lang="nl-NL" sz="1400" dirty="0" smtClean="0"/>
              <a:t> 	Schrikt niet van moeilijke taken en verveeld zich snel</a:t>
            </a:r>
          </a:p>
          <a:p>
            <a:pPr lvl="1">
              <a:buFont typeface="Courier New" pitchFamily="49" charset="0"/>
              <a:buChar char="o"/>
            </a:pPr>
            <a:r>
              <a:rPr lang="nl-NL" sz="1400" dirty="0" smtClean="0"/>
              <a:t> 	Door uit te stellen creëert de adrenalinezoeker een innerlijke 	drijfveer om iets te ondernemen </a:t>
            </a:r>
          </a:p>
        </p:txBody>
      </p:sp>
      <p:sp>
        <p:nvSpPr>
          <p:cNvPr id="32" name="TextBox 31"/>
          <p:cNvSpPr txBox="1"/>
          <p:nvPr/>
        </p:nvSpPr>
        <p:spPr>
          <a:xfrm>
            <a:off x="3995936" y="4941168"/>
            <a:ext cx="4176464" cy="830997"/>
          </a:xfrm>
          <a:prstGeom prst="rect">
            <a:avLst/>
          </a:prstGeom>
          <a:noFill/>
        </p:spPr>
        <p:txBody>
          <a:bodyPr wrap="square" rtlCol="0">
            <a:spAutoFit/>
          </a:bodyPr>
          <a:lstStyle/>
          <a:p>
            <a:r>
              <a:rPr lang="nl-NL" sz="1600" dirty="0" smtClean="0"/>
              <a:t>Herken jij jezelf hierin?</a:t>
            </a:r>
          </a:p>
          <a:p>
            <a:pPr>
              <a:buFont typeface="Wingdings" pitchFamily="2" charset="2"/>
              <a:buChar char="q"/>
            </a:pPr>
            <a:r>
              <a:rPr lang="nl-NL" sz="1600" dirty="0" smtClean="0"/>
              <a:t>Ja</a:t>
            </a:r>
          </a:p>
          <a:p>
            <a:pPr>
              <a:buFont typeface="Wingdings" pitchFamily="2" charset="2"/>
              <a:buChar char="q"/>
            </a:pPr>
            <a:r>
              <a:rPr lang="nl-NL" sz="1600" dirty="0" smtClean="0"/>
              <a:t>Nee</a:t>
            </a:r>
            <a:endParaRPr lang="nl-NL" sz="1600" dirty="0"/>
          </a:p>
        </p:txBody>
      </p:sp>
      <p:pic>
        <p:nvPicPr>
          <p:cNvPr id="19" name="Picture 18" descr="1_1289015701_16_skydive.jpg"/>
          <p:cNvPicPr>
            <a:picLocks noChangeAspect="1"/>
          </p:cNvPicPr>
          <p:nvPr/>
        </p:nvPicPr>
        <p:blipFill>
          <a:blip r:embed="rId7" cstate="print"/>
          <a:srcRect l="3150" r="14488"/>
          <a:stretch>
            <a:fillRect/>
          </a:stretch>
        </p:blipFill>
        <p:spPr>
          <a:xfrm>
            <a:off x="2483768" y="4941168"/>
            <a:ext cx="1111901"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pic>
        <p:nvPicPr>
          <p:cNvPr id="21" name="Afbeelding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846933"/>
          </a:xfrm>
          <a:prstGeom prst="rect">
            <a:avLst/>
          </a:prstGeom>
          <a:noFill/>
        </p:spPr>
        <p:txBody>
          <a:bodyPr wrap="square" rtlCol="0">
            <a:spAutoFit/>
          </a:bodyPr>
          <a:lstStyle/>
          <a:p>
            <a:r>
              <a:rPr lang="nl-NL" sz="1100" dirty="0" smtClean="0">
                <a:solidFill>
                  <a:schemeClr val="accent1"/>
                </a:solidFill>
              </a:rPr>
              <a:t>Doe de test!</a:t>
            </a:r>
          </a:p>
          <a:p>
            <a:endParaRPr lang="nl-NL" sz="1100" dirty="0">
              <a:solidFill>
                <a:schemeClr val="accent1"/>
              </a:solidFill>
            </a:endParaRPr>
          </a:p>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3"/>
                </a:solidFill>
              </a:rPr>
              <a:t>De piekeraar</a:t>
            </a:r>
          </a:p>
          <a:p>
            <a:endParaRPr lang="nl-NL" sz="1100" dirty="0" smtClean="0">
              <a:solidFill>
                <a:schemeClr val="accent1"/>
              </a:solidFill>
            </a:endParaRPr>
          </a:p>
          <a:p>
            <a:r>
              <a:rPr lang="nl-NL" sz="1100" dirty="0" smtClean="0">
                <a:solidFill>
                  <a:schemeClr val="accent1"/>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2246769"/>
          </a:xfrm>
          <a:prstGeom prst="rect">
            <a:avLst/>
          </a:prstGeom>
          <a:noFill/>
        </p:spPr>
        <p:txBody>
          <a:bodyPr wrap="square" rtlCol="0">
            <a:spAutoFit/>
          </a:bodyPr>
          <a:lstStyle/>
          <a:p>
            <a:r>
              <a:rPr lang="nl-NL" sz="1400" dirty="0" smtClean="0"/>
              <a:t>De piekeraar</a:t>
            </a:r>
          </a:p>
          <a:p>
            <a:pPr>
              <a:buFont typeface="Courier New" pitchFamily="49" charset="0"/>
              <a:buChar char="o"/>
            </a:pPr>
            <a:endParaRPr lang="nl-NL" sz="1400" dirty="0" smtClean="0"/>
          </a:p>
          <a:p>
            <a:pPr lvl="1">
              <a:buFont typeface="Courier New" pitchFamily="49" charset="0"/>
              <a:buChar char="o"/>
            </a:pPr>
            <a:r>
              <a:rPr lang="nl-NL" sz="1400" dirty="0" smtClean="0"/>
              <a:t> 	Bang voor verandering, het ‘oude’ is vertrouwd</a:t>
            </a:r>
          </a:p>
          <a:p>
            <a:pPr lvl="1">
              <a:buFont typeface="Courier New" pitchFamily="49" charset="0"/>
              <a:buChar char="o"/>
            </a:pPr>
            <a:r>
              <a:rPr lang="nl-NL" sz="1400" dirty="0" smtClean="0"/>
              <a:t> 	Bij beslissingen maken eerst denken aan de negatieve gevolgen</a:t>
            </a:r>
          </a:p>
          <a:p>
            <a:pPr lvl="1">
              <a:buFont typeface="Courier New" pitchFamily="49" charset="0"/>
              <a:buChar char="o"/>
            </a:pPr>
            <a:r>
              <a:rPr lang="nl-NL" sz="1400" dirty="0" smtClean="0"/>
              <a:t> 	Besluiten worden later vaak terug genomen, de piekeraar is niet 	zeker van zichzelf</a:t>
            </a:r>
          </a:p>
          <a:p>
            <a:pPr lvl="1">
              <a:buFont typeface="Courier New" pitchFamily="49" charset="0"/>
              <a:buChar char="o"/>
            </a:pPr>
            <a:r>
              <a:rPr lang="nl-NL" sz="1400" dirty="0" smtClean="0"/>
              <a:t> 	Vraagt anderen om advies en bevestiging bij het maken van een 	beslissing</a:t>
            </a:r>
          </a:p>
          <a:p>
            <a:pPr lvl="1">
              <a:buFont typeface="Courier New" pitchFamily="49" charset="0"/>
              <a:buChar char="o"/>
            </a:pPr>
            <a:r>
              <a:rPr lang="nl-NL" sz="1400" dirty="0" smtClean="0"/>
              <a:t> 	Vertrouwen in de eigen capaciteiten is laag</a:t>
            </a:r>
          </a:p>
          <a:p>
            <a:pPr lvl="1"/>
            <a:r>
              <a:rPr lang="nl-NL" sz="1400" dirty="0" smtClean="0"/>
              <a:t> </a:t>
            </a:r>
          </a:p>
        </p:txBody>
      </p:sp>
      <p:sp>
        <p:nvSpPr>
          <p:cNvPr id="32" name="TextBox 31"/>
          <p:cNvSpPr txBox="1"/>
          <p:nvPr/>
        </p:nvSpPr>
        <p:spPr>
          <a:xfrm>
            <a:off x="3995936" y="4941168"/>
            <a:ext cx="4176464" cy="830997"/>
          </a:xfrm>
          <a:prstGeom prst="rect">
            <a:avLst/>
          </a:prstGeom>
          <a:noFill/>
        </p:spPr>
        <p:txBody>
          <a:bodyPr wrap="square" rtlCol="0">
            <a:spAutoFit/>
          </a:bodyPr>
          <a:lstStyle/>
          <a:p>
            <a:r>
              <a:rPr lang="nl-NL" sz="1600" dirty="0" smtClean="0"/>
              <a:t>Herken jij jezelf hierin?</a:t>
            </a:r>
          </a:p>
          <a:p>
            <a:pPr>
              <a:buFont typeface="Wingdings" pitchFamily="2" charset="2"/>
              <a:buChar char="q"/>
            </a:pPr>
            <a:r>
              <a:rPr lang="nl-NL" sz="1600" dirty="0" smtClean="0"/>
              <a:t>Ja</a:t>
            </a:r>
          </a:p>
          <a:p>
            <a:pPr>
              <a:buFont typeface="Wingdings" pitchFamily="2" charset="2"/>
              <a:buChar char="q"/>
            </a:pPr>
            <a:r>
              <a:rPr lang="nl-NL" sz="1600" dirty="0" smtClean="0"/>
              <a:t>Nee</a:t>
            </a:r>
            <a:endParaRPr lang="nl-NL" sz="1600" dirty="0"/>
          </a:p>
        </p:txBody>
      </p:sp>
      <p:pic>
        <p:nvPicPr>
          <p:cNvPr id="21" name="Picture 20" descr="piekeren-1024x682.png"/>
          <p:cNvPicPr>
            <a:picLocks noChangeAspect="1"/>
          </p:cNvPicPr>
          <p:nvPr/>
        </p:nvPicPr>
        <p:blipFill>
          <a:blip r:embed="rId7" cstate="print"/>
          <a:srcRect l="8858" r="8489"/>
          <a:stretch>
            <a:fillRect/>
          </a:stretch>
        </p:blipFill>
        <p:spPr>
          <a:xfrm>
            <a:off x="2483768" y="4941168"/>
            <a:ext cx="1116861"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pic>
        <p:nvPicPr>
          <p:cNvPr id="20" name="Afbeelding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60648"/>
            <a:ext cx="9144000" cy="6336704"/>
          </a:xfrm>
          <a:prstGeom prst="roundRect">
            <a:avLst/>
          </a:prstGeom>
          <a:solidFill>
            <a:schemeClr val="tx1">
              <a:alpha val="6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tangle 4"/>
          <p:cNvSpPr/>
          <p:nvPr/>
        </p:nvSpPr>
        <p:spPr>
          <a:xfrm>
            <a:off x="827584" y="764704"/>
            <a:ext cx="7560840" cy="5328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Oval 5"/>
          <p:cNvSpPr/>
          <p:nvPr/>
        </p:nvSpPr>
        <p:spPr>
          <a:xfrm>
            <a:off x="251520" y="314096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l 6"/>
          <p:cNvSpPr/>
          <p:nvPr/>
        </p:nvSpPr>
        <p:spPr>
          <a:xfrm>
            <a:off x="8676456" y="335699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8" name="Straight Connector 7"/>
          <p:cNvCxnSpPr/>
          <p:nvPr/>
        </p:nvCxnSpPr>
        <p:spPr>
          <a:xfrm>
            <a:off x="827584" y="162880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5-Point Star 8"/>
          <p:cNvSpPr/>
          <p:nvPr/>
        </p:nvSpPr>
        <p:spPr>
          <a:xfrm>
            <a:off x="1259632" y="980730"/>
            <a:ext cx="576064"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9" descr="uitstellen.jpg"/>
          <p:cNvPicPr>
            <a:picLocks noChangeAspect="1"/>
          </p:cNvPicPr>
          <p:nvPr/>
        </p:nvPicPr>
        <p:blipFill>
          <a:blip r:embed="rId2" cstate="print"/>
          <a:srcRect l="12958" t="9218" r="12958" b="13828"/>
          <a:stretch>
            <a:fillRect/>
          </a:stretch>
        </p:blipFill>
        <p:spPr>
          <a:xfrm>
            <a:off x="2411760" y="1052736"/>
            <a:ext cx="481064" cy="468304"/>
          </a:xfrm>
          <a:prstGeom prst="rect">
            <a:avLst/>
          </a:prstGeom>
          <a:ln w="88900" cap="sq" cmpd="thickThin">
            <a:solidFill>
              <a:schemeClr val="accent3"/>
            </a:solidFill>
            <a:prstDash val="solid"/>
            <a:miter lim="800000"/>
          </a:ln>
          <a:effectLst>
            <a:innerShdw blurRad="76200">
              <a:srgbClr val="000000"/>
            </a:innerShdw>
          </a:effectLst>
        </p:spPr>
      </p:pic>
      <p:pic>
        <p:nvPicPr>
          <p:cNvPr id="11" name="Picture 10" descr="kernwaarden-442x266.jpg"/>
          <p:cNvPicPr>
            <a:picLocks noChangeAspect="1"/>
          </p:cNvPicPr>
          <p:nvPr/>
        </p:nvPicPr>
        <p:blipFill>
          <a:blip r:embed="rId3" cstate="print">
            <a:lum contrast="5000"/>
          </a:blip>
          <a:srcRect l="19667" r="19667"/>
          <a:stretch>
            <a:fillRect/>
          </a:stretch>
        </p:blipFill>
        <p:spPr>
          <a:xfrm>
            <a:off x="3275856" y="1052736"/>
            <a:ext cx="467415" cy="463702"/>
          </a:xfrm>
          <a:prstGeom prst="rect">
            <a:avLst/>
          </a:prstGeom>
          <a:ln w="88900" cap="sq" cmpd="thickThin">
            <a:solidFill>
              <a:schemeClr val="accent1"/>
            </a:solidFill>
            <a:prstDash val="solid"/>
            <a:miter lim="800000"/>
          </a:ln>
          <a:effectLst>
            <a:innerShdw>
              <a:srgbClr val="000000"/>
            </a:innerShdw>
          </a:effectLst>
        </p:spPr>
      </p:pic>
      <p:pic>
        <p:nvPicPr>
          <p:cNvPr id="12" name="Picture 11" descr="planning2.jpg"/>
          <p:cNvPicPr>
            <a:picLocks noChangeAspect="1"/>
          </p:cNvPicPr>
          <p:nvPr/>
        </p:nvPicPr>
        <p:blipFill>
          <a:blip r:embed="rId4" cstate="print"/>
          <a:srcRect l="5062" r="18560"/>
          <a:stretch>
            <a:fillRect/>
          </a:stretch>
        </p:blipFill>
        <p:spPr>
          <a:xfrm>
            <a:off x="4139952" y="1052736"/>
            <a:ext cx="466669" cy="458248"/>
          </a:xfrm>
          <a:prstGeom prst="rect">
            <a:avLst/>
          </a:prstGeom>
          <a:ln w="88900" cap="sq" cmpd="thickThin">
            <a:solidFill>
              <a:schemeClr val="accent1"/>
            </a:solidFill>
            <a:prstDash val="solid"/>
            <a:miter lim="800000"/>
          </a:ln>
          <a:effectLst>
            <a:innerShdw blurRad="76200">
              <a:srgbClr val="000000"/>
            </a:innerShdw>
          </a:effectLst>
        </p:spPr>
      </p:pic>
      <p:pic>
        <p:nvPicPr>
          <p:cNvPr id="13" name="Picture 12" descr="goed-antwoord.jpg"/>
          <p:cNvPicPr>
            <a:picLocks noChangeAspect="1"/>
          </p:cNvPicPr>
          <p:nvPr/>
        </p:nvPicPr>
        <p:blipFill>
          <a:blip r:embed="rId5" cstate="print"/>
          <a:stretch>
            <a:fillRect/>
          </a:stretch>
        </p:blipFill>
        <p:spPr>
          <a:xfrm>
            <a:off x="5004048" y="1052736"/>
            <a:ext cx="467992" cy="467992"/>
          </a:xfrm>
          <a:prstGeom prst="rect">
            <a:avLst/>
          </a:prstGeom>
          <a:ln w="88900" cap="sq" cmpd="thickThin">
            <a:solidFill>
              <a:schemeClr val="accent1"/>
            </a:solidFill>
            <a:prstDash val="solid"/>
            <a:miter lim="800000"/>
          </a:ln>
          <a:effectLst>
            <a:innerShdw blurRad="76200">
              <a:srgbClr val="000000"/>
            </a:innerShdw>
          </a:effectLst>
        </p:spPr>
      </p:pic>
      <p:pic>
        <p:nvPicPr>
          <p:cNvPr id="14" name="Picture 13" descr="imagesCAKOO3HO.jpg"/>
          <p:cNvPicPr>
            <a:picLocks noChangeAspect="1"/>
          </p:cNvPicPr>
          <p:nvPr/>
        </p:nvPicPr>
        <p:blipFill>
          <a:blip r:embed="rId6" cstate="print"/>
          <a:srcRect l="6719" r="6719" b="13438"/>
          <a:stretch>
            <a:fillRect/>
          </a:stretch>
        </p:blipFill>
        <p:spPr>
          <a:xfrm>
            <a:off x="5868144" y="1052736"/>
            <a:ext cx="467989" cy="467992"/>
          </a:xfrm>
          <a:prstGeom prst="rect">
            <a:avLst/>
          </a:prstGeom>
          <a:ln w="88900" cap="sq" cmpd="thickThin">
            <a:solidFill>
              <a:schemeClr val="accent1"/>
            </a:solidFill>
            <a:prstDash val="solid"/>
            <a:miter lim="800000"/>
          </a:ln>
          <a:effectLst>
            <a:innerShdw blurRad="76200">
              <a:srgbClr val="000000"/>
            </a:innerShdw>
          </a:effectLst>
        </p:spPr>
      </p:pic>
      <p:sp>
        <p:nvSpPr>
          <p:cNvPr id="16" name="TextBox 15"/>
          <p:cNvSpPr txBox="1"/>
          <p:nvPr/>
        </p:nvSpPr>
        <p:spPr>
          <a:xfrm>
            <a:off x="971600" y="2204864"/>
            <a:ext cx="1368152" cy="2508379"/>
          </a:xfrm>
          <a:prstGeom prst="rect">
            <a:avLst/>
          </a:prstGeom>
          <a:noFill/>
        </p:spPr>
        <p:txBody>
          <a:bodyPr wrap="square" rtlCol="0">
            <a:spAutoFit/>
          </a:bodyPr>
          <a:lstStyle/>
          <a:p>
            <a:r>
              <a:rPr lang="nl-NL" sz="1100" dirty="0" smtClean="0">
                <a:solidFill>
                  <a:schemeClr val="accent1"/>
                </a:solidFill>
              </a:rPr>
              <a:t>De perfectionist</a:t>
            </a:r>
          </a:p>
          <a:p>
            <a:endParaRPr lang="nl-NL" sz="1100" dirty="0" smtClean="0">
              <a:solidFill>
                <a:schemeClr val="accent1"/>
              </a:solidFill>
            </a:endParaRPr>
          </a:p>
          <a:p>
            <a:r>
              <a:rPr lang="nl-NL" sz="1100" dirty="0" smtClean="0">
                <a:solidFill>
                  <a:schemeClr val="accent1"/>
                </a:solidFill>
              </a:rPr>
              <a:t>De </a:t>
            </a:r>
            <a:r>
              <a:rPr lang="nl-NL" sz="1100" dirty="0" err="1" smtClean="0">
                <a:solidFill>
                  <a:schemeClr val="accent1"/>
                </a:solidFill>
              </a:rPr>
              <a:t>overwerker</a:t>
            </a:r>
            <a:endParaRPr lang="nl-NL" sz="1100" dirty="0" smtClean="0">
              <a:solidFill>
                <a:schemeClr val="accent1"/>
              </a:solidFill>
            </a:endParaRPr>
          </a:p>
          <a:p>
            <a:endParaRPr lang="nl-NL" sz="1100" dirty="0" smtClean="0">
              <a:solidFill>
                <a:schemeClr val="accent1"/>
              </a:solidFill>
            </a:endParaRPr>
          </a:p>
          <a:p>
            <a:r>
              <a:rPr lang="nl-NL" sz="1100" dirty="0" smtClean="0">
                <a:solidFill>
                  <a:schemeClr val="accent1"/>
                </a:solidFill>
              </a:rPr>
              <a:t>De dromer</a:t>
            </a:r>
          </a:p>
          <a:p>
            <a:endParaRPr lang="nl-NL" sz="1100" dirty="0" smtClean="0">
              <a:solidFill>
                <a:schemeClr val="accent1"/>
              </a:solidFill>
            </a:endParaRPr>
          </a:p>
          <a:p>
            <a:r>
              <a:rPr lang="nl-NL" sz="1100" dirty="0" smtClean="0">
                <a:solidFill>
                  <a:schemeClr val="accent1"/>
                </a:solidFill>
              </a:rPr>
              <a:t>De uitdager</a:t>
            </a:r>
          </a:p>
          <a:p>
            <a:endParaRPr lang="nl-NL" sz="1100" dirty="0" smtClean="0">
              <a:solidFill>
                <a:schemeClr val="accent1"/>
              </a:solidFill>
            </a:endParaRPr>
          </a:p>
          <a:p>
            <a:r>
              <a:rPr lang="nl-NL" sz="1100" dirty="0" smtClean="0">
                <a:solidFill>
                  <a:schemeClr val="accent1"/>
                </a:solidFill>
              </a:rPr>
              <a:t>De adrenalinezoeker</a:t>
            </a:r>
          </a:p>
          <a:p>
            <a:endParaRPr lang="nl-NL" sz="1100" dirty="0" smtClean="0">
              <a:solidFill>
                <a:schemeClr val="accent1"/>
              </a:solidFill>
            </a:endParaRPr>
          </a:p>
          <a:p>
            <a:r>
              <a:rPr lang="nl-NL" sz="1100" dirty="0" smtClean="0">
                <a:solidFill>
                  <a:schemeClr val="accent1"/>
                </a:solidFill>
              </a:rPr>
              <a:t>De piekeraar</a:t>
            </a:r>
          </a:p>
          <a:p>
            <a:endParaRPr lang="nl-NL" sz="1100" dirty="0" smtClean="0">
              <a:solidFill>
                <a:schemeClr val="accent1"/>
              </a:solidFill>
            </a:endParaRPr>
          </a:p>
          <a:p>
            <a:r>
              <a:rPr lang="nl-NL" sz="1100" dirty="0" smtClean="0">
                <a:solidFill>
                  <a:schemeClr val="accent3"/>
                </a:solidFill>
              </a:rPr>
              <a:t>Mijn type(s)</a:t>
            </a:r>
          </a:p>
          <a:p>
            <a:pPr algn="ctr"/>
            <a:endParaRPr lang="nl-NL" sz="1400" dirty="0">
              <a:solidFill>
                <a:schemeClr val="accent1"/>
              </a:solidFill>
            </a:endParaRPr>
          </a:p>
        </p:txBody>
      </p:sp>
      <p:cxnSp>
        <p:nvCxnSpPr>
          <p:cNvPr id="30" name="Straight Connector 29"/>
          <p:cNvCxnSpPr/>
          <p:nvPr/>
        </p:nvCxnSpPr>
        <p:spPr>
          <a:xfrm>
            <a:off x="2267744" y="1628800"/>
            <a:ext cx="0" cy="44644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39752" y="1772816"/>
            <a:ext cx="5976664" cy="307777"/>
          </a:xfrm>
          <a:prstGeom prst="rect">
            <a:avLst/>
          </a:prstGeom>
          <a:noFill/>
        </p:spPr>
        <p:txBody>
          <a:bodyPr wrap="square" rtlCol="0">
            <a:spAutoFit/>
          </a:bodyPr>
          <a:lstStyle/>
          <a:p>
            <a:r>
              <a:rPr lang="nl-NL" sz="1400" dirty="0" smtClean="0"/>
              <a:t>Welk type uitsteller ben ik?</a:t>
            </a:r>
          </a:p>
        </p:txBody>
      </p:sp>
      <p:pic>
        <p:nvPicPr>
          <p:cNvPr id="20" name="Picture 19" descr="Wie-zich-in-Arizona-online-aan-trolling-hatelijk-gedrag-te-buiten-gaat-riskeert-zwaret-straffen-.jpg"/>
          <p:cNvPicPr>
            <a:picLocks noChangeAspect="1"/>
          </p:cNvPicPr>
          <p:nvPr/>
        </p:nvPicPr>
        <p:blipFill>
          <a:blip r:embed="rId7" cstate="print"/>
          <a:srcRect l="9827" r="8315"/>
          <a:stretch>
            <a:fillRect/>
          </a:stretch>
        </p:blipFill>
        <p:spPr>
          <a:xfrm>
            <a:off x="2555776" y="2564904"/>
            <a:ext cx="1109518"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sp>
        <p:nvSpPr>
          <p:cNvPr id="22" name="TextBox 21"/>
          <p:cNvSpPr txBox="1"/>
          <p:nvPr/>
        </p:nvSpPr>
        <p:spPr>
          <a:xfrm>
            <a:off x="4139952" y="2780928"/>
            <a:ext cx="2160240" cy="276999"/>
          </a:xfrm>
          <a:prstGeom prst="rect">
            <a:avLst/>
          </a:prstGeom>
          <a:noFill/>
        </p:spPr>
        <p:txBody>
          <a:bodyPr wrap="square" rtlCol="0">
            <a:spAutoFit/>
          </a:bodyPr>
          <a:lstStyle/>
          <a:p>
            <a:r>
              <a:rPr lang="nl-NL" sz="1200" dirty="0" smtClean="0"/>
              <a:t>De uitdager</a:t>
            </a:r>
            <a:endParaRPr lang="nl-NL" sz="1200" dirty="0"/>
          </a:p>
        </p:txBody>
      </p:sp>
      <p:sp>
        <p:nvSpPr>
          <p:cNvPr id="23" name="TextBox 22"/>
          <p:cNvSpPr txBox="1"/>
          <p:nvPr/>
        </p:nvSpPr>
        <p:spPr>
          <a:xfrm>
            <a:off x="4211960" y="4221088"/>
            <a:ext cx="2160240" cy="276999"/>
          </a:xfrm>
          <a:prstGeom prst="rect">
            <a:avLst/>
          </a:prstGeom>
          <a:noFill/>
        </p:spPr>
        <p:txBody>
          <a:bodyPr wrap="square" rtlCol="0">
            <a:spAutoFit/>
          </a:bodyPr>
          <a:lstStyle/>
          <a:p>
            <a:r>
              <a:rPr lang="nl-NL" sz="1200" dirty="0" smtClean="0"/>
              <a:t>De piekeraar</a:t>
            </a:r>
            <a:endParaRPr lang="nl-NL" sz="1200" dirty="0"/>
          </a:p>
        </p:txBody>
      </p:sp>
      <p:pic>
        <p:nvPicPr>
          <p:cNvPr id="24" name="Picture 23" descr="piekeren-1024x682.png"/>
          <p:cNvPicPr>
            <a:picLocks noChangeAspect="1"/>
          </p:cNvPicPr>
          <p:nvPr/>
        </p:nvPicPr>
        <p:blipFill>
          <a:blip r:embed="rId8" cstate="print"/>
          <a:srcRect l="8858" r="8489"/>
          <a:stretch>
            <a:fillRect/>
          </a:stretch>
        </p:blipFill>
        <p:spPr>
          <a:xfrm>
            <a:off x="2555776" y="3933056"/>
            <a:ext cx="1116861" cy="900000"/>
          </a:xfrm>
          <a:prstGeom prst="rect">
            <a:avLst/>
          </a:prstGeom>
          <a:ln w="38100" cap="sq">
            <a:solidFill>
              <a:schemeClr val="tx2">
                <a:lumMod val="20000"/>
                <a:lumOff val="80000"/>
              </a:schemeClr>
            </a:solidFill>
            <a:prstDash val="solid"/>
            <a:miter lim="800000"/>
          </a:ln>
          <a:effectLst>
            <a:outerShdw blurRad="50800" dist="38100" dir="2700000" algn="tl" rotWithShape="0">
              <a:srgbClr val="000000">
                <a:alpha val="43000"/>
              </a:srgbClr>
            </a:outerShdw>
          </a:effectLst>
        </p:spPr>
      </p:pic>
      <p:pic>
        <p:nvPicPr>
          <p:cNvPr id="25" name="Afbeelding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41268" y="1053040"/>
            <a:ext cx="468000" cy="468000"/>
          </a:xfrm>
          <a:prstGeom prst="rect">
            <a:avLst/>
          </a:prstGeom>
          <a:ln w="88900" cap="sq" cmpd="thickThin">
            <a:solidFill>
              <a:schemeClr val="accent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2978</TotalTime>
  <Words>2145</Words>
  <Application>Microsoft Office PowerPoint</Application>
  <PresentationFormat>Diavoorstelling (4:3)</PresentationFormat>
  <Paragraphs>660</Paragraphs>
  <Slides>29</Slides>
  <Notes>0</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OIG-stage-1</dc:creator>
  <cp:lastModifiedBy>Judith Fledderus</cp:lastModifiedBy>
  <cp:revision>141</cp:revision>
  <dcterms:created xsi:type="dcterms:W3CDTF">2013-03-27T08:28:54Z</dcterms:created>
  <dcterms:modified xsi:type="dcterms:W3CDTF">2013-04-05T06:03:11Z</dcterms:modified>
</cp:coreProperties>
</file>