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dp" ContentType="image/vnd.ms-photo"/>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3" r:id="rId2"/>
  </p:sldMasterIdLst>
  <p:notesMasterIdLst>
    <p:notesMasterId r:id="rId4"/>
  </p:notesMasterIdLst>
  <p:handoutMasterIdLst>
    <p:handoutMasterId r:id="rId5"/>
  </p:handoutMasterIdLst>
  <p:sldIdLst>
    <p:sldId id="256" r:id="rId3"/>
  </p:sldIdLst>
  <p:sldSz cx="30275213" cy="42803763"/>
  <p:notesSz cx="6858000" cy="9144000"/>
  <p:defaultTextStyle>
    <a:defPPr>
      <a:defRPr lang="en-US"/>
    </a:defPPr>
    <a:lvl1pPr marL="0" algn="l" defTabSz="4298410" rtl="0" eaLnBrk="1" latinLnBrk="0" hangingPunct="1">
      <a:defRPr sz="8500" kern="1200">
        <a:solidFill>
          <a:schemeClr val="tx1"/>
        </a:solidFill>
        <a:latin typeface="+mn-lt"/>
        <a:ea typeface="+mn-ea"/>
        <a:cs typeface="+mn-cs"/>
      </a:defRPr>
    </a:lvl1pPr>
    <a:lvl2pPr marL="2149205" algn="l" defTabSz="4298410" rtl="0" eaLnBrk="1" latinLnBrk="0" hangingPunct="1">
      <a:defRPr sz="8500" kern="1200">
        <a:solidFill>
          <a:schemeClr val="tx1"/>
        </a:solidFill>
        <a:latin typeface="+mn-lt"/>
        <a:ea typeface="+mn-ea"/>
        <a:cs typeface="+mn-cs"/>
      </a:defRPr>
    </a:lvl2pPr>
    <a:lvl3pPr marL="4298410" algn="l" defTabSz="4298410" rtl="0" eaLnBrk="1" latinLnBrk="0" hangingPunct="1">
      <a:defRPr sz="8500" kern="1200">
        <a:solidFill>
          <a:schemeClr val="tx1"/>
        </a:solidFill>
        <a:latin typeface="+mn-lt"/>
        <a:ea typeface="+mn-ea"/>
        <a:cs typeface="+mn-cs"/>
      </a:defRPr>
    </a:lvl3pPr>
    <a:lvl4pPr marL="6447613" algn="l" defTabSz="4298410" rtl="0" eaLnBrk="1" latinLnBrk="0" hangingPunct="1">
      <a:defRPr sz="8500" kern="1200">
        <a:solidFill>
          <a:schemeClr val="tx1"/>
        </a:solidFill>
        <a:latin typeface="+mn-lt"/>
        <a:ea typeface="+mn-ea"/>
        <a:cs typeface="+mn-cs"/>
      </a:defRPr>
    </a:lvl4pPr>
    <a:lvl5pPr marL="8596817" algn="l" defTabSz="4298410" rtl="0" eaLnBrk="1" latinLnBrk="0" hangingPunct="1">
      <a:defRPr sz="8500" kern="1200">
        <a:solidFill>
          <a:schemeClr val="tx1"/>
        </a:solidFill>
        <a:latin typeface="+mn-lt"/>
        <a:ea typeface="+mn-ea"/>
        <a:cs typeface="+mn-cs"/>
      </a:defRPr>
    </a:lvl5pPr>
    <a:lvl6pPr marL="10746023" algn="l" defTabSz="4298410" rtl="0" eaLnBrk="1" latinLnBrk="0" hangingPunct="1">
      <a:defRPr sz="8500" kern="1200">
        <a:solidFill>
          <a:schemeClr val="tx1"/>
        </a:solidFill>
        <a:latin typeface="+mn-lt"/>
        <a:ea typeface="+mn-ea"/>
        <a:cs typeface="+mn-cs"/>
      </a:defRPr>
    </a:lvl6pPr>
    <a:lvl7pPr marL="12895229" algn="l" defTabSz="4298410" rtl="0" eaLnBrk="1" latinLnBrk="0" hangingPunct="1">
      <a:defRPr sz="8500" kern="1200">
        <a:solidFill>
          <a:schemeClr val="tx1"/>
        </a:solidFill>
        <a:latin typeface="+mn-lt"/>
        <a:ea typeface="+mn-ea"/>
        <a:cs typeface="+mn-cs"/>
      </a:defRPr>
    </a:lvl7pPr>
    <a:lvl8pPr marL="15044432" algn="l" defTabSz="4298410" rtl="0" eaLnBrk="1" latinLnBrk="0" hangingPunct="1">
      <a:defRPr sz="8500" kern="1200">
        <a:solidFill>
          <a:schemeClr val="tx1"/>
        </a:solidFill>
        <a:latin typeface="+mn-lt"/>
        <a:ea typeface="+mn-ea"/>
        <a:cs typeface="+mn-cs"/>
      </a:defRPr>
    </a:lvl8pPr>
    <a:lvl9pPr marL="17193637" algn="l" defTabSz="4298410" rtl="0" eaLnBrk="1" latinLnBrk="0" hangingPunct="1">
      <a:defRPr sz="8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316">
          <p15:clr>
            <a:srgbClr val="A4A3A4"/>
          </p15:clr>
        </p15:guide>
        <p15:guide id="2" orient="horz" pos="375">
          <p15:clr>
            <a:srgbClr val="A4A3A4"/>
          </p15:clr>
        </p15:guide>
        <p15:guide id="3" orient="horz" pos="26214">
          <p15:clr>
            <a:srgbClr val="A4A3A4"/>
          </p15:clr>
        </p15:guide>
        <p15:guide id="4" orient="horz">
          <p15:clr>
            <a:srgbClr val="A4A3A4"/>
          </p15:clr>
        </p15:guide>
        <p15:guide id="5" pos="401">
          <p15:clr>
            <a:srgbClr val="A4A3A4"/>
          </p15:clr>
        </p15:guide>
        <p15:guide id="6" pos="1867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 id="4" name="Enders,Silvia S." initials="ES" lastIdx="13" clrIdx="4">
    <p:extLst>
      <p:ext uri="{19B8F6BF-5375-455C-9EA6-DF929625EA0E}">
        <p15:presenceInfo xmlns:p15="http://schemas.microsoft.com/office/powerpoint/2012/main" userId="S-1-5-21-11087255-1466054374-1897138802-16344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94949"/>
    <a:srgbClr val="626262"/>
    <a:srgbClr val="4D4D4D"/>
    <a:srgbClr val="262626"/>
    <a:srgbClr val="ECF7E8"/>
    <a:srgbClr val="D8EECE"/>
    <a:srgbClr val="51C250"/>
    <a:srgbClr val="60C550"/>
    <a:srgbClr val="69C750"/>
    <a:srgbClr val="67C7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26" autoAdjust="0"/>
    <p:restoredTop sz="94637" autoAdjust="0"/>
  </p:normalViewPr>
  <p:slideViewPr>
    <p:cSldViewPr snapToGrid="0" snapToObjects="1" showGuides="1">
      <p:cViewPr>
        <p:scale>
          <a:sx n="33" d="100"/>
          <a:sy n="33" d="100"/>
        </p:scale>
        <p:origin x="198" y="-2670"/>
      </p:cViewPr>
      <p:guideLst>
        <p:guide orient="horz" pos="4316"/>
        <p:guide orient="horz" pos="375"/>
        <p:guide orient="horz" pos="26214"/>
        <p:guide orient="horz"/>
        <p:guide pos="401"/>
        <p:guide pos="186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386"/>
    </p:cViewPr>
  </p:sorterViewPr>
  <p:notesViewPr>
    <p:cSldViewPr snapToGrid="0" snapToObjects="1" showGuides="1">
      <p:cViewPr varScale="1">
        <p:scale>
          <a:sx n="59" d="100"/>
          <a:sy n="59" d="100"/>
        </p:scale>
        <p:origin x="2790"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Job\Documents\MBRT\Afstuderen\eindrapportage\Eindrapportage%20onderdelen\resultaten%20poster%202.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0" i="0" u="none" strike="noStrike" kern="1200" spc="0" baseline="0">
                <a:solidFill>
                  <a:schemeClr val="tx1">
                    <a:lumMod val="65000"/>
                    <a:lumOff val="35000"/>
                  </a:schemeClr>
                </a:solidFill>
                <a:latin typeface="+mn-lt"/>
                <a:ea typeface="+mn-ea"/>
                <a:cs typeface="+mn-cs"/>
              </a:defRPr>
            </a:pPr>
            <a:r>
              <a:rPr lang="nl-NL" sz="2400" dirty="0"/>
              <a:t>Onderdelen van IGRT</a:t>
            </a:r>
            <a:r>
              <a:rPr lang="nl-NL" sz="2400" baseline="0" dirty="0"/>
              <a:t> Protocollen</a:t>
            </a:r>
            <a:endParaRPr lang="nl-NL" sz="2400" dirty="0"/>
          </a:p>
        </c:rich>
      </c:tx>
      <c:layout>
        <c:manualLayout>
          <c:xMode val="edge"/>
          <c:yMode val="edge"/>
          <c:x val="0.28857865102238156"/>
          <c:y val="4.4101427072694585E-2"/>
        </c:manualLayout>
      </c:layout>
      <c:overlay val="0"/>
      <c:spPr>
        <a:noFill/>
        <a:ln>
          <a:noFill/>
        </a:ln>
        <a:effectLst/>
      </c:spPr>
      <c:txPr>
        <a:bodyPr rot="0" spcFirstLastPara="1" vertOverflow="ellipsis" vert="horz" wrap="square" anchor="ctr" anchorCtr="1"/>
        <a:lstStyle/>
        <a:p>
          <a:pPr>
            <a:defRPr sz="2800" b="0" i="0" u="none" strike="noStrike" kern="1200" spc="0" baseline="0">
              <a:solidFill>
                <a:schemeClr val="tx1">
                  <a:lumMod val="65000"/>
                  <a:lumOff val="35000"/>
                </a:schemeClr>
              </a:solidFill>
              <a:latin typeface="+mn-lt"/>
              <a:ea typeface="+mn-ea"/>
              <a:cs typeface="+mn-cs"/>
            </a:defRPr>
          </a:pPr>
          <a:endParaRPr lang="nl-NL"/>
        </a:p>
      </c:txPr>
    </c:title>
    <c:autoTitleDeleted val="0"/>
    <c:plotArea>
      <c:layout>
        <c:manualLayout>
          <c:layoutTarget val="inner"/>
          <c:xMode val="edge"/>
          <c:yMode val="edge"/>
          <c:x val="0.11615620289268812"/>
          <c:y val="4.5797786372828532E-2"/>
          <c:w val="0.85447935371277028"/>
          <c:h val="0.50576448089709658"/>
        </c:manualLayout>
      </c:layout>
      <c:barChart>
        <c:barDir val="col"/>
        <c:grouping val="clustered"/>
        <c:varyColors val="0"/>
        <c:ser>
          <c:idx val="0"/>
          <c:order val="0"/>
          <c:tx>
            <c:strRef>
              <c:f>Blad1!$D$3</c:f>
              <c:strCache>
                <c:ptCount val="1"/>
                <c:pt idx="0">
                  <c:v>Aantal protocollen dat het ondergenoemde onderdeel onderzochten</c:v>
                </c:pt>
              </c:strCache>
            </c:strRef>
          </c:tx>
          <c:spPr>
            <a:solidFill>
              <a:srgbClr val="E3E7EE"/>
            </a:solidFill>
            <a:ln w="3175">
              <a:solidFill>
                <a:schemeClr val="tx1"/>
              </a:solidFill>
            </a:ln>
            <a:effectLst/>
          </c:spPr>
          <c:invertIfNegative val="0"/>
          <c:cat>
            <c:strRef>
              <c:f>Blad1!$B$4:$B$16</c:f>
              <c:strCache>
                <c:ptCount val="13"/>
                <c:pt idx="0">
                  <c:v>kV-CBCT</c:v>
                </c:pt>
                <c:pt idx="2">
                  <c:v>Post-correction scan</c:v>
                </c:pt>
                <c:pt idx="4">
                  <c:v>Real-Time Tracking</c:v>
                </c:pt>
                <c:pt idx="5">
                  <c:v>Free-breathing</c:v>
                </c:pt>
                <c:pt idx="6">
                  <c:v>Breath-hold</c:v>
                </c:pt>
                <c:pt idx="8">
                  <c:v>Stereotactic Body Frame</c:v>
                </c:pt>
                <c:pt idx="9">
                  <c:v>α-cradle </c:v>
                </c:pt>
                <c:pt idx="11">
                  <c:v>Weke delen registratie</c:v>
                </c:pt>
                <c:pt idx="12">
                  <c:v>Tumorregistratie</c:v>
                </c:pt>
              </c:strCache>
            </c:strRef>
          </c:cat>
          <c:val>
            <c:numRef>
              <c:f>Blad1!$D$4:$D$16</c:f>
              <c:numCache>
                <c:formatCode>General</c:formatCode>
                <c:ptCount val="13"/>
                <c:pt idx="0">
                  <c:v>18</c:v>
                </c:pt>
                <c:pt idx="2">
                  <c:v>13</c:v>
                </c:pt>
                <c:pt idx="4">
                  <c:v>11</c:v>
                </c:pt>
                <c:pt idx="5">
                  <c:v>5</c:v>
                </c:pt>
                <c:pt idx="6">
                  <c:v>1</c:v>
                </c:pt>
                <c:pt idx="8">
                  <c:v>6</c:v>
                </c:pt>
                <c:pt idx="9">
                  <c:v>3</c:v>
                </c:pt>
                <c:pt idx="11">
                  <c:v>14</c:v>
                </c:pt>
                <c:pt idx="12">
                  <c:v>2</c:v>
                </c:pt>
              </c:numCache>
            </c:numRef>
          </c:val>
          <c:extLst>
            <c:ext xmlns:c16="http://schemas.microsoft.com/office/drawing/2014/chart" uri="{C3380CC4-5D6E-409C-BE32-E72D297353CC}">
              <c16:uniqueId val="{00000000-3586-4D43-8DFB-0CAB2DF6D70F}"/>
            </c:ext>
          </c:extLst>
        </c:ser>
        <c:ser>
          <c:idx val="1"/>
          <c:order val="1"/>
          <c:tx>
            <c:strRef>
              <c:f>Blad1!$E$3</c:f>
              <c:strCache>
                <c:ptCount val="1"/>
                <c:pt idx="0">
                  <c:v>Aantal protocollen dat een kleinere marge in 2 of 3 richtingen beschijven waarvan</c:v>
                </c:pt>
              </c:strCache>
            </c:strRef>
          </c:tx>
          <c:spPr>
            <a:pattFill prst="dkDnDiag">
              <a:fgClr>
                <a:srgbClr val="FFC000"/>
              </a:fgClr>
              <a:bgClr>
                <a:srgbClr val="F84646"/>
              </a:bgClr>
            </a:pattFill>
            <a:ln w="3175">
              <a:solidFill>
                <a:schemeClr val="tx1"/>
              </a:solidFill>
            </a:ln>
            <a:effectLst/>
          </c:spPr>
          <c:invertIfNegative val="0"/>
          <c:cat>
            <c:strRef>
              <c:f>Blad1!$B$4:$B$16</c:f>
              <c:strCache>
                <c:ptCount val="13"/>
                <c:pt idx="0">
                  <c:v>kV-CBCT</c:v>
                </c:pt>
                <c:pt idx="2">
                  <c:v>Post-correction scan</c:v>
                </c:pt>
                <c:pt idx="4">
                  <c:v>Real-Time Tracking</c:v>
                </c:pt>
                <c:pt idx="5">
                  <c:v>Free-breathing</c:v>
                </c:pt>
                <c:pt idx="6">
                  <c:v>Breath-hold</c:v>
                </c:pt>
                <c:pt idx="8">
                  <c:v>Stereotactic Body Frame</c:v>
                </c:pt>
                <c:pt idx="9">
                  <c:v>α-cradle </c:v>
                </c:pt>
                <c:pt idx="11">
                  <c:v>Weke delen registratie</c:v>
                </c:pt>
                <c:pt idx="12">
                  <c:v>Tumorregistratie</c:v>
                </c:pt>
              </c:strCache>
            </c:strRef>
          </c:cat>
          <c:val>
            <c:numRef>
              <c:f>Blad1!$E$4:$E$16</c:f>
              <c:numCache>
                <c:formatCode>General</c:formatCode>
                <c:ptCount val="13"/>
                <c:pt idx="0">
                  <c:v>12</c:v>
                </c:pt>
                <c:pt idx="2">
                  <c:v>9</c:v>
                </c:pt>
                <c:pt idx="4">
                  <c:v>7</c:v>
                </c:pt>
                <c:pt idx="5">
                  <c:v>4</c:v>
                </c:pt>
                <c:pt idx="6">
                  <c:v>1</c:v>
                </c:pt>
                <c:pt idx="8">
                  <c:v>4</c:v>
                </c:pt>
                <c:pt idx="9">
                  <c:v>3</c:v>
                </c:pt>
                <c:pt idx="11">
                  <c:v>8</c:v>
                </c:pt>
                <c:pt idx="12">
                  <c:v>2</c:v>
                </c:pt>
              </c:numCache>
            </c:numRef>
          </c:val>
          <c:extLst>
            <c:ext xmlns:c16="http://schemas.microsoft.com/office/drawing/2014/chart" uri="{C3380CC4-5D6E-409C-BE32-E72D297353CC}">
              <c16:uniqueId val="{00000001-3586-4D43-8DFB-0CAB2DF6D70F}"/>
            </c:ext>
          </c:extLst>
        </c:ser>
        <c:ser>
          <c:idx val="2"/>
          <c:order val="2"/>
          <c:tx>
            <c:strRef>
              <c:f>Blad1!$F$3</c:f>
              <c:strCache>
                <c:ptCount val="1"/>
                <c:pt idx="0">
                  <c:v>afkomstig zijn uit een uitstekend artikel</c:v>
                </c:pt>
              </c:strCache>
            </c:strRef>
          </c:tx>
          <c:spPr>
            <a:solidFill>
              <a:srgbClr val="92D050"/>
            </a:solidFill>
            <a:ln w="6350">
              <a:solidFill>
                <a:schemeClr val="tx1"/>
              </a:solidFill>
            </a:ln>
            <a:effectLst/>
          </c:spPr>
          <c:invertIfNegative val="0"/>
          <c:cat>
            <c:strRef>
              <c:f>Blad1!$B$4:$B$16</c:f>
              <c:strCache>
                <c:ptCount val="13"/>
                <c:pt idx="0">
                  <c:v>kV-CBCT</c:v>
                </c:pt>
                <c:pt idx="2">
                  <c:v>Post-correction scan</c:v>
                </c:pt>
                <c:pt idx="4">
                  <c:v>Real-Time Tracking</c:v>
                </c:pt>
                <c:pt idx="5">
                  <c:v>Free-breathing</c:v>
                </c:pt>
                <c:pt idx="6">
                  <c:v>Breath-hold</c:v>
                </c:pt>
                <c:pt idx="8">
                  <c:v>Stereotactic Body Frame</c:v>
                </c:pt>
                <c:pt idx="9">
                  <c:v>α-cradle </c:v>
                </c:pt>
                <c:pt idx="11">
                  <c:v>Weke delen registratie</c:v>
                </c:pt>
                <c:pt idx="12">
                  <c:v>Tumorregistratie</c:v>
                </c:pt>
              </c:strCache>
            </c:strRef>
          </c:cat>
          <c:val>
            <c:numRef>
              <c:f>Blad1!$F$4:$F$16</c:f>
              <c:numCache>
                <c:formatCode>General</c:formatCode>
                <c:ptCount val="13"/>
                <c:pt idx="0">
                  <c:v>8</c:v>
                </c:pt>
                <c:pt idx="2">
                  <c:v>6</c:v>
                </c:pt>
                <c:pt idx="4">
                  <c:v>6</c:v>
                </c:pt>
                <c:pt idx="5">
                  <c:v>1</c:v>
                </c:pt>
                <c:pt idx="6">
                  <c:v>1</c:v>
                </c:pt>
                <c:pt idx="8">
                  <c:v>2</c:v>
                </c:pt>
                <c:pt idx="9">
                  <c:v>2</c:v>
                </c:pt>
                <c:pt idx="11">
                  <c:v>6</c:v>
                </c:pt>
                <c:pt idx="12">
                  <c:v>1</c:v>
                </c:pt>
              </c:numCache>
            </c:numRef>
          </c:val>
          <c:extLst>
            <c:ext xmlns:c16="http://schemas.microsoft.com/office/drawing/2014/chart" uri="{C3380CC4-5D6E-409C-BE32-E72D297353CC}">
              <c16:uniqueId val="{00000002-3586-4D43-8DFB-0CAB2DF6D70F}"/>
            </c:ext>
          </c:extLst>
        </c:ser>
        <c:dLbls>
          <c:showLegendKey val="0"/>
          <c:showVal val="0"/>
          <c:showCatName val="0"/>
          <c:showSerName val="0"/>
          <c:showPercent val="0"/>
          <c:showBubbleSize val="0"/>
        </c:dLbls>
        <c:gapWidth val="34"/>
        <c:overlap val="63"/>
        <c:axId val="468003688"/>
        <c:axId val="468005656"/>
      </c:barChart>
      <c:valAx>
        <c:axId val="468005656"/>
        <c:scaling>
          <c:orientation val="minMax"/>
          <c:max val="20"/>
        </c:scaling>
        <c:delete val="0"/>
        <c:axPos val="r"/>
        <c:majorGridlines>
          <c:spPr>
            <a:ln w="15875" cap="flat" cmpd="sng" algn="ctr">
              <a:solidFill>
                <a:srgbClr val="494949"/>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nl-NL" sz="2400" dirty="0"/>
                  <a:t>Aantal protocollen</a:t>
                </a:r>
              </a:p>
            </c:rich>
          </c:tx>
          <c:layout>
            <c:manualLayout>
              <c:xMode val="edge"/>
              <c:yMode val="edge"/>
              <c:x val="2.4159810216336772E-2"/>
              <c:y val="9.6728206571204275E-2"/>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nl-NL"/>
            </a:p>
          </c:tx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nl-NL"/>
          </a:p>
        </c:txPr>
        <c:crossAx val="468003688"/>
        <c:crosses val="max"/>
        <c:crossBetween val="between"/>
      </c:valAx>
      <c:catAx>
        <c:axId val="468003688"/>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1680000" spcFirstLastPara="1" vertOverflow="ellipsis"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nl-NL"/>
          </a:p>
        </c:txPr>
        <c:crossAx val="468005656"/>
        <c:crosses val="autoZero"/>
        <c:auto val="1"/>
        <c:lblAlgn val="ctr"/>
        <c:lblOffset val="100"/>
        <c:noMultiLvlLbl val="0"/>
      </c:catAx>
      <c:spPr>
        <a:noFill/>
        <a:ln w="0">
          <a:solidFill>
            <a:srgbClr val="ADADAD"/>
          </a:solidFill>
        </a:ln>
        <a:effectLst/>
      </c:spPr>
    </c:plotArea>
    <c:legend>
      <c:legendPos val="b"/>
      <c:legendEntry>
        <c:idx val="0"/>
        <c:txPr>
          <a:bodyPr rot="0" spcFirstLastPara="1" vertOverflow="ellipsis" wrap="square" anchor="ctr" anchorCtr="0"/>
          <a:lstStyle/>
          <a:p>
            <a:pPr algn="just">
              <a:defRPr sz="2400" b="0" i="0" u="none" strike="noStrike" kern="1200" baseline="0">
                <a:solidFill>
                  <a:schemeClr val="tx1">
                    <a:lumMod val="65000"/>
                    <a:lumOff val="35000"/>
                  </a:schemeClr>
                </a:solidFill>
                <a:latin typeface="+mn-lt"/>
                <a:ea typeface="+mn-ea"/>
                <a:cs typeface="+mn-cs"/>
              </a:defRPr>
            </a:pPr>
            <a:endParaRPr lang="nl-NL"/>
          </a:p>
        </c:txPr>
      </c:legendEntry>
      <c:layout>
        <c:manualLayout>
          <c:xMode val="edge"/>
          <c:yMode val="edge"/>
          <c:x val="3.7700303888878572E-2"/>
          <c:y val="0.7419719299420352"/>
          <c:w val="0.96229969611112143"/>
          <c:h val="0.24571724037907053"/>
        </c:manualLayout>
      </c:layout>
      <c:overlay val="0"/>
      <c:spPr>
        <a:noFill/>
        <a:ln>
          <a:noFill/>
        </a:ln>
        <a:effectLst/>
      </c:spPr>
      <c:txPr>
        <a:bodyPr rot="0" spcFirstLastPara="1" vertOverflow="ellipsis" vert="horz" wrap="square" anchor="ctr" anchorCtr="0"/>
        <a:lstStyle/>
        <a:p>
          <a:pPr>
            <a:defRPr sz="2400" b="0" i="0" u="none" strike="noStrike" kern="1200" baseline="0">
              <a:solidFill>
                <a:schemeClr val="tx1">
                  <a:lumMod val="65000"/>
                  <a:lumOff val="35000"/>
                </a:schemeClr>
              </a:solidFill>
              <a:latin typeface="+mn-lt"/>
              <a:ea typeface="+mn-ea"/>
              <a:cs typeface="+mn-cs"/>
            </a:defRPr>
          </a:pPr>
          <a:endParaRPr lang="nl-NL"/>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nl-NL"/>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drawings/drawing1.xml><?xml version="1.0" encoding="utf-8"?>
<c:userShapes xmlns:c="http://schemas.openxmlformats.org/drawingml/2006/chart">
  <cdr:relSizeAnchor xmlns:cdr="http://schemas.openxmlformats.org/drawingml/2006/chartDrawing">
    <cdr:from>
      <cdr:x>0.05024</cdr:x>
      <cdr:y>0.90403</cdr:y>
    </cdr:from>
    <cdr:to>
      <cdr:x>0.58922</cdr:x>
      <cdr:y>0.95277</cdr:y>
    </cdr:to>
    <cdr:sp macro="" textlink="">
      <cdr:nvSpPr>
        <cdr:cNvPr id="4" name="Rechthoek 3">
          <a:extLst xmlns:a="http://schemas.openxmlformats.org/drawingml/2006/main">
            <a:ext uri="{FF2B5EF4-FFF2-40B4-BE49-F238E27FC236}">
              <a16:creationId xmlns:a16="http://schemas.microsoft.com/office/drawing/2014/main" id="{4818F3DA-D480-407A-9FC8-72F7A5F55CD1}"/>
            </a:ext>
          </a:extLst>
        </cdr:cNvPr>
        <cdr:cNvSpPr/>
      </cdr:nvSpPr>
      <cdr:spPr>
        <a:xfrm xmlns:a="http://schemas.openxmlformats.org/drawingml/2006/main">
          <a:off x="495093" y="7344520"/>
          <a:ext cx="5311408" cy="396000"/>
        </a:xfrm>
        <a:prstGeom xmlns:a="http://schemas.openxmlformats.org/drawingml/2006/main" prst="rect">
          <a:avLst/>
        </a:prstGeom>
        <a:ln xmlns:a="http://schemas.openxmlformats.org/drawingml/2006/main">
          <a:solidFill>
            <a:schemeClr val="bg1"/>
          </a:solid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vertOverflow="clip"/>
        <a:lstStyle xmlns:a="http://schemas.openxmlformats.org/drawingml/2006/main"/>
        <a:p xmlns:a="http://schemas.openxmlformats.org/drawingml/2006/main">
          <a:endParaRPr lang="nl-NL"/>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158C5BC-9A70-462C-B28D-9600239EAC64}" type="datetimeFigureOut">
              <a:rPr lang="en-US" smtClean="0"/>
              <a:pPr/>
              <a:t>7/9/2019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C131B7-05CA-4AEE-9267-6D0ED4DC84F3}" type="slidenum">
              <a:rPr lang="en-US" smtClean="0"/>
              <a:pPr/>
              <a:t>‹nr.›</a:t>
            </a:fld>
            <a:endParaRPr lang="en-US"/>
          </a:p>
        </p:txBody>
      </p:sp>
    </p:spTree>
    <p:extLst>
      <p:ext uri="{BB962C8B-B14F-4D97-AF65-F5344CB8AC3E}">
        <p14:creationId xmlns:p14="http://schemas.microsoft.com/office/powerpoint/2010/main" val="26391135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7/9/2019</a:t>
            </a:fld>
            <a:endParaRPr lang="en-US" dirty="0"/>
          </a:p>
        </p:txBody>
      </p:sp>
      <p:sp>
        <p:nvSpPr>
          <p:cNvPr id="4" name="Slide Image Placeholder 3"/>
          <p:cNvSpPr>
            <a:spLocks noGrp="1" noRot="1" noChangeAspect="1"/>
          </p:cNvSpPr>
          <p:nvPr>
            <p:ph type="sldImg" idx="2"/>
          </p:nvPr>
        </p:nvSpPr>
        <p:spPr>
          <a:xfrm>
            <a:off x="2216150" y="685800"/>
            <a:ext cx="24257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‹nr.›</a:t>
            </a:fld>
            <a:endParaRPr lang="en-US" dirty="0"/>
          </a:p>
        </p:txBody>
      </p:sp>
    </p:spTree>
    <p:extLst>
      <p:ext uri="{BB962C8B-B14F-4D97-AF65-F5344CB8AC3E}">
        <p14:creationId xmlns:p14="http://schemas.microsoft.com/office/powerpoint/2010/main" val="3109100856"/>
      </p:ext>
    </p:extLst>
  </p:cSld>
  <p:clrMap bg1="lt1" tx1="dk1" bg2="lt2" tx2="dk2" accent1="accent1" accent2="accent2" accent3="accent3" accent4="accent4" accent5="accent5" accent6="accent6" hlink="hlink" folHlink="folHlink"/>
  <p:notesStyle>
    <a:lvl1pPr marL="0" algn="l" defTabSz="4298410" rtl="0" eaLnBrk="1" latinLnBrk="0" hangingPunct="1">
      <a:defRPr sz="5800" kern="1200">
        <a:solidFill>
          <a:schemeClr val="tx1"/>
        </a:solidFill>
        <a:latin typeface="+mn-lt"/>
        <a:ea typeface="+mn-ea"/>
        <a:cs typeface="+mn-cs"/>
      </a:defRPr>
    </a:lvl1pPr>
    <a:lvl2pPr marL="2149205" algn="l" defTabSz="4298410" rtl="0" eaLnBrk="1" latinLnBrk="0" hangingPunct="1">
      <a:defRPr sz="5800" kern="1200">
        <a:solidFill>
          <a:schemeClr val="tx1"/>
        </a:solidFill>
        <a:latin typeface="+mn-lt"/>
        <a:ea typeface="+mn-ea"/>
        <a:cs typeface="+mn-cs"/>
      </a:defRPr>
    </a:lvl2pPr>
    <a:lvl3pPr marL="4298410" algn="l" defTabSz="4298410" rtl="0" eaLnBrk="1" latinLnBrk="0" hangingPunct="1">
      <a:defRPr sz="5800" kern="1200">
        <a:solidFill>
          <a:schemeClr val="tx1"/>
        </a:solidFill>
        <a:latin typeface="+mn-lt"/>
        <a:ea typeface="+mn-ea"/>
        <a:cs typeface="+mn-cs"/>
      </a:defRPr>
    </a:lvl3pPr>
    <a:lvl4pPr marL="6447613" algn="l" defTabSz="4298410" rtl="0" eaLnBrk="1" latinLnBrk="0" hangingPunct="1">
      <a:defRPr sz="5800" kern="1200">
        <a:solidFill>
          <a:schemeClr val="tx1"/>
        </a:solidFill>
        <a:latin typeface="+mn-lt"/>
        <a:ea typeface="+mn-ea"/>
        <a:cs typeface="+mn-cs"/>
      </a:defRPr>
    </a:lvl4pPr>
    <a:lvl5pPr marL="8596817" algn="l" defTabSz="4298410" rtl="0" eaLnBrk="1" latinLnBrk="0" hangingPunct="1">
      <a:defRPr sz="5800" kern="1200">
        <a:solidFill>
          <a:schemeClr val="tx1"/>
        </a:solidFill>
        <a:latin typeface="+mn-lt"/>
        <a:ea typeface="+mn-ea"/>
        <a:cs typeface="+mn-cs"/>
      </a:defRPr>
    </a:lvl5pPr>
    <a:lvl6pPr marL="10746023" algn="l" defTabSz="4298410" rtl="0" eaLnBrk="1" latinLnBrk="0" hangingPunct="1">
      <a:defRPr sz="5800" kern="1200">
        <a:solidFill>
          <a:schemeClr val="tx1"/>
        </a:solidFill>
        <a:latin typeface="+mn-lt"/>
        <a:ea typeface="+mn-ea"/>
        <a:cs typeface="+mn-cs"/>
      </a:defRPr>
    </a:lvl6pPr>
    <a:lvl7pPr marL="12895229" algn="l" defTabSz="4298410" rtl="0" eaLnBrk="1" latinLnBrk="0" hangingPunct="1">
      <a:defRPr sz="5800" kern="1200">
        <a:solidFill>
          <a:schemeClr val="tx1"/>
        </a:solidFill>
        <a:latin typeface="+mn-lt"/>
        <a:ea typeface="+mn-ea"/>
        <a:cs typeface="+mn-cs"/>
      </a:defRPr>
    </a:lvl7pPr>
    <a:lvl8pPr marL="15044432" algn="l" defTabSz="4298410" rtl="0" eaLnBrk="1" latinLnBrk="0" hangingPunct="1">
      <a:defRPr sz="5800" kern="1200">
        <a:solidFill>
          <a:schemeClr val="tx1"/>
        </a:solidFill>
        <a:latin typeface="+mn-lt"/>
        <a:ea typeface="+mn-ea"/>
        <a:cs typeface="+mn-cs"/>
      </a:defRPr>
    </a:lvl8pPr>
    <a:lvl9pPr marL="17193637" algn="l" defTabSz="4298410" rtl="0" eaLnBrk="1" latinLnBrk="0" hangingPunct="1">
      <a:defRPr sz="5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8076602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623691" y="7281162"/>
            <a:ext cx="14299153"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imes New Roman" panose="02020603050405020304" pitchFamily="18" charset="0"/>
                <a:cs typeface="Times New Roman" panose="02020603050405020304" pitchFamily="18"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a:t>Type in or paste your text here</a:t>
            </a:r>
          </a:p>
        </p:txBody>
      </p:sp>
      <p:sp>
        <p:nvSpPr>
          <p:cNvPr id="6" name="Text Placeholder 5"/>
          <p:cNvSpPr>
            <a:spLocks noGrp="1"/>
          </p:cNvSpPr>
          <p:nvPr>
            <p:ph type="body" sz="quarter" idx="11" hasCustomPrompt="1"/>
          </p:nvPr>
        </p:nvSpPr>
        <p:spPr>
          <a:xfrm>
            <a:off x="636213" y="6542236"/>
            <a:ext cx="14287866"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dirty="0"/>
              <a:t>(click to edit) INTRODUCTION or ABSTRACT</a:t>
            </a:r>
          </a:p>
        </p:txBody>
      </p:sp>
      <p:sp>
        <p:nvSpPr>
          <p:cNvPr id="20" name="Text Placeholder 5"/>
          <p:cNvSpPr>
            <a:spLocks noGrp="1"/>
          </p:cNvSpPr>
          <p:nvPr>
            <p:ph type="body" sz="quarter" idx="20" hasCustomPrompt="1"/>
          </p:nvPr>
        </p:nvSpPr>
        <p:spPr>
          <a:xfrm>
            <a:off x="636211" y="18480518"/>
            <a:ext cx="14291358"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dirty="0"/>
              <a:t>(click to edit)  OBJECTIVES</a:t>
            </a:r>
          </a:p>
        </p:txBody>
      </p:sp>
      <p:sp>
        <p:nvSpPr>
          <p:cNvPr id="25" name="Text Placeholder 5"/>
          <p:cNvSpPr>
            <a:spLocks noGrp="1"/>
          </p:cNvSpPr>
          <p:nvPr>
            <p:ph type="body" sz="quarter" idx="25" hasCustomPrompt="1"/>
          </p:nvPr>
        </p:nvSpPr>
        <p:spPr>
          <a:xfrm>
            <a:off x="15353328" y="6542236"/>
            <a:ext cx="14287682"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dirty="0"/>
              <a:t>(click to edit)  CONCLUSIONS</a:t>
            </a:r>
          </a:p>
        </p:txBody>
      </p:sp>
      <p:sp>
        <p:nvSpPr>
          <p:cNvPr id="26" name="Text Placeholder 3"/>
          <p:cNvSpPr>
            <a:spLocks noGrp="1"/>
          </p:cNvSpPr>
          <p:nvPr>
            <p:ph type="body" sz="quarter" idx="26" hasCustomPrompt="1"/>
          </p:nvPr>
        </p:nvSpPr>
        <p:spPr>
          <a:xfrm>
            <a:off x="15353328" y="7281162"/>
            <a:ext cx="14287682"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imes New Roman" panose="02020603050405020304" pitchFamily="18" charset="0"/>
                <a:cs typeface="Times New Roman" panose="02020603050405020304" pitchFamily="18"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a:t>Type in or paste your text here</a:t>
            </a:r>
          </a:p>
        </p:txBody>
      </p:sp>
      <p:sp>
        <p:nvSpPr>
          <p:cNvPr id="27" name="Text Placeholder 5"/>
          <p:cNvSpPr>
            <a:spLocks noGrp="1"/>
          </p:cNvSpPr>
          <p:nvPr>
            <p:ph type="body" sz="quarter" idx="27" hasCustomPrompt="1"/>
          </p:nvPr>
        </p:nvSpPr>
        <p:spPr>
          <a:xfrm>
            <a:off x="15353329" y="18503095"/>
            <a:ext cx="14283756"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dirty="0"/>
              <a:t>(click to edit)  REFERENCES</a:t>
            </a:r>
          </a:p>
        </p:txBody>
      </p:sp>
      <p:sp>
        <p:nvSpPr>
          <p:cNvPr id="28" name="Text Placeholder 3"/>
          <p:cNvSpPr>
            <a:spLocks noGrp="1"/>
          </p:cNvSpPr>
          <p:nvPr>
            <p:ph type="body" sz="quarter" idx="28" hasCustomPrompt="1"/>
          </p:nvPr>
        </p:nvSpPr>
        <p:spPr>
          <a:xfrm>
            <a:off x="15347853" y="19296378"/>
            <a:ext cx="14289232"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imes New Roman" panose="02020603050405020304" pitchFamily="18" charset="0"/>
                <a:cs typeface="Times New Roman" panose="02020603050405020304" pitchFamily="18"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a:t>Type in or paste your text here</a:t>
            </a:r>
          </a:p>
        </p:txBody>
      </p:sp>
      <p:sp>
        <p:nvSpPr>
          <p:cNvPr id="29" name="Text Placeholder 5"/>
          <p:cNvSpPr>
            <a:spLocks noGrp="1"/>
          </p:cNvSpPr>
          <p:nvPr>
            <p:ph type="body" sz="quarter" idx="29" hasCustomPrompt="1"/>
          </p:nvPr>
        </p:nvSpPr>
        <p:spPr>
          <a:xfrm>
            <a:off x="15364404" y="33390901"/>
            <a:ext cx="14276605"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dirty="0"/>
              <a:t>(click to edit)  ACKNOWLEDGEMENTS or  CONTACT</a:t>
            </a:r>
          </a:p>
        </p:txBody>
      </p:sp>
      <p:sp>
        <p:nvSpPr>
          <p:cNvPr id="30" name="Text Placeholder 3"/>
          <p:cNvSpPr>
            <a:spLocks noGrp="1"/>
          </p:cNvSpPr>
          <p:nvPr>
            <p:ph type="body" sz="quarter" idx="30" hasCustomPrompt="1"/>
          </p:nvPr>
        </p:nvSpPr>
        <p:spPr>
          <a:xfrm>
            <a:off x="15353329" y="34204184"/>
            <a:ext cx="14283756"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imes New Roman" panose="02020603050405020304" pitchFamily="18" charset="0"/>
                <a:cs typeface="Times New Roman" panose="02020603050405020304" pitchFamily="18"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a:t>Type in or paste your text here</a:t>
            </a:r>
          </a:p>
        </p:txBody>
      </p:sp>
      <p:sp>
        <p:nvSpPr>
          <p:cNvPr id="60" name="Text Placeholder 3"/>
          <p:cNvSpPr>
            <a:spLocks noGrp="1"/>
          </p:cNvSpPr>
          <p:nvPr>
            <p:ph type="body" sz="quarter" idx="96" hasCustomPrompt="1"/>
          </p:nvPr>
        </p:nvSpPr>
        <p:spPr>
          <a:xfrm>
            <a:off x="623691" y="19275662"/>
            <a:ext cx="14300387"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imes New Roman" panose="02020603050405020304" pitchFamily="18" charset="0"/>
                <a:cs typeface="Times New Roman" panose="02020603050405020304" pitchFamily="18"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a:t>Type in or paste your text here</a:t>
            </a:r>
          </a:p>
        </p:txBody>
      </p:sp>
      <p:sp>
        <p:nvSpPr>
          <p:cNvPr id="76" name="Text Placeholder 76"/>
          <p:cNvSpPr>
            <a:spLocks noGrp="1"/>
          </p:cNvSpPr>
          <p:nvPr>
            <p:ph type="body" sz="quarter" idx="150" hasCustomPrompt="1"/>
          </p:nvPr>
        </p:nvSpPr>
        <p:spPr>
          <a:xfrm>
            <a:off x="4090899" y="4110875"/>
            <a:ext cx="22093415" cy="1087559"/>
          </a:xfrm>
          <a:prstGeom prst="rect">
            <a:avLst/>
          </a:prstGeom>
        </p:spPr>
        <p:txBody>
          <a:bodyPr lIns="77349" tIns="38675" rIns="77349" bIns="38675">
            <a:normAutofit/>
          </a:bodyPr>
          <a:lstStyle>
            <a:lvl1pPr marL="0" indent="0" algn="ctr">
              <a:buFontTx/>
              <a:buNone/>
              <a:defRPr sz="5400">
                <a:solidFill>
                  <a:schemeClr val="bg1"/>
                </a:solidFill>
                <a:latin typeface="+mj-lt"/>
              </a:defRPr>
            </a:lvl1pPr>
            <a:lvl2pPr>
              <a:buFontTx/>
              <a:buNone/>
              <a:defRPr sz="6100"/>
            </a:lvl2pPr>
            <a:lvl3pPr>
              <a:buFontTx/>
              <a:buNone/>
              <a:defRPr sz="6100"/>
            </a:lvl3pPr>
            <a:lvl4pPr>
              <a:buFontTx/>
              <a:buNone/>
              <a:defRPr sz="6100"/>
            </a:lvl4pPr>
            <a:lvl5pPr>
              <a:buFontTx/>
              <a:buNone/>
              <a:defRPr sz="6100"/>
            </a:lvl5pPr>
          </a:lstStyle>
          <a:p>
            <a:pPr lvl="0"/>
            <a:r>
              <a:rPr lang="en-US" dirty="0"/>
              <a:t>Click here to add affiliations</a:t>
            </a:r>
          </a:p>
        </p:txBody>
      </p:sp>
      <p:sp>
        <p:nvSpPr>
          <p:cNvPr id="79" name="Text Placeholder 76"/>
          <p:cNvSpPr>
            <a:spLocks noGrp="1"/>
          </p:cNvSpPr>
          <p:nvPr>
            <p:ph type="body" sz="quarter" idx="151" hasCustomPrompt="1"/>
          </p:nvPr>
        </p:nvSpPr>
        <p:spPr>
          <a:xfrm>
            <a:off x="4090899" y="2558463"/>
            <a:ext cx="22093415" cy="1262156"/>
          </a:xfrm>
          <a:prstGeom prst="rect">
            <a:avLst/>
          </a:prstGeom>
        </p:spPr>
        <p:txBody>
          <a:bodyPr lIns="77349" tIns="38675" rIns="77349" bIns="38675" anchor="t" anchorCtr="1">
            <a:noAutofit/>
          </a:bodyPr>
          <a:lstStyle>
            <a:lvl1pPr marL="0" indent="0" algn="ctr">
              <a:buFontTx/>
              <a:buNone/>
              <a:defRPr sz="7200">
                <a:solidFill>
                  <a:schemeClr val="bg1"/>
                </a:solidFill>
                <a:latin typeface="+mj-lt"/>
              </a:defRPr>
            </a:lvl1pPr>
            <a:lvl2pPr>
              <a:buFontTx/>
              <a:buNone/>
              <a:defRPr sz="6100"/>
            </a:lvl2pPr>
            <a:lvl3pPr>
              <a:buFontTx/>
              <a:buNone/>
              <a:defRPr sz="6100"/>
            </a:lvl3pPr>
            <a:lvl4pPr>
              <a:buFontTx/>
              <a:buNone/>
              <a:defRPr sz="6100"/>
            </a:lvl4pPr>
            <a:lvl5pPr>
              <a:buFontTx/>
              <a:buNone/>
              <a:defRPr sz="6100"/>
            </a:lvl5pPr>
          </a:lstStyle>
          <a:p>
            <a:pPr lvl="0"/>
            <a:r>
              <a:rPr lang="en-US" dirty="0"/>
              <a:t>Click here to add authors</a:t>
            </a:r>
          </a:p>
        </p:txBody>
      </p:sp>
      <p:sp>
        <p:nvSpPr>
          <p:cNvPr id="80" name="Text Placeholder 76"/>
          <p:cNvSpPr>
            <a:spLocks noGrp="1"/>
          </p:cNvSpPr>
          <p:nvPr>
            <p:ph type="body" sz="quarter" idx="153" hasCustomPrompt="1"/>
          </p:nvPr>
        </p:nvSpPr>
        <p:spPr>
          <a:xfrm>
            <a:off x="4090899" y="492940"/>
            <a:ext cx="22093415" cy="1775267"/>
          </a:xfrm>
          <a:prstGeom prst="rect">
            <a:avLst/>
          </a:prstGeom>
        </p:spPr>
        <p:txBody>
          <a:bodyPr lIns="77349" tIns="38675" rIns="77349" bIns="38675" anchor="t" anchorCtr="1">
            <a:normAutofit/>
          </a:bodyPr>
          <a:lstStyle>
            <a:lvl1pPr marL="0" indent="0" algn="ctr">
              <a:buFontTx/>
              <a:buNone/>
              <a:defRPr sz="9800" b="1">
                <a:solidFill>
                  <a:schemeClr val="bg1"/>
                </a:solidFill>
                <a:latin typeface="+mj-lt"/>
              </a:defRPr>
            </a:lvl1pPr>
            <a:lvl2pPr>
              <a:buFontTx/>
              <a:buNone/>
              <a:defRPr sz="6100"/>
            </a:lvl2pPr>
            <a:lvl3pPr>
              <a:buFontTx/>
              <a:buNone/>
              <a:defRPr sz="6100"/>
            </a:lvl3pPr>
            <a:lvl4pPr>
              <a:buFontTx/>
              <a:buNone/>
              <a:defRPr sz="6100"/>
            </a:lvl4pPr>
            <a:lvl5pPr>
              <a:buFontTx/>
              <a:buNone/>
              <a:defRPr sz="6100"/>
            </a:lvl5pPr>
          </a:lstStyle>
          <a:p>
            <a:pPr lvl="0"/>
            <a:r>
              <a:rPr lang="en-US" dirty="0"/>
              <a:t>Click here to add title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623691" y="7880953"/>
            <a:ext cx="6936975"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imes New Roman" panose="02020603050405020304" pitchFamily="18" charset="0"/>
                <a:cs typeface="Times New Roman" panose="02020603050405020304" pitchFamily="18"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a:t>Enter your text here</a:t>
            </a:r>
          </a:p>
        </p:txBody>
      </p:sp>
      <p:sp>
        <p:nvSpPr>
          <p:cNvPr id="6" name="Text Placeholder 5"/>
          <p:cNvSpPr>
            <a:spLocks noGrp="1"/>
          </p:cNvSpPr>
          <p:nvPr>
            <p:ph type="body" sz="quarter" idx="11" hasCustomPrompt="1"/>
          </p:nvPr>
        </p:nvSpPr>
        <p:spPr>
          <a:xfrm>
            <a:off x="636213" y="7087666"/>
            <a:ext cx="6931501" cy="783016"/>
          </a:xfrm>
          <a:prstGeom prst="rect">
            <a:avLst/>
          </a:prstGeom>
          <a:noFill/>
        </p:spPr>
        <p:txBody>
          <a:bodyPr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dirty="0"/>
              <a:t>(click to add) ABSTRACT</a:t>
            </a:r>
          </a:p>
        </p:txBody>
      </p:sp>
      <p:sp>
        <p:nvSpPr>
          <p:cNvPr id="19" name="Text Placeholder 3"/>
          <p:cNvSpPr>
            <a:spLocks noGrp="1"/>
          </p:cNvSpPr>
          <p:nvPr>
            <p:ph type="body" sz="quarter" idx="19" hasCustomPrompt="1"/>
          </p:nvPr>
        </p:nvSpPr>
        <p:spPr>
          <a:xfrm>
            <a:off x="622594" y="19232053"/>
            <a:ext cx="6938069"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imes New Roman" panose="02020603050405020304" pitchFamily="18" charset="0"/>
                <a:cs typeface="Times New Roman" panose="02020603050405020304" pitchFamily="18"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a:t>Enter your text here</a:t>
            </a:r>
          </a:p>
        </p:txBody>
      </p:sp>
      <p:sp>
        <p:nvSpPr>
          <p:cNvPr id="20" name="Text Placeholder 5"/>
          <p:cNvSpPr>
            <a:spLocks noGrp="1"/>
          </p:cNvSpPr>
          <p:nvPr>
            <p:ph type="body" sz="quarter" idx="20" hasCustomPrompt="1"/>
          </p:nvPr>
        </p:nvSpPr>
        <p:spPr>
          <a:xfrm>
            <a:off x="636211" y="18480518"/>
            <a:ext cx="6932594"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dirty="0"/>
              <a:t>(click to add)  OBJECTIVES</a:t>
            </a:r>
          </a:p>
        </p:txBody>
      </p:sp>
      <p:sp>
        <p:nvSpPr>
          <p:cNvPr id="21" name="Text Placeholder 3"/>
          <p:cNvSpPr>
            <a:spLocks noGrp="1"/>
          </p:cNvSpPr>
          <p:nvPr>
            <p:ph type="body" sz="quarter" idx="21" hasCustomPrompt="1"/>
          </p:nvPr>
        </p:nvSpPr>
        <p:spPr>
          <a:xfrm>
            <a:off x="7992578" y="7870631"/>
            <a:ext cx="14292247"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imes New Roman" panose="02020603050405020304" pitchFamily="18" charset="0"/>
                <a:cs typeface="Times New Roman" panose="02020603050405020304" pitchFamily="18"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a:t>Enter your text here</a:t>
            </a:r>
          </a:p>
        </p:txBody>
      </p:sp>
      <p:sp>
        <p:nvSpPr>
          <p:cNvPr id="22" name="Text Placeholder 5"/>
          <p:cNvSpPr>
            <a:spLocks noGrp="1"/>
          </p:cNvSpPr>
          <p:nvPr>
            <p:ph type="body" sz="quarter" idx="22" hasCustomPrompt="1"/>
          </p:nvPr>
        </p:nvSpPr>
        <p:spPr>
          <a:xfrm>
            <a:off x="7992580" y="7087666"/>
            <a:ext cx="14292247"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dirty="0"/>
              <a:t>(header)  MATERIALS &amp; METHODS</a:t>
            </a:r>
          </a:p>
        </p:txBody>
      </p:sp>
      <p:sp>
        <p:nvSpPr>
          <p:cNvPr id="23" name="Text Placeholder 3"/>
          <p:cNvSpPr>
            <a:spLocks noGrp="1"/>
          </p:cNvSpPr>
          <p:nvPr>
            <p:ph type="body" sz="quarter" idx="23" hasCustomPrompt="1"/>
          </p:nvPr>
        </p:nvSpPr>
        <p:spPr>
          <a:xfrm>
            <a:off x="7992580" y="28196756"/>
            <a:ext cx="14292247"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imes New Roman" panose="02020603050405020304" pitchFamily="18" charset="0"/>
                <a:cs typeface="Times New Roman" panose="02020603050405020304" pitchFamily="18"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a:t>Enter your text here</a:t>
            </a:r>
          </a:p>
        </p:txBody>
      </p:sp>
      <p:sp>
        <p:nvSpPr>
          <p:cNvPr id="24" name="Text Placeholder 5"/>
          <p:cNvSpPr>
            <a:spLocks noGrp="1"/>
          </p:cNvSpPr>
          <p:nvPr>
            <p:ph type="body" sz="quarter" idx="24" hasCustomPrompt="1"/>
          </p:nvPr>
        </p:nvSpPr>
        <p:spPr>
          <a:xfrm>
            <a:off x="7992580" y="27403473"/>
            <a:ext cx="14292247"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dirty="0"/>
              <a:t>(click to add)  RESULTS</a:t>
            </a:r>
          </a:p>
        </p:txBody>
      </p:sp>
      <p:sp>
        <p:nvSpPr>
          <p:cNvPr id="25" name="Text Placeholder 5"/>
          <p:cNvSpPr>
            <a:spLocks noGrp="1"/>
          </p:cNvSpPr>
          <p:nvPr>
            <p:ph type="body" sz="quarter" idx="25" hasCustomPrompt="1"/>
          </p:nvPr>
        </p:nvSpPr>
        <p:spPr>
          <a:xfrm>
            <a:off x="22710790" y="7087666"/>
            <a:ext cx="6930218"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dirty="0"/>
              <a:t>(click to add) CONCLUSIONS</a:t>
            </a:r>
          </a:p>
        </p:txBody>
      </p:sp>
      <p:sp>
        <p:nvSpPr>
          <p:cNvPr id="26" name="Text Placeholder 3"/>
          <p:cNvSpPr>
            <a:spLocks noGrp="1"/>
          </p:cNvSpPr>
          <p:nvPr>
            <p:ph type="body" sz="quarter" idx="26" hasCustomPrompt="1"/>
          </p:nvPr>
        </p:nvSpPr>
        <p:spPr>
          <a:xfrm>
            <a:off x="22710790" y="7880953"/>
            <a:ext cx="6930218"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imes New Roman" panose="02020603050405020304" pitchFamily="18" charset="0"/>
                <a:cs typeface="Times New Roman" panose="02020603050405020304" pitchFamily="18"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a:t>Enter your text here</a:t>
            </a:r>
          </a:p>
        </p:txBody>
      </p:sp>
      <p:sp>
        <p:nvSpPr>
          <p:cNvPr id="27" name="Text Placeholder 5"/>
          <p:cNvSpPr>
            <a:spLocks noGrp="1"/>
          </p:cNvSpPr>
          <p:nvPr>
            <p:ph type="body" sz="quarter" idx="27" hasCustomPrompt="1"/>
          </p:nvPr>
        </p:nvSpPr>
        <p:spPr>
          <a:xfrm>
            <a:off x="22706864" y="18558829"/>
            <a:ext cx="6930218"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dirty="0"/>
              <a:t>(click to add) REFERENCES</a:t>
            </a:r>
          </a:p>
        </p:txBody>
      </p:sp>
      <p:sp>
        <p:nvSpPr>
          <p:cNvPr id="28" name="Text Placeholder 3"/>
          <p:cNvSpPr>
            <a:spLocks noGrp="1"/>
          </p:cNvSpPr>
          <p:nvPr>
            <p:ph type="body" sz="quarter" idx="28" hasCustomPrompt="1"/>
          </p:nvPr>
        </p:nvSpPr>
        <p:spPr>
          <a:xfrm>
            <a:off x="22751309" y="19352112"/>
            <a:ext cx="6879920"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imes New Roman" panose="02020603050405020304" pitchFamily="18" charset="0"/>
                <a:cs typeface="Times New Roman" panose="02020603050405020304" pitchFamily="18"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a:t>Enter your text here</a:t>
            </a:r>
          </a:p>
        </p:txBody>
      </p:sp>
      <p:sp>
        <p:nvSpPr>
          <p:cNvPr id="29" name="Text Placeholder 5"/>
          <p:cNvSpPr>
            <a:spLocks noGrp="1"/>
          </p:cNvSpPr>
          <p:nvPr>
            <p:ph type="body" sz="quarter" idx="29" hasCustomPrompt="1"/>
          </p:nvPr>
        </p:nvSpPr>
        <p:spPr>
          <a:xfrm>
            <a:off x="22710790" y="34002453"/>
            <a:ext cx="6930218" cy="783016"/>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dirty="0"/>
              <a:t>(click to add)  CONTACT</a:t>
            </a:r>
          </a:p>
        </p:txBody>
      </p:sp>
      <p:sp>
        <p:nvSpPr>
          <p:cNvPr id="30" name="Text Placeholder 3"/>
          <p:cNvSpPr>
            <a:spLocks noGrp="1"/>
          </p:cNvSpPr>
          <p:nvPr>
            <p:ph type="body" sz="quarter" idx="30" hasCustomPrompt="1"/>
          </p:nvPr>
        </p:nvSpPr>
        <p:spPr>
          <a:xfrm>
            <a:off x="22697538" y="34864438"/>
            <a:ext cx="6933690"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imes New Roman" panose="02020603050405020304" pitchFamily="18" charset="0"/>
                <a:cs typeface="Times New Roman" panose="02020603050405020304" pitchFamily="18"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a:t>Enter your text here</a:t>
            </a:r>
          </a:p>
        </p:txBody>
      </p:sp>
      <p:sp>
        <p:nvSpPr>
          <p:cNvPr id="84" name="Text Placeholder 76"/>
          <p:cNvSpPr>
            <a:spLocks noGrp="1"/>
          </p:cNvSpPr>
          <p:nvPr>
            <p:ph type="body" sz="quarter" idx="150" hasCustomPrompt="1"/>
          </p:nvPr>
        </p:nvSpPr>
        <p:spPr>
          <a:xfrm>
            <a:off x="4101963" y="3796231"/>
            <a:ext cx="22093415" cy="1087559"/>
          </a:xfrm>
          <a:prstGeom prst="rect">
            <a:avLst/>
          </a:prstGeom>
        </p:spPr>
        <p:txBody>
          <a:bodyPr lIns="77349" tIns="38675" rIns="77349" bIns="38675">
            <a:normAutofit/>
          </a:bodyPr>
          <a:lstStyle>
            <a:lvl1pPr marL="0" indent="0" algn="ctr">
              <a:buFontTx/>
              <a:buNone/>
              <a:defRPr sz="5400">
                <a:solidFill>
                  <a:schemeClr val="bg1"/>
                </a:solidFill>
                <a:latin typeface="+mj-lt"/>
              </a:defRPr>
            </a:lvl1pPr>
            <a:lvl2pPr>
              <a:buFontTx/>
              <a:buNone/>
              <a:defRPr sz="6100"/>
            </a:lvl2pPr>
            <a:lvl3pPr>
              <a:buFontTx/>
              <a:buNone/>
              <a:defRPr sz="6100"/>
            </a:lvl3pPr>
            <a:lvl4pPr>
              <a:buFontTx/>
              <a:buNone/>
              <a:defRPr sz="6100"/>
            </a:lvl4pPr>
            <a:lvl5pPr>
              <a:buFontTx/>
              <a:buNone/>
              <a:defRPr sz="6100"/>
            </a:lvl5pPr>
          </a:lstStyle>
          <a:p>
            <a:pPr lvl="0"/>
            <a:r>
              <a:rPr lang="en-US" dirty="0"/>
              <a:t>Click here to add affiliations</a:t>
            </a:r>
          </a:p>
        </p:txBody>
      </p:sp>
      <p:sp>
        <p:nvSpPr>
          <p:cNvPr id="85" name="Text Placeholder 76"/>
          <p:cNvSpPr>
            <a:spLocks noGrp="1"/>
          </p:cNvSpPr>
          <p:nvPr>
            <p:ph type="body" sz="quarter" idx="151" hasCustomPrompt="1"/>
          </p:nvPr>
        </p:nvSpPr>
        <p:spPr>
          <a:xfrm>
            <a:off x="4101963" y="2197726"/>
            <a:ext cx="22093415" cy="1376139"/>
          </a:xfrm>
          <a:prstGeom prst="rect">
            <a:avLst/>
          </a:prstGeom>
        </p:spPr>
        <p:txBody>
          <a:bodyPr lIns="77349" tIns="38675" rIns="77349" bIns="38675" anchor="t" anchorCtr="1">
            <a:normAutofit/>
          </a:bodyPr>
          <a:lstStyle>
            <a:lvl1pPr marL="0" indent="0" algn="ctr">
              <a:buFontTx/>
              <a:buNone/>
              <a:defRPr sz="7200">
                <a:solidFill>
                  <a:schemeClr val="bg1"/>
                </a:solidFill>
                <a:latin typeface="+mj-lt"/>
              </a:defRPr>
            </a:lvl1pPr>
            <a:lvl2pPr>
              <a:buFontTx/>
              <a:buNone/>
              <a:defRPr sz="6100"/>
            </a:lvl2pPr>
            <a:lvl3pPr>
              <a:buFontTx/>
              <a:buNone/>
              <a:defRPr sz="6100"/>
            </a:lvl3pPr>
            <a:lvl4pPr>
              <a:buFontTx/>
              <a:buNone/>
              <a:defRPr sz="6100"/>
            </a:lvl4pPr>
            <a:lvl5pPr>
              <a:buFontTx/>
              <a:buNone/>
              <a:defRPr sz="6100"/>
            </a:lvl5pPr>
          </a:lstStyle>
          <a:p>
            <a:pPr lvl="0"/>
            <a:r>
              <a:rPr lang="en-US" dirty="0"/>
              <a:t>Click here to add authors</a:t>
            </a:r>
          </a:p>
        </p:txBody>
      </p:sp>
      <p:sp>
        <p:nvSpPr>
          <p:cNvPr id="86" name="Text Placeholder 76"/>
          <p:cNvSpPr>
            <a:spLocks noGrp="1"/>
          </p:cNvSpPr>
          <p:nvPr>
            <p:ph type="body" sz="quarter" idx="178" hasCustomPrompt="1"/>
          </p:nvPr>
        </p:nvSpPr>
        <p:spPr>
          <a:xfrm>
            <a:off x="4090899" y="355780"/>
            <a:ext cx="22093415" cy="1692719"/>
          </a:xfrm>
          <a:prstGeom prst="rect">
            <a:avLst/>
          </a:prstGeom>
        </p:spPr>
        <p:txBody>
          <a:bodyPr lIns="77349" tIns="38675" rIns="77349" bIns="38675" anchor="t" anchorCtr="1">
            <a:normAutofit/>
          </a:bodyPr>
          <a:lstStyle>
            <a:lvl1pPr marL="0" indent="0" algn="ctr">
              <a:buFontTx/>
              <a:buNone/>
              <a:defRPr sz="9800" b="1">
                <a:solidFill>
                  <a:schemeClr val="bg1"/>
                </a:solidFill>
                <a:latin typeface="+mj-lt"/>
              </a:defRPr>
            </a:lvl1pPr>
            <a:lvl2pPr>
              <a:buFontTx/>
              <a:buNone/>
              <a:defRPr sz="6100"/>
            </a:lvl2pPr>
            <a:lvl3pPr>
              <a:buFontTx/>
              <a:buNone/>
              <a:defRPr sz="6100"/>
            </a:lvl3pPr>
            <a:lvl4pPr>
              <a:buFontTx/>
              <a:buNone/>
              <a:defRPr sz="6100"/>
            </a:lvl4pPr>
            <a:lvl5pPr>
              <a:buFontTx/>
              <a:buNone/>
              <a:defRPr sz="6100"/>
            </a:lvl5pPr>
          </a:lstStyle>
          <a:p>
            <a:pPr lvl="0"/>
            <a:r>
              <a:rPr lang="en-US" dirty="0"/>
              <a:t>Click here to add title</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oleObject" Target="../embeddings/oleObject1.bin"/><Relationship Id="rId13" Type="http://schemas.openxmlformats.org/officeDocument/2006/relationships/image" Target="../media/image3.wmf"/><Relationship Id="rId18" Type="http://schemas.openxmlformats.org/officeDocument/2006/relationships/image" Target="../media/image10.jpeg"/><Relationship Id="rId3" Type="http://schemas.openxmlformats.org/officeDocument/2006/relationships/vmlDrawing" Target="../drawings/vmlDrawing1.vml"/><Relationship Id="rId7" Type="http://schemas.openxmlformats.org/officeDocument/2006/relationships/image" Target="../media/image8.png"/><Relationship Id="rId12" Type="http://schemas.openxmlformats.org/officeDocument/2006/relationships/oleObject" Target="../embeddings/oleObject3.bin"/><Relationship Id="rId17"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2.xml"/><Relationship Id="rId16" Type="http://schemas.openxmlformats.org/officeDocument/2006/relationships/image" Target="../media/image4.wmf"/><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2.wmf"/><Relationship Id="rId5" Type="http://schemas.openxmlformats.org/officeDocument/2006/relationships/image" Target="../media/image6.png"/><Relationship Id="rId15" Type="http://schemas.openxmlformats.org/officeDocument/2006/relationships/oleObject" Target="../embeddings/oleObject4.bin"/><Relationship Id="rId10" Type="http://schemas.openxmlformats.org/officeDocument/2006/relationships/oleObject" Target="../embeddings/oleObject2.bin"/><Relationship Id="rId4" Type="http://schemas.openxmlformats.org/officeDocument/2006/relationships/image" Target="../media/image5.png"/><Relationship Id="rId9" Type="http://schemas.openxmlformats.org/officeDocument/2006/relationships/image" Target="../media/image1.wmf"/><Relationship Id="rId14" Type="http://schemas.openxmlformats.org/officeDocument/2006/relationships/image" Target="../media/image9.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92D050"/>
            </a:gs>
            <a:gs pos="100000">
              <a:srgbClr val="00B050"/>
            </a:gs>
            <a:gs pos="24000">
              <a:srgbClr val="92D050"/>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48314"/>
            <a:ext cx="30275213" cy="4806020"/>
          </a:xfrm>
          <a:prstGeom prst="rect">
            <a:avLst/>
          </a:prstGeom>
          <a:solidFill>
            <a:schemeClr val="accent5">
              <a:lumMod val="75000"/>
            </a:schemeClr>
          </a:solidFill>
          <a:ln w="9525">
            <a:solidFill>
              <a:schemeClr val="tx1"/>
            </a:solidFill>
            <a:miter lim="800000"/>
            <a:headEnd/>
            <a:tailEnd/>
          </a:ln>
          <a:effectLst/>
        </p:spPr>
        <p:txBody>
          <a:bodyPr wrap="none" lIns="89551" tIns="44774" rIns="89551" bIns="44774" anchor="ctr"/>
          <a:lstStyle/>
          <a:p>
            <a:pPr>
              <a:defRPr/>
            </a:pPr>
            <a:endParaRPr lang="en-US" dirty="0"/>
          </a:p>
        </p:txBody>
      </p:sp>
      <p:sp>
        <p:nvSpPr>
          <p:cNvPr id="9" name="Rectangle 9"/>
          <p:cNvSpPr>
            <a:spLocks noChangeArrowheads="1"/>
          </p:cNvSpPr>
          <p:nvPr/>
        </p:nvSpPr>
        <p:spPr bwMode="auto">
          <a:xfrm>
            <a:off x="-1" y="4757706"/>
            <a:ext cx="30275213" cy="198164"/>
          </a:xfrm>
          <a:prstGeom prst="rect">
            <a:avLst/>
          </a:prstGeom>
          <a:solidFill>
            <a:srgbClr val="663366"/>
          </a:solidFill>
          <a:ln w="152400">
            <a:noFill/>
            <a:miter lim="800000"/>
            <a:headEnd/>
            <a:tailEnd/>
          </a:ln>
          <a:effectLst/>
        </p:spPr>
        <p:txBody>
          <a:bodyPr wrap="none" lIns="89551" tIns="44774" rIns="89551" bIns="44774" anchor="ctr"/>
          <a:lstStyle/>
          <a:p>
            <a:pPr>
              <a:defRPr/>
            </a:pPr>
            <a:endParaRPr lang="en-US" dirty="0"/>
          </a:p>
        </p:txBody>
      </p:sp>
      <p:sp>
        <p:nvSpPr>
          <p:cNvPr id="16" name="Rectangle 33"/>
          <p:cNvSpPr>
            <a:spLocks noChangeArrowheads="1"/>
          </p:cNvSpPr>
          <p:nvPr/>
        </p:nvSpPr>
        <p:spPr bwMode="auto">
          <a:xfrm>
            <a:off x="634516" y="5297288"/>
            <a:ext cx="11459161" cy="35505065"/>
          </a:xfrm>
          <a:prstGeom prst="roundRect">
            <a:avLst>
              <a:gd name="adj" fmla="val 3215"/>
            </a:avLst>
          </a:prstGeom>
          <a:gradFill flip="none" rotWithShape="1">
            <a:gsLst>
              <a:gs pos="0">
                <a:srgbClr val="CAD4DE"/>
              </a:gs>
              <a:gs pos="100000">
                <a:srgbClr val="F5F5FA"/>
              </a:gs>
            </a:gsLst>
            <a:lin ang="16200000" scaled="1"/>
            <a:tileRect/>
          </a:gradFill>
          <a:ln w="9525">
            <a:solidFill>
              <a:schemeClr val="tx2"/>
            </a:solidFill>
            <a:miter lim="800000"/>
            <a:headEnd/>
            <a:tailEnd/>
          </a:ln>
          <a:effectLst/>
        </p:spPr>
        <p:txBody>
          <a:bodyPr wrap="none" lIns="89551" tIns="44774" rIns="89551" bIns="44774" anchor="ctr"/>
          <a:lstStyle/>
          <a:p>
            <a:pPr>
              <a:defRPr/>
            </a:pPr>
            <a:endParaRPr lang="en-US" dirty="0"/>
          </a:p>
        </p:txBody>
      </p:sp>
      <p:sp>
        <p:nvSpPr>
          <p:cNvPr id="21" name="Rectangle 33"/>
          <p:cNvSpPr>
            <a:spLocks noChangeArrowheads="1"/>
          </p:cNvSpPr>
          <p:nvPr userDrawn="1"/>
        </p:nvSpPr>
        <p:spPr bwMode="auto">
          <a:xfrm>
            <a:off x="12683614" y="5297288"/>
            <a:ext cx="17109486" cy="35505065"/>
          </a:xfrm>
          <a:prstGeom prst="roundRect">
            <a:avLst>
              <a:gd name="adj" fmla="val 3215"/>
            </a:avLst>
          </a:prstGeom>
          <a:gradFill flip="none" rotWithShape="1">
            <a:gsLst>
              <a:gs pos="0">
                <a:srgbClr val="CAD4DE"/>
              </a:gs>
              <a:gs pos="100000">
                <a:srgbClr val="F5F5FA"/>
              </a:gs>
            </a:gsLst>
            <a:lin ang="16200000" scaled="1"/>
            <a:tileRect/>
          </a:gradFill>
          <a:ln w="9525">
            <a:solidFill>
              <a:schemeClr val="tx2"/>
            </a:solidFill>
            <a:miter lim="800000"/>
            <a:headEnd/>
            <a:tailEnd/>
          </a:ln>
          <a:effectLst/>
        </p:spPr>
        <p:txBody>
          <a:bodyPr wrap="none" lIns="89551" tIns="44774" rIns="89551" bIns="44774" anchor="ctr"/>
          <a:lstStyle/>
          <a:p>
            <a:pPr>
              <a:defRPr/>
            </a:pPr>
            <a:endParaRPr lang="en-US" dirty="0"/>
          </a:p>
        </p:txBody>
      </p:sp>
      <p:sp>
        <p:nvSpPr>
          <p:cNvPr id="8" name="Rectangle 33">
            <a:extLst>
              <a:ext uri="{FF2B5EF4-FFF2-40B4-BE49-F238E27FC236}">
                <a16:creationId xmlns:a16="http://schemas.microsoft.com/office/drawing/2014/main" id="{A1A3EF8D-C771-4F3E-A4BF-ECBA836B3A75}"/>
              </a:ext>
            </a:extLst>
          </p:cNvPr>
          <p:cNvSpPr>
            <a:spLocks noChangeArrowheads="1"/>
          </p:cNvSpPr>
          <p:nvPr userDrawn="1"/>
        </p:nvSpPr>
        <p:spPr bwMode="auto">
          <a:xfrm rot="10800000">
            <a:off x="634514" y="32118299"/>
            <a:ext cx="15323241" cy="9830135"/>
          </a:xfrm>
          <a:prstGeom prst="round2SameRect">
            <a:avLst>
              <a:gd name="adj1" fmla="val 3464"/>
              <a:gd name="adj2" fmla="val 0"/>
            </a:avLst>
          </a:prstGeom>
          <a:gradFill flip="none" rotWithShape="1">
            <a:gsLst>
              <a:gs pos="13000">
                <a:srgbClr val="CAD4DE"/>
              </a:gs>
              <a:gs pos="100000">
                <a:srgbClr val="DCE2EA"/>
              </a:gs>
            </a:gsLst>
            <a:lin ang="5400000" scaled="0"/>
            <a:tileRect/>
          </a:gradFill>
          <a:ln w="9525">
            <a:solidFill>
              <a:schemeClr val="tx2"/>
            </a:solidFill>
            <a:miter lim="800000"/>
            <a:headEnd/>
            <a:tailEnd/>
          </a:ln>
          <a:effectLst/>
        </p:spPr>
        <p:txBody>
          <a:bodyPr wrap="none" lIns="89551" tIns="44774" rIns="89551" bIns="44774" anchor="ctr"/>
          <a:lstStyle/>
          <a:p>
            <a:pPr>
              <a:defRPr/>
            </a:pPr>
            <a:endParaRPr lang="en-US" dirty="0"/>
          </a:p>
        </p:txBody>
      </p:sp>
      <p:sp>
        <p:nvSpPr>
          <p:cNvPr id="36" name="Text Box 14"/>
          <p:cNvSpPr txBox="1">
            <a:spLocks noChangeArrowheads="1"/>
          </p:cNvSpPr>
          <p:nvPr userDrawn="1"/>
        </p:nvSpPr>
        <p:spPr bwMode="auto">
          <a:xfrm>
            <a:off x="1432294" y="41948434"/>
            <a:ext cx="2636977" cy="337227"/>
          </a:xfrm>
          <a:prstGeom prst="rect">
            <a:avLst/>
          </a:prstGeom>
          <a:noFill/>
          <a:ln w="9525">
            <a:noFill/>
            <a:miter lim="800000"/>
            <a:headEnd/>
            <a:tailEnd/>
          </a:ln>
          <a:effectLst/>
        </p:spPr>
        <p:txBody>
          <a:bodyPr wrap="square" lIns="89381" tIns="44682" rIns="89381" bIns="44682">
            <a:spAutoFit/>
          </a:bodyPr>
          <a:lstStyle/>
          <a:p>
            <a:pPr eaLnBrk="0" hangingPunct="0">
              <a:lnSpc>
                <a:spcPct val="65000"/>
              </a:lnSpc>
              <a:spcBef>
                <a:spcPct val="50000"/>
              </a:spcBef>
              <a:defRPr/>
            </a:pPr>
            <a:r>
              <a:rPr lang="en-US" sz="600" b="1" dirty="0">
                <a:solidFill>
                  <a:schemeClr val="bg1">
                    <a:lumMod val="75000"/>
                  </a:schemeClr>
                </a:solidFill>
                <a:latin typeface="Arial" charset="0"/>
              </a:rPr>
              <a:t>RESEARCH POSTER PRESENTATION DESIGN © 2015</a:t>
            </a:r>
          </a:p>
          <a:p>
            <a:pPr eaLnBrk="0" hangingPunct="0">
              <a:lnSpc>
                <a:spcPct val="65000"/>
              </a:lnSpc>
              <a:spcBef>
                <a:spcPct val="50000"/>
              </a:spcBef>
              <a:defRPr/>
            </a:pPr>
            <a:r>
              <a:rPr lang="en-US" sz="1000" b="1" dirty="0">
                <a:solidFill>
                  <a:schemeClr val="bg1">
                    <a:lumMod val="75000"/>
                  </a:schemeClr>
                </a:solidFill>
                <a:latin typeface="Arial" charset="0"/>
              </a:rPr>
              <a:t>www.PosterPresentations.com</a:t>
            </a:r>
          </a:p>
        </p:txBody>
      </p:sp>
      <p:sp>
        <p:nvSpPr>
          <p:cNvPr id="10" name="Rectangle 33">
            <a:extLst>
              <a:ext uri="{FF2B5EF4-FFF2-40B4-BE49-F238E27FC236}">
                <a16:creationId xmlns:a16="http://schemas.microsoft.com/office/drawing/2014/main" id="{D0F566A7-A901-4E91-B72D-072F27F09B9F}"/>
              </a:ext>
            </a:extLst>
          </p:cNvPr>
          <p:cNvSpPr>
            <a:spLocks noChangeArrowheads="1"/>
          </p:cNvSpPr>
          <p:nvPr userDrawn="1"/>
        </p:nvSpPr>
        <p:spPr bwMode="auto">
          <a:xfrm rot="10800000">
            <a:off x="16547692" y="32118299"/>
            <a:ext cx="13245407" cy="9830135"/>
          </a:xfrm>
          <a:prstGeom prst="round2SameRect">
            <a:avLst>
              <a:gd name="adj1" fmla="val 3464"/>
              <a:gd name="adj2" fmla="val 0"/>
            </a:avLst>
          </a:prstGeom>
          <a:gradFill flip="none" rotWithShape="1">
            <a:gsLst>
              <a:gs pos="13000">
                <a:srgbClr val="CAD4DE"/>
              </a:gs>
              <a:gs pos="100000">
                <a:srgbClr val="DCE2EA"/>
              </a:gs>
            </a:gsLst>
            <a:lin ang="5400000" scaled="0"/>
            <a:tileRect/>
          </a:gradFill>
          <a:ln w="9525">
            <a:solidFill>
              <a:schemeClr val="tx2"/>
            </a:solidFill>
            <a:miter lim="800000"/>
            <a:headEnd/>
            <a:tailEnd/>
          </a:ln>
          <a:effectLst/>
        </p:spPr>
        <p:txBody>
          <a:bodyPr wrap="none" lIns="89551" tIns="44774" rIns="89551" bIns="44774" anchor="ct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659" r:id="rId1"/>
  </p:sldLayoutIdLst>
  <p:txStyles>
    <p:titleStyle>
      <a:lvl1pPr algn="ctr" defTabSz="4298410" rtl="0" eaLnBrk="1" latinLnBrk="0" hangingPunct="1">
        <a:spcBef>
          <a:spcPct val="0"/>
        </a:spcBef>
        <a:buNone/>
        <a:defRPr sz="8500" kern="1200">
          <a:solidFill>
            <a:schemeClr val="bg1"/>
          </a:solidFill>
          <a:latin typeface="Trebuchet MS" pitchFamily="34" charset="0"/>
          <a:ea typeface="+mj-ea"/>
          <a:cs typeface="+mj-cs"/>
        </a:defRPr>
      </a:lvl1pPr>
    </p:titleStyle>
    <p:bodyStyle>
      <a:lvl1pPr marL="1611903" indent="-1611903" algn="l" defTabSz="4298410" rtl="0" eaLnBrk="1" latinLnBrk="0" hangingPunct="1">
        <a:spcBef>
          <a:spcPct val="20000"/>
        </a:spcBef>
        <a:buFont typeface="Arial" pitchFamily="34" charset="0"/>
        <a:buChar char="•"/>
        <a:defRPr sz="15100" kern="1200">
          <a:solidFill>
            <a:schemeClr val="tx1"/>
          </a:solidFill>
          <a:latin typeface="+mn-lt"/>
          <a:ea typeface="+mn-ea"/>
          <a:cs typeface="+mn-cs"/>
        </a:defRPr>
      </a:lvl1pPr>
      <a:lvl2pPr marL="3492457" indent="-1343252" algn="l" defTabSz="4298410" rtl="0" eaLnBrk="1" latinLnBrk="0" hangingPunct="1">
        <a:spcBef>
          <a:spcPct val="20000"/>
        </a:spcBef>
        <a:buFont typeface="Arial" pitchFamily="34" charset="0"/>
        <a:buChar char="–"/>
        <a:defRPr sz="13300" kern="1200">
          <a:solidFill>
            <a:schemeClr val="tx1"/>
          </a:solidFill>
          <a:latin typeface="+mn-lt"/>
          <a:ea typeface="+mn-ea"/>
          <a:cs typeface="+mn-cs"/>
        </a:defRPr>
      </a:lvl2pPr>
      <a:lvl3pPr marL="5373012" indent="-1074603" algn="l" defTabSz="4298410" rtl="0" eaLnBrk="1" latinLnBrk="0" hangingPunct="1">
        <a:spcBef>
          <a:spcPct val="20000"/>
        </a:spcBef>
        <a:buFont typeface="Arial" pitchFamily="34" charset="0"/>
        <a:buChar char="•"/>
        <a:defRPr sz="11300" kern="1200">
          <a:solidFill>
            <a:schemeClr val="tx1"/>
          </a:solidFill>
          <a:latin typeface="+mn-lt"/>
          <a:ea typeface="+mn-ea"/>
          <a:cs typeface="+mn-cs"/>
        </a:defRPr>
      </a:lvl3pPr>
      <a:lvl4pPr marL="7522217"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4pPr>
      <a:lvl5pPr marL="9671420"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5pPr>
      <a:lvl6pPr marL="11820625"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6pPr>
      <a:lvl7pPr marL="13969828"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7pPr>
      <a:lvl8pPr marL="16119034"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8pPr>
      <a:lvl9pPr marL="18268238"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9pPr>
    </p:bodyStyle>
    <p:otherStyle>
      <a:defPPr>
        <a:defRPr lang="en-US"/>
      </a:defPPr>
      <a:lvl1pPr marL="0" algn="l" defTabSz="4298410" rtl="0" eaLnBrk="1" latinLnBrk="0" hangingPunct="1">
        <a:defRPr sz="8500" kern="1200">
          <a:solidFill>
            <a:schemeClr val="tx1"/>
          </a:solidFill>
          <a:latin typeface="+mn-lt"/>
          <a:ea typeface="+mn-ea"/>
          <a:cs typeface="+mn-cs"/>
        </a:defRPr>
      </a:lvl1pPr>
      <a:lvl2pPr marL="2149205" algn="l" defTabSz="4298410" rtl="0" eaLnBrk="1" latinLnBrk="0" hangingPunct="1">
        <a:defRPr sz="8500" kern="1200">
          <a:solidFill>
            <a:schemeClr val="tx1"/>
          </a:solidFill>
          <a:latin typeface="+mn-lt"/>
          <a:ea typeface="+mn-ea"/>
          <a:cs typeface="+mn-cs"/>
        </a:defRPr>
      </a:lvl2pPr>
      <a:lvl3pPr marL="4298410" algn="l" defTabSz="4298410" rtl="0" eaLnBrk="1" latinLnBrk="0" hangingPunct="1">
        <a:defRPr sz="8500" kern="1200">
          <a:solidFill>
            <a:schemeClr val="tx1"/>
          </a:solidFill>
          <a:latin typeface="+mn-lt"/>
          <a:ea typeface="+mn-ea"/>
          <a:cs typeface="+mn-cs"/>
        </a:defRPr>
      </a:lvl3pPr>
      <a:lvl4pPr marL="6447613" algn="l" defTabSz="4298410" rtl="0" eaLnBrk="1" latinLnBrk="0" hangingPunct="1">
        <a:defRPr sz="8500" kern="1200">
          <a:solidFill>
            <a:schemeClr val="tx1"/>
          </a:solidFill>
          <a:latin typeface="+mn-lt"/>
          <a:ea typeface="+mn-ea"/>
          <a:cs typeface="+mn-cs"/>
        </a:defRPr>
      </a:lvl4pPr>
      <a:lvl5pPr marL="8596817" algn="l" defTabSz="4298410" rtl="0" eaLnBrk="1" latinLnBrk="0" hangingPunct="1">
        <a:defRPr sz="8500" kern="1200">
          <a:solidFill>
            <a:schemeClr val="tx1"/>
          </a:solidFill>
          <a:latin typeface="+mn-lt"/>
          <a:ea typeface="+mn-ea"/>
          <a:cs typeface="+mn-cs"/>
        </a:defRPr>
      </a:lvl5pPr>
      <a:lvl6pPr marL="10746023" algn="l" defTabSz="4298410" rtl="0" eaLnBrk="1" latinLnBrk="0" hangingPunct="1">
        <a:defRPr sz="8500" kern="1200">
          <a:solidFill>
            <a:schemeClr val="tx1"/>
          </a:solidFill>
          <a:latin typeface="+mn-lt"/>
          <a:ea typeface="+mn-ea"/>
          <a:cs typeface="+mn-cs"/>
        </a:defRPr>
      </a:lvl6pPr>
      <a:lvl7pPr marL="12895229" algn="l" defTabSz="4298410" rtl="0" eaLnBrk="1" latinLnBrk="0" hangingPunct="1">
        <a:defRPr sz="8500" kern="1200">
          <a:solidFill>
            <a:schemeClr val="tx1"/>
          </a:solidFill>
          <a:latin typeface="+mn-lt"/>
          <a:ea typeface="+mn-ea"/>
          <a:cs typeface="+mn-cs"/>
        </a:defRPr>
      </a:lvl7pPr>
      <a:lvl8pPr marL="15044432" algn="l" defTabSz="4298410" rtl="0" eaLnBrk="1" latinLnBrk="0" hangingPunct="1">
        <a:defRPr sz="8500" kern="1200">
          <a:solidFill>
            <a:schemeClr val="tx1"/>
          </a:solidFill>
          <a:latin typeface="+mn-lt"/>
          <a:ea typeface="+mn-ea"/>
          <a:cs typeface="+mn-cs"/>
        </a:defRPr>
      </a:lvl8pPr>
      <a:lvl9pPr marL="17193637" algn="l" defTabSz="4298410" rtl="0" eaLnBrk="1" latinLnBrk="0" hangingPunct="1">
        <a:defRPr sz="85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rgbClr val="92D050"/>
            </a:gs>
            <a:gs pos="100000">
              <a:srgbClr val="00B050"/>
            </a:gs>
            <a:gs pos="24000">
              <a:srgbClr val="92D050"/>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30275213" cy="5166360"/>
          </a:xfrm>
          <a:prstGeom prst="rect">
            <a:avLst/>
          </a:prstGeom>
          <a:solidFill>
            <a:schemeClr val="accent5">
              <a:lumMod val="75000"/>
            </a:schemeClr>
          </a:solidFill>
          <a:ln w="9525">
            <a:solidFill>
              <a:schemeClr val="tx1"/>
            </a:solidFill>
            <a:miter lim="800000"/>
            <a:headEnd/>
            <a:tailEnd/>
          </a:ln>
          <a:effectLst/>
        </p:spPr>
        <p:txBody>
          <a:bodyPr wrap="none" lIns="89551" tIns="44774" rIns="89551" bIns="44774" anchor="ctr"/>
          <a:lstStyle/>
          <a:p>
            <a:pPr>
              <a:defRPr/>
            </a:pPr>
            <a:endParaRPr lang="en-US" dirty="0"/>
          </a:p>
        </p:txBody>
      </p:sp>
      <p:sp>
        <p:nvSpPr>
          <p:cNvPr id="8" name="Rectangle 33"/>
          <p:cNvSpPr>
            <a:spLocks noChangeArrowheads="1"/>
          </p:cNvSpPr>
          <p:nvPr/>
        </p:nvSpPr>
        <p:spPr bwMode="auto">
          <a:xfrm>
            <a:off x="630735" y="6002905"/>
            <a:ext cx="29010460" cy="35802745"/>
          </a:xfrm>
          <a:prstGeom prst="roundRect">
            <a:avLst>
              <a:gd name="adj" fmla="val 2277"/>
            </a:avLst>
          </a:prstGeom>
          <a:gradFill flip="none" rotWithShape="1">
            <a:gsLst>
              <a:gs pos="0">
                <a:srgbClr val="CDD2DE"/>
              </a:gs>
              <a:gs pos="0">
                <a:srgbClr val="CDD2DE"/>
              </a:gs>
              <a:gs pos="100000">
                <a:srgbClr val="F3F5FA"/>
              </a:gs>
            </a:gsLst>
            <a:lin ang="16200000" scaled="1"/>
            <a:tileRect/>
          </a:gradFill>
          <a:ln w="9525">
            <a:solidFill>
              <a:schemeClr val="tx2"/>
            </a:solidFill>
            <a:miter lim="800000"/>
            <a:headEnd/>
            <a:tailEnd/>
          </a:ln>
          <a:effectLst/>
        </p:spPr>
        <p:txBody>
          <a:bodyPr wrap="none" lIns="89551" tIns="44774" rIns="89551" bIns="44774" anchor="ctr"/>
          <a:lstStyle/>
          <a:p>
            <a:pPr>
              <a:defRPr/>
            </a:pPr>
            <a:endParaRPr lang="en-US" dirty="0"/>
          </a:p>
        </p:txBody>
      </p:sp>
      <p:sp>
        <p:nvSpPr>
          <p:cNvPr id="9" name="Rectangle 9"/>
          <p:cNvSpPr>
            <a:spLocks noChangeArrowheads="1"/>
          </p:cNvSpPr>
          <p:nvPr/>
        </p:nvSpPr>
        <p:spPr bwMode="auto">
          <a:xfrm>
            <a:off x="0" y="5013972"/>
            <a:ext cx="30275213" cy="198164"/>
          </a:xfrm>
          <a:prstGeom prst="rect">
            <a:avLst/>
          </a:prstGeom>
          <a:solidFill>
            <a:schemeClr val="accent5">
              <a:lumMod val="50000"/>
            </a:schemeClr>
          </a:solidFill>
          <a:ln w="152400">
            <a:noFill/>
            <a:miter lim="800000"/>
            <a:headEnd/>
            <a:tailEnd/>
          </a:ln>
          <a:effectLst/>
        </p:spPr>
        <p:txBody>
          <a:bodyPr wrap="none" lIns="89551" tIns="44774" rIns="89551" bIns="44774" anchor="ctr"/>
          <a:lstStyle/>
          <a:p>
            <a:pPr>
              <a:defRPr/>
            </a:pPr>
            <a:endParaRPr lang="en-US" dirty="0"/>
          </a:p>
        </p:txBody>
      </p:sp>
      <p:grpSp>
        <p:nvGrpSpPr>
          <p:cNvPr id="36" name="Group 35"/>
          <p:cNvGrpSpPr/>
          <p:nvPr userDrawn="1"/>
        </p:nvGrpSpPr>
        <p:grpSpPr>
          <a:xfrm>
            <a:off x="-12658121" y="-48127"/>
            <a:ext cx="12259293" cy="42851889"/>
            <a:chOff x="-11225189" y="-1"/>
            <a:chExt cx="11018865" cy="38516022"/>
          </a:xfrm>
        </p:grpSpPr>
        <p:sp>
          <p:nvSpPr>
            <p:cNvPr id="37" name="Rectangle 36"/>
            <p:cNvSpPr/>
            <p:nvPr/>
          </p:nvSpPr>
          <p:spPr>
            <a:xfrm>
              <a:off x="-11216136" y="-1"/>
              <a:ext cx="11009812" cy="38516022"/>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4000" b="1" spc="0" dirty="0">
                  <a:solidFill>
                    <a:srgbClr val="FF0000"/>
                  </a:solidFill>
                  <a:latin typeface="Trebuchet MS" pitchFamily="34" charset="0"/>
                </a:rPr>
                <a:t>(—THIS SIDEBAR DOES NOT PRINT—)</a:t>
              </a:r>
              <a:endParaRPr lang="en-US" sz="4000" b="1" spc="600" dirty="0">
                <a:solidFill>
                  <a:schemeClr val="bg1"/>
                </a:solidFill>
                <a:latin typeface="Trebuchet MS" pitchFamily="34" charset="0"/>
              </a:endParaRPr>
            </a:p>
            <a:p>
              <a:pPr algn="ctr"/>
              <a:r>
                <a:rPr lang="en-US" sz="4800" b="1" spc="600" dirty="0">
                  <a:solidFill>
                    <a:schemeClr val="bg1"/>
                  </a:solidFill>
                  <a:latin typeface="Trebuchet MS" pitchFamily="34" charset="0"/>
                </a:rPr>
                <a:t>DESIGN</a:t>
              </a:r>
              <a:r>
                <a:rPr lang="en-US" sz="4800" b="1" spc="600" baseline="0" dirty="0">
                  <a:solidFill>
                    <a:schemeClr val="bg1"/>
                  </a:solidFill>
                  <a:latin typeface="Trebuchet MS" pitchFamily="34" charset="0"/>
                </a:rPr>
                <a:t> </a:t>
              </a:r>
              <a:r>
                <a:rPr lang="en-US" sz="4800" b="1" spc="600" dirty="0">
                  <a:solidFill>
                    <a:schemeClr val="bg1"/>
                  </a:solidFill>
                  <a:latin typeface="Trebuchet MS" pitchFamily="34" charset="0"/>
                </a:rPr>
                <a:t>GUIDE</a:t>
              </a:r>
            </a:p>
            <a:p>
              <a:pPr algn="ctr"/>
              <a:endParaRPr lang="en-US" sz="3600" b="1" dirty="0">
                <a:latin typeface="Trebuchet MS" pitchFamily="34" charset="0"/>
              </a:endParaRPr>
            </a:p>
            <a:p>
              <a:pPr defTabSz="3765639"/>
              <a:r>
                <a:rPr lang="en-US" sz="3600" i="0" dirty="0">
                  <a:latin typeface="Trebuchet MS" pitchFamily="34" charset="0"/>
                </a:rPr>
                <a:t>This PowerPoint</a:t>
              </a:r>
              <a:r>
                <a:rPr lang="en-US" sz="3600" i="0" baseline="0" dirty="0">
                  <a:latin typeface="Trebuchet MS" pitchFamily="34" charset="0"/>
                </a:rPr>
                <a:t> </a:t>
              </a:r>
              <a:r>
                <a:rPr lang="en-US" sz="3600" i="0" dirty="0">
                  <a:latin typeface="Trebuchet MS" pitchFamily="34" charset="0"/>
                </a:rPr>
                <a:t>2007 template produces</a:t>
              </a:r>
              <a:r>
                <a:rPr lang="en-US" sz="3600" i="0" baseline="0" dirty="0">
                  <a:latin typeface="Trebuchet MS" pitchFamily="34" charset="0"/>
                </a:rPr>
                <a:t> </a:t>
              </a:r>
              <a:r>
                <a:rPr lang="en-US" sz="3600" i="0" dirty="0">
                  <a:latin typeface="Trebuchet MS" pitchFamily="34" charset="0"/>
                </a:rPr>
                <a:t>an</a:t>
              </a:r>
              <a:r>
                <a:rPr lang="en-US" sz="3600" i="0" baseline="0" dirty="0">
                  <a:latin typeface="Trebuchet MS" pitchFamily="34" charset="0"/>
                </a:rPr>
                <a:t> A0</a:t>
              </a:r>
              <a:r>
                <a:rPr lang="en-US" sz="3600" i="0" dirty="0">
                  <a:latin typeface="Trebuchet MS" pitchFamily="34" charset="0"/>
                </a:rPr>
                <a:t> presentation poster. </a:t>
              </a:r>
              <a:r>
                <a:rPr lang="en-US" sz="3600" dirty="0">
                  <a:latin typeface="Trebuchet MS" pitchFamily="34" charset="0"/>
                </a:rPr>
                <a:t>You</a:t>
              </a:r>
              <a:r>
                <a:rPr lang="en-US" sz="3600" baseline="0" dirty="0">
                  <a:latin typeface="Trebuchet MS" pitchFamily="34" charset="0"/>
                </a:rPr>
                <a:t> can u</a:t>
              </a:r>
              <a:r>
                <a:rPr lang="en-US" sz="3600" dirty="0">
                  <a:latin typeface="Trebuchet MS" pitchFamily="34" charset="0"/>
                </a:rPr>
                <a:t>se</a:t>
              </a:r>
              <a:r>
                <a:rPr lang="en-US" sz="3600" baseline="0" dirty="0">
                  <a:latin typeface="Trebuchet MS" pitchFamily="34" charset="0"/>
                </a:rPr>
                <a:t> it to create your research poster and </a:t>
              </a:r>
              <a:r>
                <a:rPr lang="en-US" sz="3600" dirty="0">
                  <a:latin typeface="Trebuchet MS" pitchFamily="34" charset="0"/>
                </a:rPr>
                <a:t>save valuable time placing titles, subtitles,</a:t>
              </a:r>
              <a:r>
                <a:rPr lang="en-US" sz="3600" baseline="0" dirty="0">
                  <a:latin typeface="Trebuchet MS" pitchFamily="34" charset="0"/>
                </a:rPr>
                <a:t> text, and graphics</a:t>
              </a:r>
              <a:r>
                <a:rPr lang="en-US" sz="3600" dirty="0">
                  <a:latin typeface="Trebuchet MS" pitchFamily="34" charset="0"/>
                </a:rPr>
                <a:t>. </a:t>
              </a:r>
            </a:p>
            <a:p>
              <a:pPr defTabSz="3765639"/>
              <a:endParaRPr lang="en-US" sz="3600" dirty="0">
                <a:latin typeface="Trebuchet MS" pitchFamily="34" charset="0"/>
              </a:endParaRPr>
            </a:p>
            <a:p>
              <a:pPr defTabSz="4389219"/>
              <a:r>
                <a:rPr lang="en-US" sz="3600" dirty="0">
                  <a:latin typeface="Trebuchet MS" pitchFamily="34" charset="0"/>
                </a:rPr>
                <a:t>We provide a series of online tutorials that will guide you through the poster design process and answer your poster production questions. To view our template tutorials, go online to </a:t>
              </a:r>
              <a:r>
                <a:rPr lang="en-US" sz="3600" b="1" dirty="0">
                  <a:solidFill>
                    <a:srgbClr val="FFC000"/>
                  </a:solidFill>
                  <a:latin typeface="Trebuchet MS" pitchFamily="34" charset="0"/>
                </a:rPr>
                <a:t>PosterPresentations.com</a:t>
              </a:r>
              <a:r>
                <a:rPr lang="en-US" sz="3600" b="1" dirty="0">
                  <a:solidFill>
                    <a:schemeClr val="bg1"/>
                  </a:solidFill>
                  <a:latin typeface="Trebuchet MS" pitchFamily="34" charset="0"/>
                </a:rPr>
                <a:t> </a:t>
              </a:r>
              <a:r>
                <a:rPr lang="en-US" sz="3600" dirty="0">
                  <a:solidFill>
                    <a:schemeClr val="bg1"/>
                  </a:solidFill>
                  <a:latin typeface="Trebuchet MS" pitchFamily="34" charset="0"/>
                </a:rPr>
                <a:t>and click on HELP DESK.</a:t>
              </a:r>
            </a:p>
            <a:p>
              <a:pPr defTabSz="4389219"/>
              <a:endParaRPr lang="en-US" sz="3600" dirty="0">
                <a:latin typeface="Trebuchet MS" pitchFamily="34" charset="0"/>
              </a:endParaRPr>
            </a:p>
            <a:p>
              <a:pPr defTabSz="4389219"/>
              <a:r>
                <a:rPr lang="en-US" sz="3600" dirty="0">
                  <a:solidFill>
                    <a:schemeClr val="bg1"/>
                  </a:solidFill>
                  <a:latin typeface="Trebuchet MS" pitchFamily="34" charset="0"/>
                </a:rPr>
                <a:t>When</a:t>
              </a:r>
              <a:r>
                <a:rPr lang="en-US" sz="3600" baseline="0" dirty="0">
                  <a:solidFill>
                    <a:schemeClr val="bg1"/>
                  </a:solidFill>
                  <a:latin typeface="Trebuchet MS" pitchFamily="34" charset="0"/>
                </a:rPr>
                <a:t> you are ready to print your poster</a:t>
              </a:r>
              <a:r>
                <a:rPr lang="en-US" sz="3600" dirty="0">
                  <a:solidFill>
                    <a:schemeClr val="bg1"/>
                  </a:solidFill>
                  <a:latin typeface="Trebuchet MS" pitchFamily="34" charset="0"/>
                </a:rPr>
                <a:t>,</a:t>
              </a:r>
              <a:r>
                <a:rPr lang="en-US" sz="3600" baseline="0" dirty="0">
                  <a:solidFill>
                    <a:schemeClr val="bg1"/>
                  </a:solidFill>
                  <a:latin typeface="Trebuchet MS" pitchFamily="34" charset="0"/>
                </a:rPr>
                <a:t> go online to </a:t>
              </a:r>
              <a:r>
                <a:rPr lang="en-US" sz="3600" b="0" dirty="0">
                  <a:solidFill>
                    <a:schemeClr val="bg1"/>
                  </a:solidFill>
                  <a:latin typeface="Trebuchet MS" pitchFamily="34" charset="0"/>
                </a:rPr>
                <a:t>PosterPresentations.com</a:t>
              </a:r>
              <a:br>
                <a:rPr lang="en-US" sz="3600" dirty="0">
                  <a:solidFill>
                    <a:schemeClr val="bg1"/>
                  </a:solidFill>
                  <a:latin typeface="Trebuchet MS" pitchFamily="34" charset="0"/>
                </a:rPr>
              </a:br>
              <a:endParaRPr lang="en-US" sz="3600" dirty="0">
                <a:solidFill>
                  <a:schemeClr val="bg1"/>
                </a:solidFill>
                <a:latin typeface="Trebuchet MS" pitchFamily="34" charset="0"/>
              </a:endParaRPr>
            </a:p>
            <a:p>
              <a:pPr algn="l" defTabSz="3765639"/>
              <a:r>
                <a:rPr lang="en-US" sz="3600" b="0" dirty="0">
                  <a:solidFill>
                    <a:schemeClr val="bg1"/>
                  </a:solidFill>
                  <a:latin typeface="Trebuchet MS" pitchFamily="34" charset="0"/>
                </a:rPr>
                <a:t>Need</a:t>
              </a:r>
              <a:r>
                <a:rPr lang="en-US" sz="3600" b="0" baseline="0" dirty="0">
                  <a:solidFill>
                    <a:schemeClr val="bg1"/>
                  </a:solidFill>
                  <a:latin typeface="Trebuchet MS" pitchFamily="34" charset="0"/>
                </a:rPr>
                <a:t> assistance? Call us at </a:t>
              </a:r>
              <a:r>
                <a:rPr lang="en-US" sz="3600" b="0" dirty="0">
                  <a:solidFill>
                    <a:srgbClr val="FFC000"/>
                  </a:solidFill>
                  <a:latin typeface="Trebuchet MS" pitchFamily="34" charset="0"/>
                </a:rPr>
                <a:t>1.510.649.3001</a:t>
              </a:r>
            </a:p>
            <a:p>
              <a:pPr algn="l" defTabSz="3765639"/>
              <a:endParaRPr lang="en-US" sz="4400" b="1" dirty="0">
                <a:solidFill>
                  <a:srgbClr val="FFFF00"/>
                </a:solidFill>
                <a:latin typeface="Trebuchet MS" pitchFamily="34" charset="0"/>
              </a:endParaRPr>
            </a:p>
            <a:p>
              <a:pPr algn="ctr"/>
              <a:endParaRPr lang="en-US" sz="3200" b="1" dirty="0">
                <a:solidFill>
                  <a:schemeClr val="bg1"/>
                </a:solidFill>
                <a:latin typeface="Trebuchet MS" pitchFamily="34" charset="0"/>
              </a:endParaRPr>
            </a:p>
            <a:p>
              <a:pPr algn="ctr"/>
              <a:r>
                <a:rPr lang="en-US" sz="4800" b="1" spc="600" dirty="0">
                  <a:solidFill>
                    <a:schemeClr val="bg1"/>
                  </a:solidFill>
                  <a:latin typeface="Trebuchet MS" pitchFamily="34" charset="0"/>
                </a:rPr>
                <a:t>QUICK START</a:t>
              </a:r>
            </a:p>
            <a:p>
              <a:pPr algn="ctr"/>
              <a:endParaRPr lang="en-US" sz="4000" b="1" baseline="0" dirty="0">
                <a:solidFill>
                  <a:schemeClr val="bg1"/>
                </a:solidFill>
                <a:latin typeface="Trebuchet MS" pitchFamily="34" charset="0"/>
              </a:endParaRPr>
            </a:p>
            <a:p>
              <a:pPr algn="ctr"/>
              <a:r>
                <a:rPr lang="en-US" sz="4000" b="1" baseline="0" dirty="0">
                  <a:solidFill>
                    <a:srgbClr val="FFC000"/>
                  </a:solidFill>
                  <a:latin typeface="Trebuchet MS" pitchFamily="34" charset="0"/>
                </a:rPr>
                <a:t>Zoom in and out</a:t>
              </a:r>
            </a:p>
            <a:p>
              <a:pPr marL="2527300" indent="-650875" algn="l" defTabSz="850900">
                <a:tabLst/>
              </a:pPr>
              <a:r>
                <a:rPr lang="en-US" sz="3200" b="0" baseline="0" dirty="0">
                  <a:solidFill>
                    <a:schemeClr val="bg1"/>
                  </a:solidFill>
                  <a:latin typeface="Trebuchet MS" pitchFamily="34" charset="0"/>
                </a:rPr>
                <a:t>	</a:t>
              </a:r>
              <a:r>
                <a:rPr lang="en-US" sz="3200" b="0" baseline="0" dirty="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3600" b="0" baseline="0" dirty="0">
                <a:solidFill>
                  <a:schemeClr val="bg1"/>
                </a:solidFill>
                <a:latin typeface="Trebuchet MS" pitchFamily="34" charset="0"/>
              </a:endParaRPr>
            </a:p>
            <a:p>
              <a:pPr algn="ctr"/>
              <a:r>
                <a:rPr lang="en-US" sz="4000" b="1" baseline="0" dirty="0">
                  <a:solidFill>
                    <a:srgbClr val="FFC000"/>
                  </a:solidFill>
                  <a:latin typeface="Trebuchet MS" pitchFamily="34" charset="0"/>
                </a:rPr>
                <a:t>Title, Authors, and Affiliations</a:t>
              </a:r>
            </a:p>
            <a:p>
              <a:pPr algn="l"/>
              <a:r>
                <a:rPr lang="en-US" sz="3200" b="0" baseline="0" dirty="0">
                  <a:solidFill>
                    <a:schemeClr val="bg1">
                      <a:lumMod val="75000"/>
                    </a:schemeClr>
                  </a:solidFill>
                  <a:latin typeface="Trebuchet MS" pitchFamily="34" charset="0"/>
                </a:rPr>
                <a:t>Start designing your poster by adding the title, the names of the authors, and the affiliated institutions. </a:t>
              </a:r>
              <a:r>
                <a:rPr lang="en-US" sz="3200" b="0" spc="0" baseline="0" dirty="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3200" b="0" spc="0" baseline="0" dirty="0">
                <a:solidFill>
                  <a:schemeClr val="bg1">
                    <a:lumMod val="75000"/>
                  </a:schemeClr>
                </a:solidFill>
                <a:latin typeface="Trebuchet MS" pitchFamily="34" charset="0"/>
              </a:endParaRPr>
            </a:p>
            <a:p>
              <a:pPr algn="l"/>
              <a:r>
                <a:rPr lang="en-US" sz="3200" b="1" spc="300" baseline="0" dirty="0">
                  <a:solidFill>
                    <a:srgbClr val="FFC000"/>
                  </a:solidFill>
                  <a:latin typeface="Trebuchet MS" pitchFamily="34" charset="0"/>
                </a:rPr>
                <a:t>TIP</a:t>
              </a:r>
              <a:r>
                <a:rPr lang="en-US" sz="3200" b="1" baseline="0" dirty="0">
                  <a:solidFill>
                    <a:srgbClr val="FFC000"/>
                  </a:solidFill>
                  <a:latin typeface="Trebuchet MS" pitchFamily="34" charset="0"/>
                </a:rPr>
                <a:t>: </a:t>
              </a:r>
              <a:r>
                <a:rPr lang="en-US" sz="3200" b="0" baseline="0" dirty="0">
                  <a:solidFill>
                    <a:schemeClr val="bg1">
                      <a:lumMod val="75000"/>
                    </a:schemeClr>
                  </a:solidFill>
                  <a:latin typeface="Trebuchet MS" pitchFamily="34" charset="0"/>
                </a:rPr>
                <a:t>The font size of your title should be bigger than your name(s) and institution name(s).</a:t>
              </a:r>
            </a:p>
            <a:p>
              <a:pPr algn="l"/>
              <a:br>
                <a:rPr lang="en-US" sz="3600" b="1" baseline="0" dirty="0">
                  <a:solidFill>
                    <a:schemeClr val="bg1"/>
                  </a:solidFill>
                  <a:latin typeface="Trebuchet MS" pitchFamily="34" charset="0"/>
                </a:rPr>
              </a:br>
              <a:endParaRPr lang="en-US" sz="3600" b="1" dirty="0">
                <a:solidFill>
                  <a:schemeClr val="bg1"/>
                </a:solidFill>
                <a:latin typeface="Trebuchet MS" pitchFamily="34" charset="0"/>
              </a:endParaRPr>
            </a:p>
            <a:p>
              <a:pPr algn="ctr"/>
              <a:endParaRPr lang="en-US" sz="3600" b="1" dirty="0">
                <a:solidFill>
                  <a:srgbClr val="FFC000"/>
                </a:solidFill>
                <a:latin typeface="Trebuchet MS" pitchFamily="34" charset="0"/>
              </a:endParaRPr>
            </a:p>
            <a:p>
              <a:pPr algn="ctr"/>
              <a:endParaRPr lang="en-US" sz="3600" b="1" dirty="0">
                <a:solidFill>
                  <a:srgbClr val="FFC000"/>
                </a:solidFill>
                <a:latin typeface="Trebuchet MS" pitchFamily="34" charset="0"/>
              </a:endParaRPr>
            </a:p>
            <a:p>
              <a:pPr algn="ctr"/>
              <a:r>
                <a:rPr lang="en-US" sz="4000" b="1" dirty="0">
                  <a:solidFill>
                    <a:srgbClr val="FFC000"/>
                  </a:solidFill>
                  <a:latin typeface="Trebuchet MS" pitchFamily="34" charset="0"/>
                </a:rPr>
                <a:t>Adding Logos</a:t>
              </a:r>
              <a:r>
                <a:rPr lang="en-US" sz="4000" b="1" baseline="0" dirty="0">
                  <a:solidFill>
                    <a:srgbClr val="FFC000"/>
                  </a:solidFill>
                  <a:latin typeface="Trebuchet MS" pitchFamily="34" charset="0"/>
                </a:rPr>
                <a:t> / Seals</a:t>
              </a:r>
            </a:p>
            <a:p>
              <a:pPr algn="l"/>
              <a:r>
                <a:rPr lang="en-US" sz="3200" b="0" baseline="0" dirty="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3200" b="0" spc="300" baseline="0" dirty="0">
                <a:solidFill>
                  <a:schemeClr val="bg1">
                    <a:lumMod val="75000"/>
                  </a:schemeClr>
                </a:solidFill>
                <a:latin typeface="Trebuchet MS" pitchFamily="34" charset="0"/>
              </a:endParaRPr>
            </a:p>
            <a:p>
              <a:pPr algn="l"/>
              <a:r>
                <a:rPr lang="en-US" sz="3200" b="1" spc="300" baseline="0" dirty="0">
                  <a:solidFill>
                    <a:srgbClr val="FFC000"/>
                  </a:solidFill>
                  <a:latin typeface="Trebuchet MS" pitchFamily="34" charset="0"/>
                </a:rPr>
                <a:t>TIP:</a:t>
              </a:r>
              <a:r>
                <a:rPr lang="en-US" sz="3200" b="1" spc="0" baseline="0" dirty="0">
                  <a:solidFill>
                    <a:srgbClr val="FFC000"/>
                  </a:solidFill>
                  <a:latin typeface="Trebuchet MS" pitchFamily="34" charset="0"/>
                </a:rPr>
                <a:t> </a:t>
              </a:r>
              <a:r>
                <a:rPr lang="en-US" sz="3200" b="0" baseline="0" dirty="0">
                  <a:solidFill>
                    <a:schemeClr val="bg1">
                      <a:lumMod val="75000"/>
                    </a:schemeClr>
                  </a:solidFill>
                  <a:latin typeface="Trebuchet MS" pitchFamily="34" charset="0"/>
                </a:rPr>
                <a:t>See if your school’s logo is available on our free poster templates page.</a:t>
              </a:r>
            </a:p>
            <a:p>
              <a:pPr algn="l"/>
              <a:endParaRPr lang="en-US" sz="3200" b="0" baseline="0" dirty="0">
                <a:latin typeface="Trebuchet MS" pitchFamily="34" charset="0"/>
              </a:endParaRPr>
            </a:p>
            <a:p>
              <a:pPr algn="ctr"/>
              <a:r>
                <a:rPr lang="en-US" sz="4000" b="1" baseline="0" dirty="0">
                  <a:solidFill>
                    <a:srgbClr val="FFC000"/>
                  </a:solidFill>
                  <a:latin typeface="Trebuchet MS" pitchFamily="34" charset="0"/>
                </a:rPr>
                <a:t>Photographs / Graphics</a:t>
              </a:r>
            </a:p>
            <a:p>
              <a:pPr algn="l" defTabSz="977900"/>
              <a:r>
                <a:rPr lang="en-US" sz="3200" b="0" baseline="0" dirty="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3200" b="0" spc="0" baseline="0" dirty="0">
                  <a:solidFill>
                    <a:schemeClr val="bg1">
                      <a:lumMod val="75000"/>
                    </a:schemeClr>
                  </a:solidFill>
                  <a:latin typeface="Trebuchet MS" pitchFamily="34" charset="0"/>
                </a:rPr>
                <a:t>disproportionally.</a:t>
              </a:r>
            </a:p>
            <a:p>
              <a:pPr algn="l" defTabSz="977900"/>
              <a:endParaRPr lang="en-US" sz="3200" b="0" baseline="0" dirty="0">
                <a:latin typeface="Trebuchet MS" pitchFamily="34" charset="0"/>
              </a:endParaRPr>
            </a:p>
            <a:p>
              <a:pPr algn="ctr"/>
              <a:endParaRPr lang="en-US" sz="3600" b="1" baseline="0" dirty="0">
                <a:solidFill>
                  <a:srgbClr val="FFC000"/>
                </a:solidFill>
                <a:latin typeface="Trebuchet MS" pitchFamily="34" charset="0"/>
              </a:endParaRPr>
            </a:p>
            <a:p>
              <a:pPr algn="ctr"/>
              <a:endParaRPr lang="en-US" sz="3600" b="1" baseline="0" dirty="0">
                <a:solidFill>
                  <a:srgbClr val="FFC000"/>
                </a:solidFill>
                <a:latin typeface="Trebuchet MS" pitchFamily="34" charset="0"/>
              </a:endParaRPr>
            </a:p>
            <a:p>
              <a:pPr algn="ctr"/>
              <a:endParaRPr lang="en-US" sz="3600" b="1" baseline="0" dirty="0">
                <a:solidFill>
                  <a:srgbClr val="FFC000"/>
                </a:solidFill>
                <a:latin typeface="Trebuchet MS" pitchFamily="34" charset="0"/>
              </a:endParaRPr>
            </a:p>
            <a:p>
              <a:pPr algn="ctr"/>
              <a:endParaRPr lang="en-US" sz="3600" b="1" baseline="0" dirty="0">
                <a:solidFill>
                  <a:srgbClr val="FFC000"/>
                </a:solidFill>
                <a:latin typeface="Trebuchet MS" pitchFamily="34" charset="0"/>
              </a:endParaRPr>
            </a:p>
            <a:p>
              <a:pPr algn="ctr"/>
              <a:endParaRPr lang="en-US" sz="3600" b="1" baseline="0" dirty="0">
                <a:solidFill>
                  <a:srgbClr val="FFC000"/>
                </a:solidFill>
                <a:latin typeface="Trebuchet MS" pitchFamily="34" charset="0"/>
              </a:endParaRPr>
            </a:p>
            <a:p>
              <a:pPr algn="ctr"/>
              <a:endParaRPr lang="en-US" sz="3600" b="1" baseline="0" dirty="0">
                <a:solidFill>
                  <a:srgbClr val="FFC000"/>
                </a:solidFill>
                <a:latin typeface="Trebuchet MS" pitchFamily="34" charset="0"/>
              </a:endParaRPr>
            </a:p>
            <a:p>
              <a:pPr algn="ctr"/>
              <a:endParaRPr lang="en-US" sz="3600" b="1" baseline="0" dirty="0">
                <a:solidFill>
                  <a:srgbClr val="FFC000"/>
                </a:solidFill>
                <a:latin typeface="Trebuchet MS" pitchFamily="34" charset="0"/>
              </a:endParaRPr>
            </a:p>
            <a:p>
              <a:pPr algn="ctr"/>
              <a:r>
                <a:rPr lang="en-US" sz="4000" b="1" baseline="0" dirty="0">
                  <a:solidFill>
                    <a:srgbClr val="FFC000"/>
                  </a:solidFill>
                  <a:latin typeface="Trebuchet MS" pitchFamily="34" charset="0"/>
                </a:rPr>
                <a:t>Image Quality Check</a:t>
              </a:r>
            </a:p>
            <a:p>
              <a:pPr lvl="0" algn="l" defTabSz="977900"/>
              <a:r>
                <a:rPr lang="en-US" sz="3200" b="0" baseline="0" dirty="0">
                  <a:solidFill>
                    <a:schemeClr val="bg1">
                      <a:lumMod val="75000"/>
                    </a:schemeClr>
                  </a:solidFill>
                  <a:latin typeface="Trebuchet MS" pitchFamily="34" charset="0"/>
                </a:rPr>
                <a:t>Zoom in and look at your images at 100% magnification. If they look good they will print well. </a:t>
              </a:r>
              <a:endParaRPr lang="en-US" sz="3600" b="0" dirty="0">
                <a:latin typeface="Trebuchet MS" pitchFamily="34" charset="0"/>
              </a:endParaRPr>
            </a:p>
          </p:txBody>
        </p:sp>
        <p:cxnSp>
          <p:nvCxnSpPr>
            <p:cNvPr id="38" name="Straight Connector 37"/>
            <p:cNvCxnSpPr/>
            <p:nvPr/>
          </p:nvCxnSpPr>
          <p:spPr>
            <a:xfrm>
              <a:off x="-11225189" y="7240467"/>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39" name="Picture 38"/>
            <p:cNvPicPr>
              <a:picLocks noChangeAspect="1"/>
            </p:cNvPicPr>
            <p:nvPr userDrawn="1"/>
          </p:nvPicPr>
          <p:blipFill>
            <a:blip r:embed="rId4"/>
            <a:stretch>
              <a:fillRect/>
            </a:stretch>
          </p:blipFill>
          <p:spPr>
            <a:xfrm>
              <a:off x="-10479105" y="12472417"/>
              <a:ext cx="1597666" cy="1201935"/>
            </a:xfrm>
            <a:prstGeom prst="rect">
              <a:avLst/>
            </a:prstGeom>
          </p:spPr>
        </p:pic>
        <p:pic>
          <p:nvPicPr>
            <p:cNvPr id="40" name="Picture 39"/>
            <p:cNvPicPr>
              <a:picLocks noChangeAspect="1"/>
            </p:cNvPicPr>
            <p:nvPr userDrawn="1"/>
          </p:nvPicPr>
          <p:blipFill>
            <a:blip r:embed="rId5"/>
            <a:stretch>
              <a:fillRect/>
            </a:stretch>
          </p:blipFill>
          <p:spPr>
            <a:xfrm>
              <a:off x="-10732765" y="19116994"/>
              <a:ext cx="9986808" cy="1053596"/>
            </a:xfrm>
            <a:prstGeom prst="rect">
              <a:avLst/>
            </a:prstGeom>
          </p:spPr>
        </p:pic>
        <p:grpSp>
          <p:nvGrpSpPr>
            <p:cNvPr id="41" name="Group 40"/>
            <p:cNvGrpSpPr/>
            <p:nvPr userDrawn="1"/>
          </p:nvGrpSpPr>
          <p:grpSpPr>
            <a:xfrm>
              <a:off x="-9744993" y="29384977"/>
              <a:ext cx="7531182" cy="2202634"/>
              <a:chOff x="-4470427" y="13701622"/>
              <a:chExt cx="3470785" cy="1011982"/>
            </a:xfrm>
          </p:grpSpPr>
          <p:grpSp>
            <p:nvGrpSpPr>
              <p:cNvPr id="49" name="Group 48"/>
              <p:cNvGrpSpPr/>
              <p:nvPr userDrawn="1"/>
            </p:nvGrpSpPr>
            <p:grpSpPr>
              <a:xfrm>
                <a:off x="-2783495" y="13745853"/>
                <a:ext cx="624431" cy="898924"/>
                <a:chOff x="-3958697" y="14964973"/>
                <a:chExt cx="779338" cy="1288152"/>
              </a:xfrm>
            </p:grpSpPr>
            <p:pic>
              <p:nvPicPr>
                <p:cNvPr id="70" name="Picture 69"/>
                <p:cNvPicPr>
                  <a:picLocks noChangeAspect="1"/>
                </p:cNvPicPr>
                <p:nvPr userDrawn="1"/>
              </p:nvPicPr>
              <p:blipFill>
                <a:blip r:embed="rId6"/>
                <a:stretch>
                  <a:fillRect/>
                </a:stretch>
              </p:blipFill>
              <p:spPr>
                <a:xfrm>
                  <a:off x="-3948160" y="14964973"/>
                  <a:ext cx="768801" cy="1090857"/>
                </a:xfrm>
                <a:prstGeom prst="rect">
                  <a:avLst/>
                </a:prstGeom>
              </p:spPr>
            </p:pic>
            <p:sp>
              <p:nvSpPr>
                <p:cNvPr id="71" name="TextBox 70"/>
                <p:cNvSpPr txBox="1"/>
                <p:nvPr userDrawn="1"/>
              </p:nvSpPr>
              <p:spPr>
                <a:xfrm>
                  <a:off x="-3958697" y="15961716"/>
                  <a:ext cx="779337" cy="291409"/>
                </a:xfrm>
                <a:prstGeom prst="rect">
                  <a:avLst/>
                </a:prstGeom>
                <a:solidFill>
                  <a:schemeClr val="accent1"/>
                </a:solidFill>
                <a:ln>
                  <a:noFill/>
                </a:ln>
              </p:spPr>
              <p:txBody>
                <a:bodyPr wrap="square" lIns="91440" tIns="91440" rIns="91440" bIns="91440" rtlCol="0">
                  <a:spAutoFit/>
                </a:bodyPr>
                <a:lstStyle/>
                <a:p>
                  <a:pPr algn="ctr"/>
                  <a:r>
                    <a:rPr lang="en-US" sz="2000" b="1" dirty="0">
                      <a:solidFill>
                        <a:schemeClr val="tx1"/>
                      </a:solidFill>
                    </a:rPr>
                    <a:t>ORIGINAL</a:t>
                  </a:r>
                </a:p>
              </p:txBody>
            </p:sp>
          </p:grpSp>
          <p:grpSp>
            <p:nvGrpSpPr>
              <p:cNvPr id="65" name="Group 64"/>
              <p:cNvGrpSpPr/>
              <p:nvPr userDrawn="1"/>
            </p:nvGrpSpPr>
            <p:grpSpPr>
              <a:xfrm>
                <a:off x="-2033159" y="13745867"/>
                <a:ext cx="1033517" cy="898915"/>
                <a:chOff x="-2921738" y="14889872"/>
                <a:chExt cx="1420279" cy="1235304"/>
              </a:xfrm>
            </p:grpSpPr>
            <p:pic>
              <p:nvPicPr>
                <p:cNvPr id="68" name="Picture 67"/>
                <p:cNvPicPr>
                  <a:picLocks noChangeAspect="1"/>
                </p:cNvPicPr>
                <p:nvPr userDrawn="1"/>
              </p:nvPicPr>
              <p:blipFill>
                <a:blip r:embed="rId6"/>
                <a:stretch>
                  <a:fillRect/>
                </a:stretch>
              </p:blipFill>
              <p:spPr>
                <a:xfrm>
                  <a:off x="-2921738" y="14889872"/>
                  <a:ext cx="1420279" cy="1029694"/>
                </a:xfrm>
                <a:prstGeom prst="rect">
                  <a:avLst/>
                </a:prstGeom>
              </p:spPr>
            </p:pic>
            <p:sp>
              <p:nvSpPr>
                <p:cNvPr id="69" name="TextBox 68"/>
                <p:cNvSpPr txBox="1"/>
                <p:nvPr userDrawn="1"/>
              </p:nvSpPr>
              <p:spPr>
                <a:xfrm>
                  <a:off x="-2918991" y="15845720"/>
                  <a:ext cx="1417532" cy="279456"/>
                </a:xfrm>
                <a:prstGeom prst="rect">
                  <a:avLst/>
                </a:prstGeom>
                <a:solidFill>
                  <a:srgbClr val="FF0000"/>
                </a:solidFill>
              </p:spPr>
              <p:txBody>
                <a:bodyPr wrap="square" lIns="457200" tIns="91440" rIns="457200" bIns="91440" rtlCol="0">
                  <a:spAutoFit/>
                </a:bodyPr>
                <a:lstStyle/>
                <a:p>
                  <a:pPr algn="ctr"/>
                  <a:r>
                    <a:rPr lang="en-US" sz="2000" b="1" dirty="0">
                      <a:solidFill>
                        <a:schemeClr val="bg1"/>
                      </a:solidFill>
                    </a:rPr>
                    <a:t>DISTORTED</a:t>
                  </a:r>
                  <a:endParaRPr lang="en-US" sz="900" b="1" dirty="0">
                    <a:solidFill>
                      <a:schemeClr val="bg1"/>
                    </a:solidFill>
                  </a:endParaRPr>
                </a:p>
              </p:txBody>
            </p:sp>
          </p:grpSp>
          <p:pic>
            <p:nvPicPr>
              <p:cNvPr id="66" name="Picture 65"/>
              <p:cNvPicPr>
                <a:picLocks noChangeAspect="1"/>
              </p:cNvPicPr>
              <p:nvPr userDrawn="1"/>
            </p:nvPicPr>
            <p:blipFill>
              <a:blip r:embed="rId7"/>
              <a:stretch>
                <a:fillRect/>
              </a:stretch>
            </p:blipFill>
            <p:spPr>
              <a:xfrm>
                <a:off x="-4470427" y="13701622"/>
                <a:ext cx="1098742" cy="847761"/>
              </a:xfrm>
              <a:prstGeom prst="rect">
                <a:avLst/>
              </a:prstGeom>
            </p:spPr>
          </p:pic>
          <p:sp>
            <p:nvSpPr>
              <p:cNvPr id="67" name="TextBox 66"/>
              <p:cNvSpPr txBox="1"/>
              <p:nvPr userDrawn="1"/>
            </p:nvSpPr>
            <p:spPr>
              <a:xfrm>
                <a:off x="-4440600" y="14388371"/>
                <a:ext cx="1035685" cy="325233"/>
              </a:xfrm>
              <a:prstGeom prst="rect">
                <a:avLst/>
              </a:prstGeom>
              <a:noFill/>
            </p:spPr>
            <p:txBody>
              <a:bodyPr wrap="square" lIns="457200" tIns="457200" rIns="457200" bIns="0" rtlCol="0">
                <a:spAutoFit/>
              </a:bodyPr>
              <a:lstStyle/>
              <a:p>
                <a:pPr algn="ctr"/>
                <a:r>
                  <a:rPr lang="en-US" sz="1600" dirty="0">
                    <a:solidFill>
                      <a:schemeClr val="bg1"/>
                    </a:solidFill>
                  </a:rPr>
                  <a:t>Corner</a:t>
                </a:r>
                <a:r>
                  <a:rPr lang="en-US" sz="1600" baseline="0" dirty="0">
                    <a:solidFill>
                      <a:schemeClr val="bg1"/>
                    </a:solidFill>
                  </a:rPr>
                  <a:t> handles</a:t>
                </a:r>
                <a:endParaRPr lang="en-US" sz="1600" dirty="0">
                  <a:solidFill>
                    <a:schemeClr val="bg1"/>
                  </a:solidFill>
                </a:endParaRPr>
              </a:p>
            </p:txBody>
          </p:sp>
        </p:grpSp>
        <p:grpSp>
          <p:nvGrpSpPr>
            <p:cNvPr id="42" name="Group 41"/>
            <p:cNvGrpSpPr/>
            <p:nvPr userDrawn="1"/>
          </p:nvGrpSpPr>
          <p:grpSpPr>
            <a:xfrm>
              <a:off x="-10573702" y="34554904"/>
              <a:ext cx="9344084" cy="2526502"/>
              <a:chOff x="-4835604" y="15859915"/>
              <a:chExt cx="4306270" cy="1160780"/>
            </a:xfrm>
          </p:grpSpPr>
          <p:graphicFrame>
            <p:nvGraphicFramePr>
              <p:cNvPr id="43" name="Object 42"/>
              <p:cNvGraphicFramePr>
                <a:graphicFrameLocks noChangeAspect="1"/>
              </p:cNvGraphicFramePr>
              <p:nvPr userDrawn="1">
                <p:extLst>
                  <p:ext uri="{D42A27DB-BD31-4B8C-83A1-F6EECF244321}">
                    <p14:modId xmlns:p14="http://schemas.microsoft.com/office/powerpoint/2010/main" val="3865782997"/>
                  </p:ext>
                </p:extLst>
              </p:nvPr>
            </p:nvGraphicFramePr>
            <p:xfrm>
              <a:off x="-4649322" y="15859915"/>
              <a:ext cx="1828800" cy="1117600"/>
            </p:xfrm>
            <a:graphic>
              <a:graphicData uri="http://schemas.openxmlformats.org/presentationml/2006/ole">
                <mc:AlternateContent xmlns:mc="http://schemas.openxmlformats.org/markup-compatibility/2006">
                  <mc:Choice xmlns:v="urn:schemas-microsoft-com:vml" Requires="v">
                    <p:oleObj spid="_x0000_s2466" name="Image" r:id="rId8" imgW="1828440" imgH="1117440" progId="Photoshop.Image.13">
                      <p:embed/>
                    </p:oleObj>
                  </mc:Choice>
                  <mc:Fallback>
                    <p:oleObj name="Image" r:id="rId8" imgW="1828440" imgH="1117440" progId="Photoshop.Image.13">
                      <p:embed/>
                      <p:pic>
                        <p:nvPicPr>
                          <p:cNvPr id="0" name=""/>
                          <p:cNvPicPr/>
                          <p:nvPr/>
                        </p:nvPicPr>
                        <p:blipFill>
                          <a:blip r:embed="rId9"/>
                          <a:stretch>
                            <a:fillRect/>
                          </a:stretch>
                        </p:blipFill>
                        <p:spPr>
                          <a:xfrm>
                            <a:off x="-4649322" y="15859915"/>
                            <a:ext cx="1828800" cy="1117600"/>
                          </a:xfrm>
                          <a:prstGeom prst="rect">
                            <a:avLst/>
                          </a:prstGeom>
                        </p:spPr>
                      </p:pic>
                    </p:oleObj>
                  </mc:Fallback>
                </mc:AlternateContent>
              </a:graphicData>
            </a:graphic>
          </p:graphicFrame>
          <p:graphicFrame>
            <p:nvGraphicFramePr>
              <p:cNvPr id="44" name="Object 43"/>
              <p:cNvGraphicFramePr>
                <a:graphicFrameLocks noChangeAspect="1"/>
              </p:cNvGraphicFramePr>
              <p:nvPr userDrawn="1">
                <p:extLst>
                  <p:ext uri="{D42A27DB-BD31-4B8C-83A1-F6EECF244321}">
                    <p14:modId xmlns:p14="http://schemas.microsoft.com/office/powerpoint/2010/main" val="1762727889"/>
                  </p:ext>
                </p:extLst>
              </p:nvPr>
            </p:nvGraphicFramePr>
            <p:xfrm>
              <a:off x="-2572617" y="15863608"/>
              <a:ext cx="1828800" cy="1117600"/>
            </p:xfrm>
            <a:graphic>
              <a:graphicData uri="http://schemas.openxmlformats.org/presentationml/2006/ole">
                <mc:AlternateContent xmlns:mc="http://schemas.openxmlformats.org/markup-compatibility/2006">
                  <mc:Choice xmlns:v="urn:schemas-microsoft-com:vml" Requires="v">
                    <p:oleObj spid="_x0000_s2467" name="Image" r:id="rId10" imgW="1828440" imgH="1117440" progId="Photoshop.Image.13">
                      <p:embed/>
                    </p:oleObj>
                  </mc:Choice>
                  <mc:Fallback>
                    <p:oleObj name="Image" r:id="rId10" imgW="1828440" imgH="1117440" progId="Photoshop.Image.13">
                      <p:embed/>
                      <p:pic>
                        <p:nvPicPr>
                          <p:cNvPr id="0" name=""/>
                          <p:cNvPicPr/>
                          <p:nvPr/>
                        </p:nvPicPr>
                        <p:blipFill>
                          <a:blip r:embed="rId11"/>
                          <a:stretch>
                            <a:fillRect/>
                          </a:stretch>
                        </p:blipFill>
                        <p:spPr>
                          <a:xfrm>
                            <a:off x="-2572617" y="15863608"/>
                            <a:ext cx="1828800" cy="1117600"/>
                          </a:xfrm>
                          <a:prstGeom prst="rect">
                            <a:avLst/>
                          </a:prstGeom>
                        </p:spPr>
                      </p:pic>
                    </p:oleObj>
                  </mc:Fallback>
                </mc:AlternateContent>
              </a:graphicData>
            </a:graphic>
          </p:graphicFrame>
          <p:sp>
            <p:nvSpPr>
              <p:cNvPr id="46" name="TextBox 45"/>
              <p:cNvSpPr txBox="1"/>
              <p:nvPr userDrawn="1"/>
            </p:nvSpPr>
            <p:spPr>
              <a:xfrm rot="16200000">
                <a:off x="-5311537" y="16369501"/>
                <a:ext cx="1117601" cy="165735"/>
              </a:xfrm>
              <a:prstGeom prst="rect">
                <a:avLst/>
              </a:prstGeom>
              <a:noFill/>
            </p:spPr>
            <p:txBody>
              <a:bodyPr wrap="square" lIns="91440" tIns="91440" rIns="91440" bIns="0" rtlCol="0">
                <a:spAutoFit/>
              </a:bodyPr>
              <a:lstStyle/>
              <a:p>
                <a:pPr algn="ctr"/>
                <a:r>
                  <a:rPr lang="en-US" sz="2000" dirty="0">
                    <a:solidFill>
                      <a:srgbClr val="92D050"/>
                    </a:solidFill>
                  </a:rPr>
                  <a:t>Good</a:t>
                </a:r>
                <a:r>
                  <a:rPr lang="en-US" sz="2000" baseline="0" dirty="0">
                    <a:solidFill>
                      <a:srgbClr val="92D050"/>
                    </a:solidFill>
                  </a:rPr>
                  <a:t> </a:t>
                </a:r>
                <a:r>
                  <a:rPr lang="en-US" sz="2000" baseline="0" dirty="0">
                    <a:solidFill>
                      <a:schemeClr val="bg1"/>
                    </a:solidFill>
                  </a:rPr>
                  <a:t>printing quality</a:t>
                </a:r>
                <a:endParaRPr lang="en-US" sz="2000" dirty="0">
                  <a:solidFill>
                    <a:schemeClr val="bg1"/>
                  </a:solidFill>
                </a:endParaRPr>
              </a:p>
            </p:txBody>
          </p:sp>
          <p:sp>
            <p:nvSpPr>
              <p:cNvPr id="47" name="TextBox 46"/>
              <p:cNvSpPr txBox="1"/>
              <p:nvPr userDrawn="1"/>
            </p:nvSpPr>
            <p:spPr>
              <a:xfrm rot="16200000">
                <a:off x="-1171002" y="16379027"/>
                <a:ext cx="1117601" cy="165735"/>
              </a:xfrm>
              <a:prstGeom prst="rect">
                <a:avLst/>
              </a:prstGeom>
              <a:noFill/>
            </p:spPr>
            <p:txBody>
              <a:bodyPr wrap="square" lIns="91440" tIns="91440" rIns="91440" bIns="0" rtlCol="0">
                <a:spAutoFit/>
              </a:bodyPr>
              <a:lstStyle/>
              <a:p>
                <a:pPr algn="ctr"/>
                <a:r>
                  <a:rPr lang="en-US" sz="2000" dirty="0">
                    <a:solidFill>
                      <a:srgbClr val="FF0000"/>
                    </a:solidFill>
                  </a:rPr>
                  <a:t>Bad </a:t>
                </a:r>
                <a:r>
                  <a:rPr lang="en-US" sz="2000" dirty="0">
                    <a:solidFill>
                      <a:schemeClr val="bg1"/>
                    </a:solidFill>
                  </a:rPr>
                  <a:t>printing quality</a:t>
                </a:r>
              </a:p>
            </p:txBody>
          </p:sp>
        </p:grpSp>
      </p:grpSp>
      <p:grpSp>
        <p:nvGrpSpPr>
          <p:cNvPr id="82" name="Group 81"/>
          <p:cNvGrpSpPr/>
          <p:nvPr userDrawn="1"/>
        </p:nvGrpSpPr>
        <p:grpSpPr>
          <a:xfrm>
            <a:off x="30676632" y="0"/>
            <a:ext cx="12284832" cy="42803763"/>
            <a:chOff x="44157839" y="-55065"/>
            <a:chExt cx="11062139" cy="38543561"/>
          </a:xfrm>
        </p:grpSpPr>
        <p:sp>
          <p:nvSpPr>
            <p:cNvPr id="83" name="Rectangle 82"/>
            <p:cNvSpPr/>
            <p:nvPr userDrawn="1"/>
          </p:nvSpPr>
          <p:spPr>
            <a:xfrm>
              <a:off x="44157839" y="-55065"/>
              <a:ext cx="11062139" cy="3854356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800" b="1" spc="600" dirty="0">
                  <a:solidFill>
                    <a:schemeClr val="bg1"/>
                  </a:solidFill>
                  <a:latin typeface="Trebuchet MS" pitchFamily="34" charset="0"/>
                </a:rPr>
                <a:t>QUICK START (cont.)</a:t>
              </a:r>
            </a:p>
            <a:p>
              <a:pPr algn="ctr"/>
              <a:endParaRPr lang="en-US" sz="4400" b="1" baseline="0" dirty="0">
                <a:solidFill>
                  <a:schemeClr val="bg1"/>
                </a:solidFill>
                <a:latin typeface="Trebuchet MS" pitchFamily="34" charset="0"/>
              </a:endParaRPr>
            </a:p>
            <a:p>
              <a:pPr algn="ctr"/>
              <a:r>
                <a:rPr lang="en-US" sz="4000" b="1" baseline="0" dirty="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3200" b="0" baseline="0" dirty="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3200" b="0" spc="0" baseline="0" dirty="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3200" b="0" baseline="0" dirty="0">
                <a:solidFill>
                  <a:schemeClr val="bg1">
                    <a:lumMod val="75000"/>
                  </a:schemeClr>
                </a:solidFill>
                <a:latin typeface="Trebuchet MS" pitchFamily="34" charset="0"/>
              </a:endParaRPr>
            </a:p>
            <a:p>
              <a:pPr marL="0" indent="0" algn="l" defTabSz="114300"/>
              <a:endParaRPr lang="en-US" sz="3200" b="0" baseline="0" dirty="0">
                <a:solidFill>
                  <a:schemeClr val="bg1">
                    <a:lumMod val="75000"/>
                  </a:schemeClr>
                </a:solidFill>
                <a:latin typeface="Trebuchet MS" pitchFamily="34" charset="0"/>
              </a:endParaRPr>
            </a:p>
            <a:p>
              <a:pPr marL="0" indent="0" algn="l" defTabSz="114300"/>
              <a:endParaRPr lang="en-US" sz="3200" b="0" baseline="0" dirty="0">
                <a:solidFill>
                  <a:schemeClr val="bg1">
                    <a:lumMod val="75000"/>
                  </a:schemeClr>
                </a:solidFill>
                <a:latin typeface="Trebuchet MS" pitchFamily="34" charset="0"/>
              </a:endParaRPr>
            </a:p>
            <a:p>
              <a:pPr marL="0" indent="0" algn="l" defTabSz="114300"/>
              <a:endParaRPr lang="en-US" sz="3200" b="0" baseline="0" dirty="0">
                <a:solidFill>
                  <a:schemeClr val="bg1">
                    <a:lumMod val="75000"/>
                  </a:schemeClr>
                </a:solidFill>
                <a:latin typeface="Trebuchet MS" pitchFamily="34" charset="0"/>
              </a:endParaRPr>
            </a:p>
            <a:p>
              <a:pPr marL="0" indent="0" algn="l" defTabSz="114300"/>
              <a:endParaRPr lang="en-US" sz="3200" b="0" baseline="0" dirty="0">
                <a:solidFill>
                  <a:schemeClr val="bg1">
                    <a:lumMod val="75000"/>
                  </a:schemeClr>
                </a:solidFill>
                <a:latin typeface="Trebuchet MS" pitchFamily="34" charset="0"/>
              </a:endParaRPr>
            </a:p>
            <a:p>
              <a:pPr marL="0" indent="0" algn="l" defTabSz="114300"/>
              <a:endParaRPr lang="en-US" sz="3200" b="0" baseline="0" dirty="0">
                <a:solidFill>
                  <a:schemeClr val="bg1">
                    <a:lumMod val="75000"/>
                  </a:schemeClr>
                </a:solidFill>
                <a:latin typeface="Trebuchet MS" pitchFamily="34" charset="0"/>
              </a:endParaRPr>
            </a:p>
            <a:p>
              <a:pPr marL="0" indent="0" algn="l" defTabSz="114300"/>
              <a:endParaRPr lang="en-US" sz="3200" b="0" baseline="0" dirty="0">
                <a:solidFill>
                  <a:schemeClr val="bg1">
                    <a:lumMod val="75000"/>
                  </a:schemeClr>
                </a:solidFill>
                <a:latin typeface="Trebuchet MS" pitchFamily="34" charset="0"/>
              </a:endParaRPr>
            </a:p>
            <a:p>
              <a:pPr marL="0" indent="0" algn="l" defTabSz="114300"/>
              <a:r>
                <a:rPr lang="en-US" sz="3200" b="0" baseline="0" dirty="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3200" b="0" baseline="0" dirty="0">
                <a:solidFill>
                  <a:schemeClr val="bg1">
                    <a:lumMod val="75000"/>
                  </a:schemeClr>
                </a:solidFill>
                <a:latin typeface="Trebuchet MS" pitchFamily="34" charset="0"/>
              </a:endParaRPr>
            </a:p>
            <a:p>
              <a:pPr algn="ctr"/>
              <a:r>
                <a:rPr lang="en-US" sz="4000" b="1" baseline="0" dirty="0">
                  <a:solidFill>
                    <a:srgbClr val="FFC000"/>
                  </a:solidFill>
                  <a:latin typeface="Trebuchet MS" pitchFamily="34" charset="0"/>
                </a:rPr>
                <a:t>How to add Text</a:t>
              </a:r>
            </a:p>
            <a:p>
              <a:pPr marL="3429000" lvl="2" indent="0" algn="l" defTabSz="114300"/>
              <a:r>
                <a:rPr lang="en-US" sz="3200" b="0" baseline="0" dirty="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32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3200" b="0" baseline="0" dirty="0">
                  <a:solidFill>
                    <a:schemeClr val="bg1">
                      <a:lumMod val="75000"/>
                    </a:schemeClr>
                  </a:solidFill>
                  <a:latin typeface="Trebuchet MS" pitchFamily="34" charset="0"/>
                </a:rPr>
                <a:t> </a:t>
              </a:r>
              <a:r>
                <a:rPr kumimoji="0" lang="en-US" sz="4000" b="1" i="0" u="none" strike="noStrike" kern="1200" cap="none" spc="0" normalizeH="0" baseline="0" noProof="0" dirty="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lumMod val="75000"/>
                    </a:prstClr>
                  </a:solidFill>
                  <a:effectLst/>
                  <a:uLnTx/>
                  <a:uFillTx/>
                  <a:latin typeface="Trebuchet MS" pitchFamily="34" charset="0"/>
                </a:rPr>
                <a:t>Adjust the size of your text based on how much content you have to present. </a:t>
              </a:r>
              <a:br>
                <a:rPr kumimoji="0" lang="en-US" sz="3200" b="0" i="0" u="none" strike="noStrike" kern="1200" cap="none" spc="0" normalizeH="0" baseline="0" noProof="0" dirty="0">
                  <a:ln>
                    <a:noFill/>
                  </a:ln>
                  <a:solidFill>
                    <a:prstClr val="white">
                      <a:lumMod val="75000"/>
                    </a:prstClr>
                  </a:solidFill>
                  <a:effectLst/>
                  <a:uLnTx/>
                  <a:uFillTx/>
                  <a:latin typeface="Trebuchet MS" pitchFamily="34" charset="0"/>
                </a:rPr>
              </a:br>
              <a:r>
                <a:rPr kumimoji="0" lang="en-US" sz="3200" b="0" i="0" u="none" strike="noStrike" kern="1200" cap="none" spc="0" normalizeH="0" baseline="0" noProof="0" dirty="0">
                  <a:ln>
                    <a:noFill/>
                  </a:ln>
                  <a:solidFill>
                    <a:prstClr val="white">
                      <a:lumMod val="75000"/>
                    </a:prstClr>
                  </a:solidFill>
                  <a:effectLst/>
                  <a:uLnTx/>
                  <a:uFillTx/>
                  <a:latin typeface="Trebuchet MS" pitchFamily="34" charset="0"/>
                </a:rPr>
                <a:t>The default template text offers a good starting point. Follow the conference requirements.</a:t>
              </a:r>
              <a:endParaRPr lang="en-US" sz="3200" b="0" baseline="0" dirty="0">
                <a:solidFill>
                  <a:schemeClr val="bg1">
                    <a:lumMod val="75000"/>
                  </a:schemeClr>
                </a:solidFill>
                <a:latin typeface="Trebuchet MS" pitchFamily="34" charset="0"/>
              </a:endParaRPr>
            </a:p>
            <a:p>
              <a:pPr marL="1518341" lvl="2" indent="0" algn="l" defTabSz="114300"/>
              <a:endParaRPr lang="en-US" sz="3200" b="0" baseline="0" dirty="0">
                <a:solidFill>
                  <a:schemeClr val="bg1">
                    <a:lumMod val="75000"/>
                  </a:schemeClr>
                </a:solidFill>
                <a:latin typeface="Trebuchet MS" pitchFamily="34" charset="0"/>
              </a:endParaRPr>
            </a:p>
            <a:p>
              <a:pPr algn="ctr"/>
              <a:r>
                <a:rPr lang="en-US" sz="4000" b="1" baseline="0" dirty="0">
                  <a:solidFill>
                    <a:srgbClr val="FFC000"/>
                  </a:solidFill>
                  <a:latin typeface="Trebuchet MS" pitchFamily="34" charset="0"/>
                </a:rPr>
                <a:t>How to add Tables</a:t>
              </a:r>
            </a:p>
            <a:p>
              <a:pPr marL="2000250" lvl="1" indent="0" algn="l" defTabSz="114300"/>
              <a:r>
                <a:rPr lang="en-US" sz="3200" b="0" baseline="0" dirty="0">
                  <a:solidFill>
                    <a:schemeClr val="bg1">
                      <a:lumMod val="75000"/>
                    </a:schemeClr>
                  </a:solidFill>
                  <a:latin typeface="Trebuchet MS" pitchFamily="34" charset="0"/>
                </a:rPr>
                <a:t>To add a table from scratch go to the INSERT menu and click on TABLE. A drop-down box will help you select rows and columns. </a:t>
              </a:r>
            </a:p>
            <a:p>
              <a:pPr marL="0" lvl="0" indent="0" algn="l" defTabSz="114300"/>
              <a:r>
                <a:rPr lang="en-US" sz="3200" b="0" baseline="0" dirty="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32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32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white">
                    <a:lumMod val="75000"/>
                  </a:prstClr>
                </a:solidFill>
                <a:effectLst/>
                <a:uLnTx/>
                <a:uFillTx/>
                <a:latin typeface="Trebuchet MS" pitchFamily="34" charset="0"/>
              </a:endParaRPr>
            </a:p>
          </p:txBody>
        </p:sp>
        <p:graphicFrame>
          <p:nvGraphicFramePr>
            <p:cNvPr id="84" name="Object 83"/>
            <p:cNvGraphicFramePr>
              <a:graphicFrameLocks noChangeAspect="1"/>
            </p:cNvGraphicFramePr>
            <p:nvPr userDrawn="1">
              <p:extLst>
                <p:ext uri="{D42A27DB-BD31-4B8C-83A1-F6EECF244321}">
                  <p14:modId xmlns:p14="http://schemas.microsoft.com/office/powerpoint/2010/main" val="3842880063"/>
                </p:ext>
              </p:extLst>
            </p:nvPr>
          </p:nvGraphicFramePr>
          <p:xfrm>
            <a:off x="46102925" y="4068480"/>
            <a:ext cx="6955629" cy="2569718"/>
          </p:xfrm>
          <a:graphic>
            <a:graphicData uri="http://schemas.openxmlformats.org/presentationml/2006/ole">
              <mc:AlternateContent xmlns:mc="http://schemas.openxmlformats.org/markup-compatibility/2006">
                <mc:Choice xmlns:v="urn:schemas-microsoft-com:vml" Requires="v">
                  <p:oleObj spid="_x0000_s2468" name="Image" r:id="rId12" imgW="4571280" imgH="1688760" progId="Photoshop.Image.13">
                    <p:embed/>
                  </p:oleObj>
                </mc:Choice>
                <mc:Fallback>
                  <p:oleObj name="Image" r:id="rId12" imgW="4571280" imgH="1688760" progId="Photoshop.Image.13">
                    <p:embed/>
                    <p:pic>
                      <p:nvPicPr>
                        <p:cNvPr id="0" name=""/>
                        <p:cNvPicPr/>
                        <p:nvPr/>
                      </p:nvPicPr>
                      <p:blipFill>
                        <a:blip r:embed="rId13"/>
                        <a:stretch>
                          <a:fillRect/>
                        </a:stretch>
                      </p:blipFill>
                      <p:spPr>
                        <a:xfrm>
                          <a:off x="46102925" y="4068480"/>
                          <a:ext cx="6955629" cy="2569718"/>
                        </a:xfrm>
                        <a:prstGeom prst="rect">
                          <a:avLst/>
                        </a:prstGeom>
                      </p:spPr>
                    </p:pic>
                  </p:oleObj>
                </mc:Fallback>
              </mc:AlternateContent>
            </a:graphicData>
          </a:graphic>
        </p:graphicFrame>
        <p:pic>
          <p:nvPicPr>
            <p:cNvPr id="85" name="Picture 84"/>
            <p:cNvPicPr>
              <a:picLocks noChangeAspect="1"/>
            </p:cNvPicPr>
            <p:nvPr userDrawn="1"/>
          </p:nvPicPr>
          <p:blipFill>
            <a:blip r:embed="rId14"/>
            <a:stretch>
              <a:fillRect/>
            </a:stretch>
          </p:blipFill>
          <p:spPr>
            <a:xfrm>
              <a:off x="44487207" y="9829102"/>
              <a:ext cx="2969584" cy="1370577"/>
            </a:xfrm>
            <a:prstGeom prst="rect">
              <a:avLst/>
            </a:prstGeom>
            <a:ln>
              <a:noFill/>
            </a:ln>
          </p:spPr>
        </p:pic>
        <p:graphicFrame>
          <p:nvGraphicFramePr>
            <p:cNvPr id="86" name="Object 85"/>
            <p:cNvGraphicFramePr>
              <a:graphicFrameLocks noChangeAspect="1"/>
            </p:cNvGraphicFramePr>
            <p:nvPr userDrawn="1">
              <p:extLst>
                <p:ext uri="{D42A27DB-BD31-4B8C-83A1-F6EECF244321}">
                  <p14:modId xmlns:p14="http://schemas.microsoft.com/office/powerpoint/2010/main" val="2925422147"/>
                </p:ext>
              </p:extLst>
            </p:nvPr>
          </p:nvGraphicFramePr>
          <p:xfrm>
            <a:off x="44620659" y="15799252"/>
            <a:ext cx="1482266" cy="992162"/>
          </p:xfrm>
          <a:graphic>
            <a:graphicData uri="http://schemas.openxmlformats.org/presentationml/2006/ole">
              <mc:AlternateContent xmlns:mc="http://schemas.openxmlformats.org/markup-compatibility/2006">
                <mc:Choice xmlns:v="urn:schemas-microsoft-com:vml" Requires="v">
                  <p:oleObj spid="_x0000_s2469" name="Image" r:id="rId15" imgW="1574280" imgH="1053720" progId="Photoshop.Image.13">
                    <p:embed/>
                  </p:oleObj>
                </mc:Choice>
                <mc:Fallback>
                  <p:oleObj name="Image" r:id="rId15" imgW="1574280" imgH="1053720" progId="Photoshop.Image.13">
                    <p:embed/>
                    <p:pic>
                      <p:nvPicPr>
                        <p:cNvPr id="0" name=""/>
                        <p:cNvPicPr/>
                        <p:nvPr/>
                      </p:nvPicPr>
                      <p:blipFill>
                        <a:blip r:embed="rId16"/>
                        <a:stretch>
                          <a:fillRect/>
                        </a:stretch>
                      </p:blipFill>
                      <p:spPr>
                        <a:xfrm>
                          <a:off x="44620659" y="15799252"/>
                          <a:ext cx="1482266" cy="992162"/>
                        </a:xfrm>
                        <a:prstGeom prst="rect">
                          <a:avLst/>
                        </a:prstGeom>
                      </p:spPr>
                    </p:pic>
                  </p:oleObj>
                </mc:Fallback>
              </mc:AlternateContent>
            </a:graphicData>
          </a:graphic>
        </p:graphicFrame>
        <p:grpSp>
          <p:nvGrpSpPr>
            <p:cNvPr id="87" name="Group 86"/>
            <p:cNvGrpSpPr/>
            <p:nvPr userDrawn="1"/>
          </p:nvGrpSpPr>
          <p:grpSpPr>
            <a:xfrm>
              <a:off x="44487207" y="35164894"/>
              <a:ext cx="10354213" cy="1265612"/>
              <a:chOff x="44200453" y="33317650"/>
              <a:chExt cx="9771399" cy="1090622"/>
            </a:xfrm>
          </p:grpSpPr>
          <p:sp>
            <p:nvSpPr>
              <p:cNvPr id="89" name="Rounded Rectangle 88"/>
              <p:cNvSpPr/>
              <p:nvPr userDrawn="1"/>
            </p:nvSpPr>
            <p:spPr>
              <a:xfrm>
                <a:off x="44200453" y="33317650"/>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0" name="Picture 7" descr="http://t2.gstatic.com/images?q=tbn:ANd9GcR4APHC6TT9w54M2zn_pvCiBxUNcspYPoVxirLRphBoJabfSvu7zw">
                <a:hlinkClick r:id="rId17"/>
              </p:cNvPr>
              <p:cNvPicPr>
                <a:picLocks noChangeAspect="1" noChangeArrowheads="1"/>
              </p:cNvPicPr>
              <p:nvPr userDrawn="1"/>
            </p:nvPicPr>
            <p:blipFill>
              <a:blip r:embed="rId18" cstate="print"/>
              <a:srcRect/>
              <a:stretch>
                <a:fillRect/>
              </a:stretch>
            </p:blipFill>
            <p:spPr bwMode="auto">
              <a:xfrm>
                <a:off x="44326393" y="33415984"/>
                <a:ext cx="914401" cy="914399"/>
              </a:xfrm>
              <a:prstGeom prst="rect">
                <a:avLst/>
              </a:prstGeom>
              <a:noFill/>
              <a:ln>
                <a:noFill/>
              </a:ln>
            </p:spPr>
          </p:pic>
          <p:sp>
            <p:nvSpPr>
              <p:cNvPr id="91" name="TextBox 90"/>
              <p:cNvSpPr txBox="1"/>
              <p:nvPr userDrawn="1"/>
            </p:nvSpPr>
            <p:spPr>
              <a:xfrm>
                <a:off x="45300663" y="33507571"/>
                <a:ext cx="8671189" cy="716099"/>
              </a:xfrm>
              <a:prstGeom prst="rect">
                <a:avLst/>
              </a:prstGeom>
              <a:noFill/>
              <a:ln>
                <a:noFill/>
              </a:ln>
            </p:spPr>
            <p:txBody>
              <a:bodyPr wrap="square" rtlCol="0">
                <a:spAutoFit/>
              </a:bodyPr>
              <a:lstStyle/>
              <a:p>
                <a:r>
                  <a:rPr lang="en-US" sz="2400" dirty="0">
                    <a:solidFill>
                      <a:schemeClr val="tx2"/>
                    </a:solidFill>
                    <a:latin typeface="Trebuchet MS" pitchFamily="34" charset="0"/>
                  </a:rPr>
                  <a:t>Student</a:t>
                </a:r>
                <a:r>
                  <a:rPr lang="en-US" sz="2400" baseline="0" dirty="0">
                    <a:solidFill>
                      <a:schemeClr val="tx2"/>
                    </a:solidFill>
                    <a:latin typeface="Trebuchet MS" pitchFamily="34" charset="0"/>
                  </a:rPr>
                  <a:t> discounts are available on our </a:t>
                </a:r>
                <a:r>
                  <a:rPr lang="en-US" sz="2400" baseline="0" dirty="0" err="1">
                    <a:solidFill>
                      <a:schemeClr val="tx2"/>
                    </a:solidFill>
                    <a:latin typeface="Trebuchet MS" pitchFamily="34" charset="0"/>
                  </a:rPr>
                  <a:t>Facebook</a:t>
                </a:r>
                <a:r>
                  <a:rPr lang="en-US" sz="2400" baseline="0" dirty="0">
                    <a:solidFill>
                      <a:schemeClr val="tx2"/>
                    </a:solidFill>
                    <a:latin typeface="Trebuchet MS" pitchFamily="34" charset="0"/>
                  </a:rPr>
                  <a:t> page.</a:t>
                </a:r>
                <a:br>
                  <a:rPr lang="en-US" sz="2400" baseline="0" dirty="0">
                    <a:solidFill>
                      <a:schemeClr val="tx2"/>
                    </a:solidFill>
                    <a:latin typeface="Trebuchet MS" pitchFamily="34" charset="0"/>
                  </a:rPr>
                </a:br>
                <a:r>
                  <a:rPr lang="en-US" sz="2400" baseline="0" dirty="0">
                    <a:solidFill>
                      <a:schemeClr val="tx2"/>
                    </a:solidFill>
                    <a:latin typeface="Trebuchet MS" pitchFamily="34" charset="0"/>
                  </a:rPr>
                  <a:t>Go to </a:t>
                </a:r>
                <a:r>
                  <a:rPr lang="en-US" sz="2400" u="sng" baseline="0" dirty="0">
                    <a:solidFill>
                      <a:schemeClr val="tx2"/>
                    </a:solidFill>
                    <a:latin typeface="Trebuchet MS" pitchFamily="34" charset="0"/>
                  </a:rPr>
                  <a:t>PosterPresentations.com</a:t>
                </a:r>
                <a:r>
                  <a:rPr lang="en-US" sz="2400" baseline="0" dirty="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grpSp>
      <p:sp>
        <p:nvSpPr>
          <p:cNvPr id="35" name="TextBox 34"/>
          <p:cNvSpPr txBox="1"/>
          <p:nvPr userDrawn="1"/>
        </p:nvSpPr>
        <p:spPr>
          <a:xfrm>
            <a:off x="31033558" y="40911552"/>
            <a:ext cx="7629577" cy="1399638"/>
          </a:xfrm>
          <a:prstGeom prst="rect">
            <a:avLst/>
          </a:prstGeom>
          <a:noFill/>
        </p:spPr>
        <p:txBody>
          <a:bodyPr wrap="square" lIns="65304" tIns="32651" rIns="65304" bIns="32651" rtlCol="0">
            <a:spAutoFit/>
          </a:bodyPr>
          <a:lstStyle/>
          <a:p>
            <a:pPr marL="400050" indent="-400050">
              <a:lnSpc>
                <a:spcPts val="2600"/>
              </a:lnSpc>
            </a:pPr>
            <a:r>
              <a:rPr lang="en-US" sz="2800" dirty="0">
                <a:solidFill>
                  <a:schemeClr val="bg1"/>
                </a:solidFill>
              </a:rPr>
              <a:t>© 2015</a:t>
            </a:r>
            <a:r>
              <a:rPr lang="en-US" sz="2800" baseline="0" dirty="0">
                <a:solidFill>
                  <a:schemeClr val="bg1"/>
                </a:solidFill>
              </a:rPr>
              <a:t> </a:t>
            </a:r>
            <a:r>
              <a:rPr lang="en-US" sz="2800" dirty="0">
                <a:solidFill>
                  <a:schemeClr val="bg1"/>
                </a:solidFill>
              </a:rPr>
              <a:t>PosterPresentations.com</a:t>
            </a:r>
            <a:br>
              <a:rPr lang="en-US" sz="2800" dirty="0">
                <a:solidFill>
                  <a:schemeClr val="bg1"/>
                </a:solidFill>
              </a:rPr>
            </a:br>
            <a:r>
              <a:rPr lang="en-US" sz="2400" dirty="0">
                <a:solidFill>
                  <a:schemeClr val="bg1"/>
                </a:solidFill>
              </a:rPr>
              <a:t>2117 Fourth Street ,</a:t>
            </a:r>
            <a:r>
              <a:rPr lang="en-US" sz="2400" baseline="0" dirty="0">
                <a:solidFill>
                  <a:schemeClr val="bg1"/>
                </a:solidFill>
              </a:rPr>
              <a:t> Unit C</a:t>
            </a:r>
          </a:p>
          <a:p>
            <a:pPr marL="400050" indent="0">
              <a:lnSpc>
                <a:spcPts val="2600"/>
              </a:lnSpc>
            </a:pPr>
            <a:r>
              <a:rPr lang="en-US" sz="2400" baseline="0" dirty="0">
                <a:solidFill>
                  <a:schemeClr val="bg1"/>
                </a:solidFill>
              </a:rPr>
              <a:t>Berkeley CA </a:t>
            </a:r>
            <a:r>
              <a:rPr lang="en-US" sz="2000" baseline="0" dirty="0">
                <a:solidFill>
                  <a:schemeClr val="bg1"/>
                </a:solidFill>
              </a:rPr>
              <a:t>94710</a:t>
            </a:r>
            <a:br>
              <a:rPr lang="en-US" sz="2400" baseline="0" dirty="0">
                <a:solidFill>
                  <a:schemeClr val="bg1"/>
                </a:solidFill>
              </a:rPr>
            </a:br>
            <a:r>
              <a:rPr lang="en-US" sz="2400" b="1" baseline="0" dirty="0">
                <a:solidFill>
                  <a:srgbClr val="FFFF00"/>
                </a:solidFill>
              </a:rPr>
              <a:t>posterpresenter@gmail.com</a:t>
            </a:r>
            <a:endParaRPr lang="en-US" sz="2800" b="1" dirty="0">
              <a:solidFill>
                <a:srgbClr val="FFFF00"/>
              </a:solidFill>
            </a:endParaRPr>
          </a:p>
        </p:txBody>
      </p:sp>
      <p:sp>
        <p:nvSpPr>
          <p:cNvPr id="45" name="Text Box 14"/>
          <p:cNvSpPr txBox="1">
            <a:spLocks noChangeArrowheads="1"/>
          </p:cNvSpPr>
          <p:nvPr userDrawn="1"/>
        </p:nvSpPr>
        <p:spPr bwMode="auto">
          <a:xfrm>
            <a:off x="1432294" y="41948434"/>
            <a:ext cx="2636977" cy="337227"/>
          </a:xfrm>
          <a:prstGeom prst="rect">
            <a:avLst/>
          </a:prstGeom>
          <a:noFill/>
          <a:ln w="9525">
            <a:noFill/>
            <a:miter lim="800000"/>
            <a:headEnd/>
            <a:tailEnd/>
          </a:ln>
          <a:effectLst/>
        </p:spPr>
        <p:txBody>
          <a:bodyPr wrap="square" lIns="89381" tIns="44682" rIns="89381" bIns="44682">
            <a:spAutoFit/>
          </a:bodyPr>
          <a:lstStyle/>
          <a:p>
            <a:pPr eaLnBrk="0" hangingPunct="0">
              <a:lnSpc>
                <a:spcPct val="65000"/>
              </a:lnSpc>
              <a:spcBef>
                <a:spcPct val="50000"/>
              </a:spcBef>
              <a:defRPr/>
            </a:pPr>
            <a:r>
              <a:rPr lang="en-US" sz="600" b="1" dirty="0">
                <a:solidFill>
                  <a:schemeClr val="bg1">
                    <a:lumMod val="75000"/>
                  </a:schemeClr>
                </a:solidFill>
                <a:latin typeface="Arial" charset="0"/>
              </a:rPr>
              <a:t>RESEARCH POSTER PRESENTATION DESIGN © 2015</a:t>
            </a:r>
          </a:p>
          <a:p>
            <a:pPr eaLnBrk="0" hangingPunct="0">
              <a:lnSpc>
                <a:spcPct val="65000"/>
              </a:lnSpc>
              <a:spcBef>
                <a:spcPct val="50000"/>
              </a:spcBef>
              <a:defRPr/>
            </a:pPr>
            <a:r>
              <a:rPr lang="en-US" sz="1000" b="1" dirty="0">
                <a:solidFill>
                  <a:schemeClr val="bg1">
                    <a:lumMod val="75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4" r:id="rId1"/>
  </p:sldLayoutIdLst>
  <p:txStyles>
    <p:titleStyle>
      <a:lvl1pPr algn="ctr" defTabSz="4298410" rtl="0" eaLnBrk="1" latinLnBrk="0" hangingPunct="1">
        <a:spcBef>
          <a:spcPct val="0"/>
        </a:spcBef>
        <a:buNone/>
        <a:defRPr sz="8500" kern="1200">
          <a:solidFill>
            <a:schemeClr val="bg1"/>
          </a:solidFill>
          <a:latin typeface="Trebuchet MS" pitchFamily="34" charset="0"/>
          <a:ea typeface="+mj-ea"/>
          <a:cs typeface="+mj-cs"/>
        </a:defRPr>
      </a:lvl1pPr>
    </p:titleStyle>
    <p:bodyStyle>
      <a:lvl1pPr marL="1611903" indent="-1611903" algn="l" defTabSz="4298410" rtl="0" eaLnBrk="1" latinLnBrk="0" hangingPunct="1">
        <a:spcBef>
          <a:spcPct val="20000"/>
        </a:spcBef>
        <a:buFont typeface="Arial" pitchFamily="34" charset="0"/>
        <a:buChar char="•"/>
        <a:defRPr sz="15100" kern="1200">
          <a:solidFill>
            <a:schemeClr val="tx1"/>
          </a:solidFill>
          <a:latin typeface="+mn-lt"/>
          <a:ea typeface="+mn-ea"/>
          <a:cs typeface="+mn-cs"/>
        </a:defRPr>
      </a:lvl1pPr>
      <a:lvl2pPr marL="3492457" indent="-1343252" algn="l" defTabSz="4298410" rtl="0" eaLnBrk="1" latinLnBrk="0" hangingPunct="1">
        <a:spcBef>
          <a:spcPct val="20000"/>
        </a:spcBef>
        <a:buFont typeface="Arial" pitchFamily="34" charset="0"/>
        <a:buChar char="–"/>
        <a:defRPr sz="13300" kern="1200">
          <a:solidFill>
            <a:schemeClr val="tx1"/>
          </a:solidFill>
          <a:latin typeface="+mn-lt"/>
          <a:ea typeface="+mn-ea"/>
          <a:cs typeface="+mn-cs"/>
        </a:defRPr>
      </a:lvl2pPr>
      <a:lvl3pPr marL="5373012" indent="-1074603" algn="l" defTabSz="4298410" rtl="0" eaLnBrk="1" latinLnBrk="0" hangingPunct="1">
        <a:spcBef>
          <a:spcPct val="20000"/>
        </a:spcBef>
        <a:buFont typeface="Arial" pitchFamily="34" charset="0"/>
        <a:buChar char="•"/>
        <a:defRPr sz="11300" kern="1200">
          <a:solidFill>
            <a:schemeClr val="tx1"/>
          </a:solidFill>
          <a:latin typeface="+mn-lt"/>
          <a:ea typeface="+mn-ea"/>
          <a:cs typeface="+mn-cs"/>
        </a:defRPr>
      </a:lvl3pPr>
      <a:lvl4pPr marL="7522217"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4pPr>
      <a:lvl5pPr marL="9671420"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5pPr>
      <a:lvl6pPr marL="11820625"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6pPr>
      <a:lvl7pPr marL="13969828"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7pPr>
      <a:lvl8pPr marL="16119034"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8pPr>
      <a:lvl9pPr marL="18268238"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9pPr>
    </p:bodyStyle>
    <p:otherStyle>
      <a:defPPr>
        <a:defRPr lang="en-US"/>
      </a:defPPr>
      <a:lvl1pPr marL="0" algn="l" defTabSz="4298410" rtl="0" eaLnBrk="1" latinLnBrk="0" hangingPunct="1">
        <a:defRPr sz="8500" kern="1200">
          <a:solidFill>
            <a:schemeClr val="tx1"/>
          </a:solidFill>
          <a:latin typeface="+mn-lt"/>
          <a:ea typeface="+mn-ea"/>
          <a:cs typeface="+mn-cs"/>
        </a:defRPr>
      </a:lvl1pPr>
      <a:lvl2pPr marL="2149205" algn="l" defTabSz="4298410" rtl="0" eaLnBrk="1" latinLnBrk="0" hangingPunct="1">
        <a:defRPr sz="8500" kern="1200">
          <a:solidFill>
            <a:schemeClr val="tx1"/>
          </a:solidFill>
          <a:latin typeface="+mn-lt"/>
          <a:ea typeface="+mn-ea"/>
          <a:cs typeface="+mn-cs"/>
        </a:defRPr>
      </a:lvl2pPr>
      <a:lvl3pPr marL="4298410" algn="l" defTabSz="4298410" rtl="0" eaLnBrk="1" latinLnBrk="0" hangingPunct="1">
        <a:defRPr sz="8500" kern="1200">
          <a:solidFill>
            <a:schemeClr val="tx1"/>
          </a:solidFill>
          <a:latin typeface="+mn-lt"/>
          <a:ea typeface="+mn-ea"/>
          <a:cs typeface="+mn-cs"/>
        </a:defRPr>
      </a:lvl3pPr>
      <a:lvl4pPr marL="6447613" algn="l" defTabSz="4298410" rtl="0" eaLnBrk="1" latinLnBrk="0" hangingPunct="1">
        <a:defRPr sz="8500" kern="1200">
          <a:solidFill>
            <a:schemeClr val="tx1"/>
          </a:solidFill>
          <a:latin typeface="+mn-lt"/>
          <a:ea typeface="+mn-ea"/>
          <a:cs typeface="+mn-cs"/>
        </a:defRPr>
      </a:lvl4pPr>
      <a:lvl5pPr marL="8596817" algn="l" defTabSz="4298410" rtl="0" eaLnBrk="1" latinLnBrk="0" hangingPunct="1">
        <a:defRPr sz="8500" kern="1200">
          <a:solidFill>
            <a:schemeClr val="tx1"/>
          </a:solidFill>
          <a:latin typeface="+mn-lt"/>
          <a:ea typeface="+mn-ea"/>
          <a:cs typeface="+mn-cs"/>
        </a:defRPr>
      </a:lvl5pPr>
      <a:lvl6pPr marL="10746023" algn="l" defTabSz="4298410" rtl="0" eaLnBrk="1" latinLnBrk="0" hangingPunct="1">
        <a:defRPr sz="8500" kern="1200">
          <a:solidFill>
            <a:schemeClr val="tx1"/>
          </a:solidFill>
          <a:latin typeface="+mn-lt"/>
          <a:ea typeface="+mn-ea"/>
          <a:cs typeface="+mn-cs"/>
        </a:defRPr>
      </a:lvl6pPr>
      <a:lvl7pPr marL="12895229" algn="l" defTabSz="4298410" rtl="0" eaLnBrk="1" latinLnBrk="0" hangingPunct="1">
        <a:defRPr sz="8500" kern="1200">
          <a:solidFill>
            <a:schemeClr val="tx1"/>
          </a:solidFill>
          <a:latin typeface="+mn-lt"/>
          <a:ea typeface="+mn-ea"/>
          <a:cs typeface="+mn-cs"/>
        </a:defRPr>
      </a:lvl7pPr>
      <a:lvl8pPr marL="15044432" algn="l" defTabSz="4298410" rtl="0" eaLnBrk="1" latinLnBrk="0" hangingPunct="1">
        <a:defRPr sz="8500" kern="1200">
          <a:solidFill>
            <a:schemeClr val="tx1"/>
          </a:solidFill>
          <a:latin typeface="+mn-lt"/>
          <a:ea typeface="+mn-ea"/>
          <a:cs typeface="+mn-cs"/>
        </a:defRPr>
      </a:lvl8pPr>
      <a:lvl9pPr marL="17193637" algn="l" defTabSz="4298410" rtl="0" eaLnBrk="1" latinLnBrk="0" hangingPunct="1">
        <a:defRPr sz="8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12.pn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92D050"/>
            </a:gs>
            <a:gs pos="100000">
              <a:srgbClr val="00B050"/>
            </a:gs>
            <a:gs pos="54000">
              <a:srgbClr val="92D050"/>
            </a:gs>
          </a:gsLst>
          <a:lin ang="16200000" scaled="1"/>
          <a:tileRect/>
        </a:gradFill>
        <a:effectLst/>
      </p:bgPr>
    </p:bg>
    <p:spTree>
      <p:nvGrpSpPr>
        <p:cNvPr id="1" name=""/>
        <p:cNvGrpSpPr/>
        <p:nvPr/>
      </p:nvGrpSpPr>
      <p:grpSpPr>
        <a:xfrm>
          <a:off x="0" y="0"/>
          <a:ext cx="0" cy="0"/>
          <a:chOff x="0" y="0"/>
          <a:chExt cx="0" cy="0"/>
        </a:xfrm>
      </p:grpSpPr>
      <p:sp>
        <p:nvSpPr>
          <p:cNvPr id="323" name="Rechthoek 322">
            <a:extLst>
              <a:ext uri="{FF2B5EF4-FFF2-40B4-BE49-F238E27FC236}">
                <a16:creationId xmlns:a16="http://schemas.microsoft.com/office/drawing/2014/main" id="{6075F8E7-F36A-4627-84B7-FC884C3B399F}"/>
              </a:ext>
            </a:extLst>
          </p:cNvPr>
          <p:cNvSpPr>
            <a:spLocks/>
          </p:cNvSpPr>
          <p:nvPr/>
        </p:nvSpPr>
        <p:spPr>
          <a:xfrm>
            <a:off x="15966000" y="32164968"/>
            <a:ext cx="576000" cy="8962216"/>
          </a:xfrm>
          <a:prstGeom prst="rect">
            <a:avLst/>
          </a:prstGeom>
          <a:gradFill>
            <a:gsLst>
              <a:gs pos="0">
                <a:srgbClr val="92D050"/>
              </a:gs>
              <a:gs pos="100000">
                <a:srgbClr val="92D050"/>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Rechthoek 9">
            <a:extLst>
              <a:ext uri="{FF2B5EF4-FFF2-40B4-BE49-F238E27FC236}">
                <a16:creationId xmlns:a16="http://schemas.microsoft.com/office/drawing/2014/main" id="{368845AE-FCEC-4613-8630-015859A0F525}"/>
              </a:ext>
            </a:extLst>
          </p:cNvPr>
          <p:cNvSpPr/>
          <p:nvPr/>
        </p:nvSpPr>
        <p:spPr>
          <a:xfrm>
            <a:off x="11746674" y="16734292"/>
            <a:ext cx="1638300" cy="15368937"/>
          </a:xfrm>
          <a:prstGeom prst="rect">
            <a:avLst/>
          </a:prstGeom>
          <a:gradFill flip="none" rotWithShape="1">
            <a:gsLst>
              <a:gs pos="50000">
                <a:srgbClr val="E8EBF1"/>
              </a:gs>
              <a:gs pos="0">
                <a:srgbClr val="DCE2EA"/>
              </a:gs>
              <a:gs pos="100000">
                <a:srgbClr val="F0F1F7"/>
              </a:gs>
            </a:gsLst>
            <a:lin ang="16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34" name="Text Placeholder 333"/>
          <p:cNvSpPr>
            <a:spLocks noGrp="1"/>
          </p:cNvSpPr>
          <p:nvPr>
            <p:ph type="body" sz="quarter" idx="10"/>
          </p:nvPr>
        </p:nvSpPr>
        <p:spPr>
          <a:xfrm>
            <a:off x="641616" y="6389003"/>
            <a:ext cx="10872000" cy="10885752"/>
          </a:xfrm>
        </p:spPr>
        <p:txBody>
          <a:bodyPr/>
          <a:lstStyle/>
          <a:p>
            <a:pPr marL="450900" indent="-342900">
              <a:spcBef>
                <a:spcPts val="0"/>
              </a:spcBef>
              <a:buFont typeface="Arial" panose="020B0604020202020204" pitchFamily="34" charset="0"/>
              <a:buChar char="•"/>
            </a:pPr>
            <a:r>
              <a:rPr lang="nl-NL" sz="2400" dirty="0">
                <a:solidFill>
                  <a:schemeClr val="tx1"/>
                </a:solidFill>
                <a:latin typeface="+mn-lt"/>
              </a:rPr>
              <a:t>Non-Small-Cell Lung Carcinoom (NSCLC) wordt behandeld met Stereotactic Body Radiotherapy (SBRT) waarbij in minder fracties een hogere dosis wordt gegeven. </a:t>
            </a:r>
          </a:p>
          <a:p>
            <a:pPr marL="450900" indent="-342900">
              <a:spcBef>
                <a:spcPts val="0"/>
              </a:spcBef>
              <a:buFont typeface="Arial" panose="020B0604020202020204" pitchFamily="34" charset="0"/>
              <a:buChar char="•"/>
            </a:pPr>
            <a:r>
              <a:rPr lang="nl-NL" sz="2400" dirty="0">
                <a:solidFill>
                  <a:schemeClr val="tx1"/>
                </a:solidFill>
                <a:latin typeface="+mn-lt"/>
              </a:rPr>
              <a:t>Hierdoor is een nauwkeurige en zo klein mogelijke PTV-marge belangrijk</a:t>
            </a:r>
            <a:r>
              <a:rPr lang="nl-NL" sz="2400" baseline="30000" dirty="0">
                <a:solidFill>
                  <a:schemeClr val="tx1"/>
                </a:solidFill>
                <a:latin typeface="+mn-lt"/>
              </a:rPr>
              <a:t>1</a:t>
            </a:r>
            <a:r>
              <a:rPr lang="nl-NL" sz="2400" dirty="0">
                <a:solidFill>
                  <a:schemeClr val="tx1"/>
                </a:solidFill>
                <a:latin typeface="+mn-lt"/>
              </a:rPr>
              <a:t>. </a:t>
            </a:r>
          </a:p>
          <a:p>
            <a:pPr marL="450900" indent="-342900">
              <a:spcBef>
                <a:spcPts val="0"/>
              </a:spcBef>
              <a:buFont typeface="Arial" panose="020B0604020202020204" pitchFamily="34" charset="0"/>
              <a:buChar char="•"/>
            </a:pPr>
            <a:r>
              <a:rPr lang="nl-NL" sz="2400" dirty="0">
                <a:solidFill>
                  <a:schemeClr val="tx1"/>
                </a:solidFill>
                <a:latin typeface="+mn-lt"/>
              </a:rPr>
              <a:t>Met Image Guided Radiotherapy (IGRT) kunnen </a:t>
            </a:r>
            <a:r>
              <a:rPr lang="nl-NL" sz="2400" dirty="0" err="1">
                <a:solidFill>
                  <a:schemeClr val="tx1"/>
                </a:solidFill>
                <a:latin typeface="+mn-lt"/>
              </a:rPr>
              <a:t>inter</a:t>
            </a:r>
            <a:r>
              <a:rPr lang="nl-NL" sz="2400" dirty="0">
                <a:solidFill>
                  <a:schemeClr val="tx1"/>
                </a:solidFill>
                <a:latin typeface="+mn-lt"/>
              </a:rPr>
              <a:t>- en intra-fractionele bewegingen worden waargenomen, waardoor kleinere marges mogelijk zijn.</a:t>
            </a:r>
          </a:p>
          <a:p>
            <a:pPr marL="450900" indent="-342900">
              <a:spcBef>
                <a:spcPts val="0"/>
              </a:spcBef>
              <a:buFont typeface="Arial" panose="020B0604020202020204" pitchFamily="34" charset="0"/>
              <a:buChar char="•"/>
            </a:pPr>
            <a:r>
              <a:rPr lang="nl-NL" sz="2400" dirty="0">
                <a:solidFill>
                  <a:schemeClr val="tx1"/>
                </a:solidFill>
                <a:latin typeface="+mn-lt"/>
              </a:rPr>
              <a:t>Literatuur suggereert dat de PTV-marge van kV-CBCT </a:t>
            </a:r>
            <a:r>
              <a:rPr lang="nl-NL" sz="2400" dirty="0">
                <a:solidFill>
                  <a:prstClr val="black"/>
                </a:solidFill>
                <a:latin typeface="+mn-lt"/>
              </a:rPr>
              <a:t>(SI = 10 mm, LR en AP = 5 mm) niet optimaal is</a:t>
            </a:r>
            <a:r>
              <a:rPr lang="nl-NL" sz="2400" baseline="30000" dirty="0">
                <a:solidFill>
                  <a:prstClr val="black"/>
                </a:solidFill>
                <a:latin typeface="+mn-lt"/>
              </a:rPr>
              <a:t>2</a:t>
            </a:r>
            <a:r>
              <a:rPr lang="nl-NL" sz="2400" dirty="0">
                <a:solidFill>
                  <a:prstClr val="black"/>
                </a:solidFill>
                <a:latin typeface="+mn-lt"/>
              </a:rPr>
              <a:t>. </a:t>
            </a:r>
            <a:endParaRPr lang="nl-NL" sz="2400" dirty="0">
              <a:solidFill>
                <a:schemeClr val="tx1"/>
              </a:solidFill>
              <a:latin typeface="+mn-lt"/>
            </a:endParaRPr>
          </a:p>
          <a:p>
            <a:pPr marL="450900" indent="-342900">
              <a:spcBef>
                <a:spcPts val="0"/>
              </a:spcBef>
              <a:buFont typeface="Arial" panose="020B0604020202020204" pitchFamily="34" charset="0"/>
              <a:buChar char="•"/>
            </a:pPr>
            <a:r>
              <a:rPr lang="nl-NL" sz="2400" dirty="0">
                <a:solidFill>
                  <a:schemeClr val="tx1"/>
                </a:solidFill>
                <a:latin typeface="+mn-lt"/>
              </a:rPr>
              <a:t>Naast soort beeldvorming zijn ook </a:t>
            </a:r>
            <a:r>
              <a:rPr lang="nl-NL" sz="2400" dirty="0">
                <a:solidFill>
                  <a:prstClr val="black"/>
                </a:solidFill>
                <a:latin typeface="+mn-lt"/>
              </a:rPr>
              <a:t>frequentie van beeldvorming, ademhalingsprotocol, immobilisatietechniek en beeldregistratie van invloed</a:t>
            </a:r>
            <a:r>
              <a:rPr lang="nl-NL" sz="2400" baseline="30000" dirty="0">
                <a:solidFill>
                  <a:prstClr val="black"/>
                </a:solidFill>
                <a:latin typeface="+mn-lt"/>
              </a:rPr>
              <a:t>3,4</a:t>
            </a:r>
            <a:r>
              <a:rPr lang="nl-NL" sz="2400" dirty="0">
                <a:solidFill>
                  <a:prstClr val="black"/>
                </a:solidFill>
                <a:latin typeface="+mn-lt"/>
              </a:rPr>
              <a:t>. </a:t>
            </a:r>
            <a:endParaRPr lang="nl-NL" sz="2400" dirty="0">
              <a:solidFill>
                <a:schemeClr val="tx1"/>
              </a:solidFill>
              <a:latin typeface="+mn-lt"/>
            </a:endParaRPr>
          </a:p>
          <a:p>
            <a:pPr marL="450900" indent="-342900">
              <a:buFont typeface="Arial" panose="020B0604020202020204" pitchFamily="34" charset="0"/>
              <a:buChar char="•"/>
            </a:pPr>
            <a:endParaRPr lang="nl-NL" sz="2400" dirty="0">
              <a:solidFill>
                <a:schemeClr val="tx1"/>
              </a:solidFill>
              <a:latin typeface="+mn-lt"/>
            </a:endParaRPr>
          </a:p>
          <a:p>
            <a:pPr marL="108000"/>
            <a:endParaRPr lang="nl-NL" sz="2400" dirty="0">
              <a:solidFill>
                <a:schemeClr val="tx1"/>
              </a:solidFill>
              <a:latin typeface="+mn-lt"/>
            </a:endParaRPr>
          </a:p>
          <a:p>
            <a:pPr marL="108000"/>
            <a:endParaRPr lang="nl-NL" sz="2500" dirty="0">
              <a:solidFill>
                <a:schemeClr val="tx1"/>
              </a:solidFill>
              <a:latin typeface="+mn-lt"/>
            </a:endParaRPr>
          </a:p>
          <a:p>
            <a:pPr marL="108000"/>
            <a:endParaRPr lang="nl-NL" sz="2400" i="1" dirty="0">
              <a:solidFill>
                <a:schemeClr val="tx1"/>
              </a:solidFill>
              <a:latin typeface="+mn-lt"/>
            </a:endParaRPr>
          </a:p>
          <a:p>
            <a:pPr marL="108000"/>
            <a:endParaRPr lang="nl-NL" sz="2400" i="1" dirty="0">
              <a:solidFill>
                <a:schemeClr val="tx1"/>
              </a:solidFill>
              <a:latin typeface="+mn-lt"/>
            </a:endParaRPr>
          </a:p>
          <a:p>
            <a:pPr marL="108000"/>
            <a:endParaRPr lang="nl-NL" sz="2400" i="1" dirty="0">
              <a:solidFill>
                <a:schemeClr val="tx1"/>
              </a:solidFill>
              <a:latin typeface="+mn-lt"/>
            </a:endParaRPr>
          </a:p>
          <a:p>
            <a:pPr marL="108000"/>
            <a:endParaRPr lang="nl-NL" sz="2400" i="1" dirty="0">
              <a:solidFill>
                <a:schemeClr val="tx1"/>
              </a:solidFill>
              <a:latin typeface="+mn-lt"/>
            </a:endParaRPr>
          </a:p>
          <a:p>
            <a:pPr marL="108000"/>
            <a:endParaRPr lang="nl-NL" sz="2400" i="1" dirty="0">
              <a:solidFill>
                <a:schemeClr val="tx1"/>
              </a:solidFill>
              <a:latin typeface="+mn-lt"/>
            </a:endParaRPr>
          </a:p>
          <a:p>
            <a:pPr marL="108000"/>
            <a:endParaRPr lang="nl-NL" sz="2400" i="1" dirty="0">
              <a:solidFill>
                <a:schemeClr val="tx1"/>
              </a:solidFill>
              <a:latin typeface="+mn-lt"/>
            </a:endParaRPr>
          </a:p>
          <a:p>
            <a:pPr marL="108000"/>
            <a:endParaRPr lang="nl-NL" sz="2400" i="1" dirty="0">
              <a:solidFill>
                <a:schemeClr val="tx1"/>
              </a:solidFill>
              <a:latin typeface="+mn-lt"/>
            </a:endParaRPr>
          </a:p>
          <a:p>
            <a:pPr marL="108000"/>
            <a:endParaRPr lang="nl-NL" sz="2400" i="1" dirty="0">
              <a:solidFill>
                <a:schemeClr val="tx1"/>
              </a:solidFill>
              <a:latin typeface="+mn-lt"/>
            </a:endParaRPr>
          </a:p>
          <a:p>
            <a:pPr marL="108000"/>
            <a:endParaRPr lang="nl-NL" sz="2400" i="1" dirty="0">
              <a:solidFill>
                <a:schemeClr val="tx1"/>
              </a:solidFill>
              <a:latin typeface="+mn-lt"/>
            </a:endParaRPr>
          </a:p>
          <a:p>
            <a:pPr marL="108000"/>
            <a:endParaRPr lang="nl-NL" sz="2400" i="1" dirty="0">
              <a:solidFill>
                <a:schemeClr val="tx1"/>
              </a:solidFill>
              <a:latin typeface="+mn-lt"/>
            </a:endParaRPr>
          </a:p>
          <a:p>
            <a:pPr marL="108000"/>
            <a:r>
              <a:rPr lang="nl-NL" sz="2400" i="1" dirty="0">
                <a:solidFill>
                  <a:schemeClr val="tx1"/>
                </a:solidFill>
                <a:latin typeface="+mn-lt"/>
              </a:rPr>
              <a:t>“Wat is het effect van de soort beeldvorming, als onderdeel van IGRT, op de PTV marges bij SBRT van NSCLC?”</a:t>
            </a:r>
            <a:endParaRPr lang="nl-NL" sz="2400" dirty="0">
              <a:solidFill>
                <a:schemeClr val="tx1"/>
              </a:solidFill>
              <a:latin typeface="+mn-lt"/>
            </a:endParaRPr>
          </a:p>
          <a:p>
            <a:endParaRPr lang="en-US" dirty="0">
              <a:solidFill>
                <a:schemeClr val="tx1"/>
              </a:solidFill>
              <a:latin typeface="+mn-lt"/>
            </a:endParaRPr>
          </a:p>
        </p:txBody>
      </p:sp>
      <p:sp>
        <p:nvSpPr>
          <p:cNvPr id="335" name="Text Placeholder 334"/>
          <p:cNvSpPr>
            <a:spLocks noGrp="1"/>
          </p:cNvSpPr>
          <p:nvPr>
            <p:ph type="body" sz="quarter" idx="11"/>
          </p:nvPr>
        </p:nvSpPr>
        <p:spPr>
          <a:xfrm>
            <a:off x="-843058" y="5553485"/>
            <a:ext cx="14287866" cy="800265"/>
          </a:xfrm>
        </p:spPr>
        <p:txBody>
          <a:bodyPr/>
          <a:lstStyle/>
          <a:p>
            <a:r>
              <a:rPr lang="en-US" dirty="0" err="1">
                <a:solidFill>
                  <a:schemeClr val="tx1"/>
                </a:solidFill>
              </a:rPr>
              <a:t>Inleiding</a:t>
            </a:r>
            <a:endParaRPr lang="en-US" dirty="0">
              <a:solidFill>
                <a:schemeClr val="tx1"/>
              </a:solidFill>
            </a:endParaRPr>
          </a:p>
        </p:txBody>
      </p:sp>
      <p:sp>
        <p:nvSpPr>
          <p:cNvPr id="338" name="Text Placeholder 337"/>
          <p:cNvSpPr>
            <a:spLocks noGrp="1"/>
          </p:cNvSpPr>
          <p:nvPr>
            <p:ph type="body" sz="quarter" idx="20"/>
          </p:nvPr>
        </p:nvSpPr>
        <p:spPr>
          <a:xfrm>
            <a:off x="9108321" y="16915555"/>
            <a:ext cx="14291358" cy="800265"/>
          </a:xfrm>
        </p:spPr>
        <p:txBody>
          <a:bodyPr/>
          <a:lstStyle/>
          <a:p>
            <a:r>
              <a:rPr lang="nl-NL" dirty="0">
                <a:solidFill>
                  <a:schemeClr val="tx1"/>
                </a:solidFill>
              </a:rPr>
              <a:t>Resultaten</a:t>
            </a:r>
          </a:p>
        </p:txBody>
      </p:sp>
      <p:sp>
        <p:nvSpPr>
          <p:cNvPr id="339" name="Text Placeholder 338"/>
          <p:cNvSpPr>
            <a:spLocks noGrp="1"/>
          </p:cNvSpPr>
          <p:nvPr>
            <p:ph type="body" sz="quarter" idx="25"/>
          </p:nvPr>
        </p:nvSpPr>
        <p:spPr>
          <a:xfrm>
            <a:off x="14108836" y="5383633"/>
            <a:ext cx="14287682" cy="1501212"/>
          </a:xfrm>
        </p:spPr>
        <p:txBody>
          <a:bodyPr/>
          <a:lstStyle/>
          <a:p>
            <a:r>
              <a:rPr lang="en-US" dirty="0" err="1">
                <a:solidFill>
                  <a:schemeClr val="tx1"/>
                </a:solidFill>
              </a:rPr>
              <a:t>Methode</a:t>
            </a:r>
            <a:endParaRPr lang="en-US" dirty="0">
              <a:solidFill>
                <a:schemeClr val="tx1"/>
              </a:solidFill>
            </a:endParaRPr>
          </a:p>
          <a:p>
            <a:endParaRPr lang="en-US" dirty="0"/>
          </a:p>
        </p:txBody>
      </p:sp>
      <p:sp>
        <p:nvSpPr>
          <p:cNvPr id="341" name="Text Placeholder 340"/>
          <p:cNvSpPr>
            <a:spLocks noGrp="1"/>
          </p:cNvSpPr>
          <p:nvPr>
            <p:ph type="body" sz="quarter" idx="27"/>
          </p:nvPr>
        </p:nvSpPr>
        <p:spPr>
          <a:xfrm>
            <a:off x="16129453" y="32136279"/>
            <a:ext cx="14283756" cy="800265"/>
          </a:xfrm>
        </p:spPr>
        <p:txBody>
          <a:bodyPr/>
          <a:lstStyle/>
          <a:p>
            <a:r>
              <a:rPr lang="en-US" dirty="0" err="1">
                <a:solidFill>
                  <a:schemeClr val="tx1"/>
                </a:solidFill>
              </a:rPr>
              <a:t>Conclusie</a:t>
            </a:r>
            <a:endParaRPr lang="en-US" dirty="0">
              <a:solidFill>
                <a:schemeClr val="tx1"/>
              </a:solidFill>
            </a:endParaRPr>
          </a:p>
        </p:txBody>
      </p:sp>
      <p:sp>
        <p:nvSpPr>
          <p:cNvPr id="2" name="Rechthoek 1">
            <a:extLst>
              <a:ext uri="{FF2B5EF4-FFF2-40B4-BE49-F238E27FC236}">
                <a16:creationId xmlns:a16="http://schemas.microsoft.com/office/drawing/2014/main" id="{D8635D63-1B51-4552-96E9-409A06CB1CC3}"/>
              </a:ext>
            </a:extLst>
          </p:cNvPr>
          <p:cNvSpPr/>
          <p:nvPr/>
        </p:nvSpPr>
        <p:spPr>
          <a:xfrm>
            <a:off x="793" y="-40513"/>
            <a:ext cx="30275213" cy="4872371"/>
          </a:xfrm>
          <a:prstGeom prst="rect">
            <a:avLst/>
          </a:prstGeom>
          <a:gradFill>
            <a:gsLst>
              <a:gs pos="0">
                <a:srgbClr val="4DC150"/>
              </a:gs>
              <a:gs pos="71000">
                <a:srgbClr val="70C950"/>
              </a:gs>
              <a:gs pos="100000">
                <a:srgbClr val="E6F6E0"/>
              </a:gs>
            </a:gsLst>
            <a:lin ang="5400000" scaled="1"/>
          </a:gra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342" name="Text Placeholder 341"/>
          <p:cNvSpPr>
            <a:spLocks noGrp="1"/>
          </p:cNvSpPr>
          <p:nvPr>
            <p:ph type="body" sz="quarter" idx="28"/>
          </p:nvPr>
        </p:nvSpPr>
        <p:spPr>
          <a:xfrm>
            <a:off x="16789079" y="32671764"/>
            <a:ext cx="12832879" cy="5136432"/>
          </a:xfrm>
        </p:spPr>
        <p:txBody>
          <a:bodyPr lIns="0" tIns="108000" rIns="36000"/>
          <a:lstStyle/>
          <a:p>
            <a:pPr>
              <a:spcBef>
                <a:spcPts val="0"/>
              </a:spcBef>
            </a:pPr>
            <a:r>
              <a:rPr lang="nl-NL" sz="2400" dirty="0">
                <a:solidFill>
                  <a:schemeClr val="tx1"/>
                </a:solidFill>
                <a:latin typeface="+mn-lt"/>
              </a:rPr>
              <a:t>Uit dit literatuuronderzoek kan geconstateerd worden dat de soort beeldvorming van invloed is op de PTV-marge bij IGRT tijdens SBRT van NSCLC en dat onder de juiste omstandigheden het mogelijk is deze marge te verkleinen.</a:t>
            </a:r>
          </a:p>
          <a:p>
            <a:pPr>
              <a:spcBef>
                <a:spcPts val="0"/>
              </a:spcBef>
            </a:pPr>
            <a:r>
              <a:rPr lang="nl-NL" sz="2400" dirty="0">
                <a:solidFill>
                  <a:schemeClr val="tx1"/>
                </a:solidFill>
                <a:latin typeface="+mn-lt"/>
              </a:rPr>
              <a:t>Het is echter altijd een onderdeel van een protocol. </a:t>
            </a:r>
          </a:p>
          <a:p>
            <a:pPr>
              <a:spcBef>
                <a:spcPts val="0"/>
              </a:spcBef>
            </a:pPr>
            <a:r>
              <a:rPr lang="nl-NL" sz="2400" dirty="0">
                <a:solidFill>
                  <a:schemeClr val="tx1"/>
                </a:solidFill>
                <a:latin typeface="+mn-lt"/>
              </a:rPr>
              <a:t>Ook immobilisatietechniek, ademhalingsprotocol, frequentie van beeldvorming en beeldregistratie maken hier onderdeel van uit. </a:t>
            </a:r>
          </a:p>
          <a:p>
            <a:pPr>
              <a:spcBef>
                <a:spcPts val="0"/>
              </a:spcBef>
            </a:pPr>
            <a:r>
              <a:rPr lang="nl-NL" sz="2400" dirty="0">
                <a:solidFill>
                  <a:schemeClr val="tx1"/>
                </a:solidFill>
                <a:latin typeface="+mn-lt"/>
              </a:rPr>
              <a:t>Een IGRT protocol met kV-CBCT inclusief post-</a:t>
            </a:r>
            <a:r>
              <a:rPr lang="nl-NL" sz="2400" dirty="0" err="1">
                <a:solidFill>
                  <a:schemeClr val="tx1"/>
                </a:solidFill>
                <a:latin typeface="+mn-lt"/>
              </a:rPr>
              <a:t>correction</a:t>
            </a:r>
            <a:r>
              <a:rPr lang="nl-NL" sz="2400" dirty="0">
                <a:solidFill>
                  <a:schemeClr val="tx1"/>
                </a:solidFill>
                <a:latin typeface="+mn-lt"/>
              </a:rPr>
              <a:t> scan lijkt uit dit literatuuronderzoek optimaal te zijn voor een kleine PTV-marge. Met betrekking tot de andere onderdelen van het IGRT-protocol blijkt uit dit onderzoek ook dat Real-time Tumour Tracking de PTV-marge kan verkleinen, evenals beeldregistratie door weke delen matching. Wat immobilisatie betreft werden verbeteringen in de PTV-marge gezien bij zowel het gebruik van Stereotactic Body Frame als bij een α-</a:t>
            </a:r>
            <a:r>
              <a:rPr lang="nl-NL" sz="2400" dirty="0" err="1">
                <a:solidFill>
                  <a:schemeClr val="tx1"/>
                </a:solidFill>
                <a:latin typeface="+mn-lt"/>
              </a:rPr>
              <a:t>cradle</a:t>
            </a:r>
            <a:r>
              <a:rPr lang="nl-NL" sz="2400" dirty="0">
                <a:solidFill>
                  <a:schemeClr val="tx1"/>
                </a:solidFill>
                <a:latin typeface="+mn-lt"/>
              </a:rPr>
              <a:t>. </a:t>
            </a:r>
          </a:p>
          <a:p>
            <a:pPr>
              <a:spcBef>
                <a:spcPts val="0"/>
              </a:spcBef>
            </a:pPr>
            <a:r>
              <a:rPr lang="nl-NL" sz="2400" dirty="0">
                <a:solidFill>
                  <a:schemeClr val="tx1"/>
                </a:solidFill>
                <a:latin typeface="+mn-lt"/>
              </a:rPr>
              <a:t>Er zijn wel overige factoren die overwogen moeten worden en meer onderzoek naar de verschillende technieken is noodzakelijk.</a:t>
            </a:r>
            <a:endParaRPr lang="en-US" sz="2400" dirty="0">
              <a:solidFill>
                <a:schemeClr val="tx1"/>
              </a:solidFill>
              <a:latin typeface="+mn-lt"/>
            </a:endParaRPr>
          </a:p>
        </p:txBody>
      </p:sp>
      <p:sp>
        <p:nvSpPr>
          <p:cNvPr id="343" name="Text Placeholder 342"/>
          <p:cNvSpPr>
            <a:spLocks noGrp="1"/>
          </p:cNvSpPr>
          <p:nvPr>
            <p:ph type="body" sz="quarter" idx="29"/>
          </p:nvPr>
        </p:nvSpPr>
        <p:spPr>
          <a:xfrm>
            <a:off x="15573642" y="37210096"/>
            <a:ext cx="14276605" cy="800265"/>
          </a:xfrm>
        </p:spPr>
        <p:txBody>
          <a:bodyPr/>
          <a:lstStyle/>
          <a:p>
            <a:r>
              <a:rPr lang="en-US" dirty="0" err="1">
                <a:solidFill>
                  <a:schemeClr val="tx1"/>
                </a:solidFill>
              </a:rPr>
              <a:t>Referenties</a:t>
            </a:r>
            <a:endParaRPr lang="en-US" dirty="0">
              <a:solidFill>
                <a:schemeClr val="tx1"/>
              </a:solidFill>
            </a:endParaRPr>
          </a:p>
        </p:txBody>
      </p:sp>
      <p:sp>
        <p:nvSpPr>
          <p:cNvPr id="383" name="Text Placeholder 382"/>
          <p:cNvSpPr>
            <a:spLocks noGrp="1"/>
          </p:cNvSpPr>
          <p:nvPr>
            <p:ph type="body" sz="quarter" idx="150"/>
          </p:nvPr>
        </p:nvSpPr>
        <p:spPr>
          <a:xfrm>
            <a:off x="4248000" y="3564000"/>
            <a:ext cx="22093415" cy="594174"/>
          </a:xfrm>
        </p:spPr>
        <p:txBody>
          <a:bodyPr>
            <a:normAutofit/>
          </a:bodyPr>
          <a:lstStyle/>
          <a:p>
            <a:r>
              <a:rPr lang="nl-NL" sz="3200" dirty="0">
                <a:solidFill>
                  <a:schemeClr val="tx1"/>
                </a:solidFill>
              </a:rPr>
              <a:t>Begeleider</a:t>
            </a:r>
            <a:r>
              <a:rPr lang="en-US" sz="3200" dirty="0">
                <a:solidFill>
                  <a:schemeClr val="tx1"/>
                </a:solidFill>
              </a:rPr>
              <a:t>:</a:t>
            </a:r>
            <a:r>
              <a:rPr lang="en-US" sz="3200" dirty="0"/>
              <a:t> </a:t>
            </a:r>
            <a:r>
              <a:rPr lang="en-US" sz="3200" dirty="0">
                <a:solidFill>
                  <a:schemeClr val="tx1"/>
                </a:solidFill>
              </a:rPr>
              <a:t>Silvia</a:t>
            </a:r>
            <a:r>
              <a:rPr lang="en-US" sz="3200" dirty="0"/>
              <a:t> </a:t>
            </a:r>
            <a:r>
              <a:rPr lang="en-US" sz="3200" dirty="0">
                <a:solidFill>
                  <a:schemeClr val="tx1"/>
                </a:solidFill>
              </a:rPr>
              <a:t>Enders</a:t>
            </a:r>
          </a:p>
        </p:txBody>
      </p:sp>
      <p:sp>
        <p:nvSpPr>
          <p:cNvPr id="385" name="Text Placeholder 384"/>
          <p:cNvSpPr>
            <a:spLocks noGrp="1"/>
          </p:cNvSpPr>
          <p:nvPr>
            <p:ph type="body" sz="quarter" idx="153"/>
          </p:nvPr>
        </p:nvSpPr>
        <p:spPr>
          <a:xfrm>
            <a:off x="2286000" y="737156"/>
            <a:ext cx="26136599" cy="2065523"/>
          </a:xfrm>
        </p:spPr>
        <p:txBody>
          <a:bodyPr>
            <a:normAutofit/>
          </a:bodyPr>
          <a:lstStyle/>
          <a:p>
            <a:r>
              <a:rPr lang="nl-NL" altLang="nl-NL" sz="5400" b="0" dirty="0">
                <a:solidFill>
                  <a:schemeClr val="tx1"/>
                </a:solidFill>
                <a:latin typeface="Cambria" panose="02040503050406030204" pitchFamily="18" charset="0"/>
                <a:ea typeface="Times New Roman" panose="02020603050405020304" pitchFamily="18" charset="0"/>
                <a:cs typeface="Times New Roman" panose="02020603050405020304" pitchFamily="18" charset="0"/>
              </a:rPr>
              <a:t>IGRT protocol voor de PTV-marge bij longtumoren. Welke rol speelt beeldvorming en wat is optimaal?</a:t>
            </a:r>
            <a:endParaRPr lang="nl-NL" altLang="nl-NL" sz="5400" b="0" dirty="0">
              <a:solidFill>
                <a:schemeClr val="tx1"/>
              </a:solidFill>
              <a:latin typeface="Arial" panose="020B0604020202020204" pitchFamily="34" charset="0"/>
            </a:endParaRPr>
          </a:p>
          <a:p>
            <a:endParaRPr lang="en-US" sz="6600" dirty="0"/>
          </a:p>
        </p:txBody>
      </p:sp>
      <p:sp>
        <p:nvSpPr>
          <p:cNvPr id="4" name="Tijdelijke aanduiding voor tekst 3">
            <a:extLst>
              <a:ext uri="{FF2B5EF4-FFF2-40B4-BE49-F238E27FC236}">
                <a16:creationId xmlns:a16="http://schemas.microsoft.com/office/drawing/2014/main" id="{0714596C-1491-49FF-A0AB-85D04369C662}"/>
              </a:ext>
            </a:extLst>
          </p:cNvPr>
          <p:cNvSpPr>
            <a:spLocks noGrp="1"/>
          </p:cNvSpPr>
          <p:nvPr>
            <p:ph type="body" sz="quarter" idx="151"/>
          </p:nvPr>
        </p:nvSpPr>
        <p:spPr>
          <a:xfrm>
            <a:off x="4248000" y="3024000"/>
            <a:ext cx="22093415" cy="587720"/>
          </a:xfrm>
        </p:spPr>
        <p:txBody>
          <a:bodyPr/>
          <a:lstStyle/>
          <a:p>
            <a:r>
              <a:rPr lang="en-GB" sz="3200" dirty="0">
                <a:solidFill>
                  <a:schemeClr val="tx1"/>
                </a:solidFill>
              </a:rPr>
              <a:t>Auteur: Job W. Innemee</a:t>
            </a:r>
            <a:endParaRPr lang="nl-NL" sz="3200" dirty="0">
              <a:solidFill>
                <a:schemeClr val="tx1"/>
              </a:solidFill>
            </a:endParaRPr>
          </a:p>
        </p:txBody>
      </p:sp>
      <p:sp>
        <p:nvSpPr>
          <p:cNvPr id="18" name="Tijdelijke aanduiding voor tekst 3">
            <a:extLst>
              <a:ext uri="{FF2B5EF4-FFF2-40B4-BE49-F238E27FC236}">
                <a16:creationId xmlns:a16="http://schemas.microsoft.com/office/drawing/2014/main" id="{5BE2AC7C-5722-4F5E-B4A7-23B6DB34E8DB}"/>
              </a:ext>
            </a:extLst>
          </p:cNvPr>
          <p:cNvSpPr txBox="1">
            <a:spLocks/>
          </p:cNvSpPr>
          <p:nvPr/>
        </p:nvSpPr>
        <p:spPr>
          <a:xfrm>
            <a:off x="4248000" y="2483735"/>
            <a:ext cx="22093415" cy="1262156"/>
          </a:xfrm>
          <a:prstGeom prst="rect">
            <a:avLst/>
          </a:prstGeom>
        </p:spPr>
        <p:txBody>
          <a:bodyPr lIns="77349" tIns="38675" rIns="77349" bIns="38675" anchor="t" anchorCtr="1">
            <a:noAutofit/>
          </a:bodyPr>
          <a:lstStyle>
            <a:lvl1pPr marL="0" indent="0" algn="ctr" defTabSz="4298410" rtl="0" eaLnBrk="1" latinLnBrk="0" hangingPunct="1">
              <a:spcBef>
                <a:spcPct val="20000"/>
              </a:spcBef>
              <a:buFontTx/>
              <a:buNone/>
              <a:defRPr sz="7200" kern="1200">
                <a:solidFill>
                  <a:schemeClr val="bg1"/>
                </a:solidFill>
                <a:latin typeface="+mj-lt"/>
                <a:ea typeface="+mn-ea"/>
                <a:cs typeface="+mn-cs"/>
              </a:defRPr>
            </a:lvl1pPr>
            <a:lvl2pPr marL="3492457" indent="-1343252" algn="l" defTabSz="4298410" rtl="0" eaLnBrk="1" latinLnBrk="0" hangingPunct="1">
              <a:spcBef>
                <a:spcPct val="20000"/>
              </a:spcBef>
              <a:buFontTx/>
              <a:buNone/>
              <a:defRPr sz="6100" kern="1200">
                <a:solidFill>
                  <a:schemeClr val="tx1"/>
                </a:solidFill>
                <a:latin typeface="+mn-lt"/>
                <a:ea typeface="+mn-ea"/>
                <a:cs typeface="+mn-cs"/>
              </a:defRPr>
            </a:lvl2pPr>
            <a:lvl3pPr marL="5373012" indent="-1074603" algn="l" defTabSz="4298410" rtl="0" eaLnBrk="1" latinLnBrk="0" hangingPunct="1">
              <a:spcBef>
                <a:spcPct val="20000"/>
              </a:spcBef>
              <a:buFontTx/>
              <a:buNone/>
              <a:defRPr sz="6100" kern="1200">
                <a:solidFill>
                  <a:schemeClr val="tx1"/>
                </a:solidFill>
                <a:latin typeface="+mn-lt"/>
                <a:ea typeface="+mn-ea"/>
                <a:cs typeface="+mn-cs"/>
              </a:defRPr>
            </a:lvl3pPr>
            <a:lvl4pPr marL="7522217" indent="-1074603" algn="l" defTabSz="4298410" rtl="0" eaLnBrk="1" latinLnBrk="0" hangingPunct="1">
              <a:spcBef>
                <a:spcPct val="20000"/>
              </a:spcBef>
              <a:buFontTx/>
              <a:buNone/>
              <a:defRPr sz="6100" kern="1200">
                <a:solidFill>
                  <a:schemeClr val="tx1"/>
                </a:solidFill>
                <a:latin typeface="+mn-lt"/>
                <a:ea typeface="+mn-ea"/>
                <a:cs typeface="+mn-cs"/>
              </a:defRPr>
            </a:lvl4pPr>
            <a:lvl5pPr marL="9671420" indent="-1074603" algn="l" defTabSz="4298410" rtl="0" eaLnBrk="1" latinLnBrk="0" hangingPunct="1">
              <a:spcBef>
                <a:spcPct val="20000"/>
              </a:spcBef>
              <a:buFontTx/>
              <a:buNone/>
              <a:defRPr sz="6100" kern="1200">
                <a:solidFill>
                  <a:schemeClr val="tx1"/>
                </a:solidFill>
                <a:latin typeface="+mn-lt"/>
                <a:ea typeface="+mn-ea"/>
                <a:cs typeface="+mn-cs"/>
              </a:defRPr>
            </a:lvl5pPr>
            <a:lvl6pPr marL="11820625"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6pPr>
            <a:lvl7pPr marL="13969828"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7pPr>
            <a:lvl8pPr marL="16119034"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8pPr>
            <a:lvl9pPr marL="18268238"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9pPr>
          </a:lstStyle>
          <a:p>
            <a:r>
              <a:rPr lang="nl-NL" sz="3200" dirty="0">
                <a:solidFill>
                  <a:schemeClr val="tx1"/>
                </a:solidFill>
              </a:rPr>
              <a:t>Een systematisch literatuuronderzoek</a:t>
            </a:r>
          </a:p>
        </p:txBody>
      </p:sp>
      <p:sp>
        <p:nvSpPr>
          <p:cNvPr id="25" name="Text Placeholder 340">
            <a:extLst>
              <a:ext uri="{FF2B5EF4-FFF2-40B4-BE49-F238E27FC236}">
                <a16:creationId xmlns:a16="http://schemas.microsoft.com/office/drawing/2014/main" id="{BD66073C-700D-4EB6-BBAB-1005D6003C8B}"/>
              </a:ext>
            </a:extLst>
          </p:cNvPr>
          <p:cNvSpPr txBox="1">
            <a:spLocks/>
          </p:cNvSpPr>
          <p:nvPr/>
        </p:nvSpPr>
        <p:spPr>
          <a:xfrm>
            <a:off x="889912" y="32069371"/>
            <a:ext cx="14283756" cy="800265"/>
          </a:xfrm>
          <a:prstGeom prst="rect">
            <a:avLst/>
          </a:prstGeom>
          <a:noFill/>
        </p:spPr>
        <p:txBody>
          <a:bodyPr wrap="square" lIns="89551" tIns="89551" rIns="89551" bIns="89551" anchor="ctr" anchorCtr="0">
            <a:spAutoFit/>
          </a:bodyPr>
          <a:lstStyle>
            <a:lvl1pPr marL="0" indent="0" algn="ctr" defTabSz="4298410" rtl="0" eaLnBrk="1" latinLnBrk="0" hangingPunct="1">
              <a:spcBef>
                <a:spcPct val="20000"/>
              </a:spcBef>
              <a:buFont typeface="Arial" pitchFamily="34" charset="0"/>
              <a:buNone/>
              <a:defRPr sz="3900" b="1" u="sng" kern="1200" baseline="0">
                <a:solidFill>
                  <a:schemeClr val="accent5">
                    <a:lumMod val="50000"/>
                  </a:schemeClr>
                </a:solidFill>
                <a:latin typeface="+mn-lt"/>
                <a:ea typeface="+mn-ea"/>
                <a:cs typeface="+mn-cs"/>
              </a:defRPr>
            </a:lvl1pPr>
            <a:lvl2pPr marL="3492457" indent="-1343252" algn="l" defTabSz="4298410" rtl="0" eaLnBrk="1" latinLnBrk="0" hangingPunct="1">
              <a:spcBef>
                <a:spcPct val="20000"/>
              </a:spcBef>
              <a:buFont typeface="Arial" pitchFamily="34" charset="0"/>
              <a:buChar char="–"/>
              <a:defRPr sz="13300" kern="1200">
                <a:solidFill>
                  <a:schemeClr val="tx1"/>
                </a:solidFill>
                <a:latin typeface="+mn-lt"/>
                <a:ea typeface="+mn-ea"/>
                <a:cs typeface="+mn-cs"/>
              </a:defRPr>
            </a:lvl2pPr>
            <a:lvl3pPr marL="5373012" indent="-1074603" algn="l" defTabSz="4298410" rtl="0" eaLnBrk="1" latinLnBrk="0" hangingPunct="1">
              <a:spcBef>
                <a:spcPct val="20000"/>
              </a:spcBef>
              <a:buFont typeface="Arial" pitchFamily="34" charset="0"/>
              <a:buChar char="•"/>
              <a:defRPr sz="11300" kern="1200">
                <a:solidFill>
                  <a:schemeClr val="tx1"/>
                </a:solidFill>
                <a:latin typeface="+mn-lt"/>
                <a:ea typeface="+mn-ea"/>
                <a:cs typeface="+mn-cs"/>
              </a:defRPr>
            </a:lvl3pPr>
            <a:lvl4pPr marL="7522217"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4pPr>
            <a:lvl5pPr marL="9671420"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5pPr>
            <a:lvl6pPr marL="11820625"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6pPr>
            <a:lvl7pPr marL="13969828"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7pPr>
            <a:lvl8pPr marL="16119034"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8pPr>
            <a:lvl9pPr marL="18268238"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9pPr>
          </a:lstStyle>
          <a:p>
            <a:r>
              <a:rPr lang="nl-NL" dirty="0">
                <a:solidFill>
                  <a:schemeClr val="tx1"/>
                </a:solidFill>
              </a:rPr>
              <a:t>Discussie</a:t>
            </a:r>
          </a:p>
        </p:txBody>
      </p:sp>
      <p:cxnSp>
        <p:nvCxnSpPr>
          <p:cNvPr id="12" name="Rechte verbindingslijn 11">
            <a:extLst>
              <a:ext uri="{FF2B5EF4-FFF2-40B4-BE49-F238E27FC236}">
                <a16:creationId xmlns:a16="http://schemas.microsoft.com/office/drawing/2014/main" id="{D3907253-E021-4148-AD2A-A9029ED3B22C}"/>
              </a:ext>
            </a:extLst>
          </p:cNvPr>
          <p:cNvCxnSpPr>
            <a:cxnSpLocks/>
          </p:cNvCxnSpPr>
          <p:nvPr/>
        </p:nvCxnSpPr>
        <p:spPr>
          <a:xfrm>
            <a:off x="472094" y="16704423"/>
            <a:ext cx="29474506" cy="0"/>
          </a:xfrm>
          <a:prstGeom prst="line">
            <a:avLst/>
          </a:prstGeom>
          <a:ln w="76200">
            <a:solidFill>
              <a:srgbClr val="7CCB50"/>
            </a:solidFill>
          </a:ln>
        </p:spPr>
        <p:style>
          <a:lnRef idx="1">
            <a:schemeClr val="accent1"/>
          </a:lnRef>
          <a:fillRef idx="0">
            <a:schemeClr val="accent1"/>
          </a:fillRef>
          <a:effectRef idx="0">
            <a:schemeClr val="accent1"/>
          </a:effectRef>
          <a:fontRef idx="minor">
            <a:schemeClr val="tx1"/>
          </a:fontRef>
        </p:style>
      </p:cxnSp>
      <p:cxnSp>
        <p:nvCxnSpPr>
          <p:cNvPr id="29" name="Rechte verbindingslijn 28">
            <a:extLst>
              <a:ext uri="{FF2B5EF4-FFF2-40B4-BE49-F238E27FC236}">
                <a16:creationId xmlns:a16="http://schemas.microsoft.com/office/drawing/2014/main" id="{551FAE40-A7E1-4555-8CE8-76CC1D22C339}"/>
              </a:ext>
            </a:extLst>
          </p:cNvPr>
          <p:cNvCxnSpPr>
            <a:cxnSpLocks/>
          </p:cNvCxnSpPr>
          <p:nvPr/>
        </p:nvCxnSpPr>
        <p:spPr>
          <a:xfrm>
            <a:off x="472094" y="32112577"/>
            <a:ext cx="29474506" cy="0"/>
          </a:xfrm>
          <a:prstGeom prst="line">
            <a:avLst/>
          </a:prstGeom>
          <a:ln w="127000">
            <a:solidFill>
              <a:srgbClr val="92D050"/>
            </a:solidFill>
          </a:ln>
        </p:spPr>
        <p:style>
          <a:lnRef idx="1">
            <a:schemeClr val="accent1"/>
          </a:lnRef>
          <a:fillRef idx="0">
            <a:schemeClr val="accent1"/>
          </a:fillRef>
          <a:effectRef idx="0">
            <a:schemeClr val="accent1"/>
          </a:effectRef>
          <a:fontRef idx="minor">
            <a:schemeClr val="tx1"/>
          </a:fontRef>
        </p:style>
      </p:cxnSp>
      <p:graphicFrame>
        <p:nvGraphicFramePr>
          <p:cNvPr id="21" name="Grafiek 20">
            <a:extLst>
              <a:ext uri="{FF2B5EF4-FFF2-40B4-BE49-F238E27FC236}">
                <a16:creationId xmlns:a16="http://schemas.microsoft.com/office/drawing/2014/main" id="{A19E67BD-2E17-4F57-8B09-8FECAF2131D4}"/>
              </a:ext>
            </a:extLst>
          </p:cNvPr>
          <p:cNvGraphicFramePr>
            <a:graphicFrameLocks/>
          </p:cNvGraphicFramePr>
          <p:nvPr>
            <p:extLst>
              <p:ext uri="{D42A27DB-BD31-4B8C-83A1-F6EECF244321}">
                <p14:modId xmlns:p14="http://schemas.microsoft.com/office/powerpoint/2010/main" val="2578385112"/>
              </p:ext>
            </p:extLst>
          </p:nvPr>
        </p:nvGraphicFramePr>
        <p:xfrm>
          <a:off x="19606199" y="16998759"/>
          <a:ext cx="9854589" cy="812424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Tabel 2">
            <a:extLst>
              <a:ext uri="{FF2B5EF4-FFF2-40B4-BE49-F238E27FC236}">
                <a16:creationId xmlns:a16="http://schemas.microsoft.com/office/drawing/2014/main" id="{3C76AC25-A276-4B20-9E4B-D4CDD5191AE1}"/>
              </a:ext>
            </a:extLst>
          </p:cNvPr>
          <p:cNvGraphicFramePr>
            <a:graphicFrameLocks noGrp="1"/>
          </p:cNvGraphicFramePr>
          <p:nvPr>
            <p:extLst>
              <p:ext uri="{D42A27DB-BD31-4B8C-83A1-F6EECF244321}">
                <p14:modId xmlns:p14="http://schemas.microsoft.com/office/powerpoint/2010/main" val="2936441375"/>
              </p:ext>
            </p:extLst>
          </p:nvPr>
        </p:nvGraphicFramePr>
        <p:xfrm>
          <a:off x="20119939" y="26767753"/>
          <a:ext cx="8892600" cy="5236210"/>
        </p:xfrm>
        <a:graphic>
          <a:graphicData uri="http://schemas.openxmlformats.org/drawingml/2006/table">
            <a:tbl>
              <a:tblPr firstRow="1" firstCol="1" bandRow="1">
                <a:tableStyleId>{5C22544A-7EE6-4342-B048-85BDC9FD1C3A}</a:tableStyleId>
              </a:tblPr>
              <a:tblGrid>
                <a:gridCol w="4991597">
                  <a:extLst>
                    <a:ext uri="{9D8B030D-6E8A-4147-A177-3AD203B41FA5}">
                      <a16:colId xmlns:a16="http://schemas.microsoft.com/office/drawing/2014/main" val="2914326665"/>
                    </a:ext>
                  </a:extLst>
                </a:gridCol>
                <a:gridCol w="3901003">
                  <a:extLst>
                    <a:ext uri="{9D8B030D-6E8A-4147-A177-3AD203B41FA5}">
                      <a16:colId xmlns:a16="http://schemas.microsoft.com/office/drawing/2014/main" val="1939617270"/>
                    </a:ext>
                  </a:extLst>
                </a:gridCol>
              </a:tblGrid>
              <a:tr h="365143">
                <a:tc>
                  <a:txBody>
                    <a:bodyPr/>
                    <a:lstStyle/>
                    <a:p>
                      <a:pPr algn="ctr">
                        <a:lnSpc>
                          <a:spcPct val="107000"/>
                        </a:lnSpc>
                        <a:spcAft>
                          <a:spcPts val="0"/>
                        </a:spcAft>
                      </a:pPr>
                      <a:r>
                        <a:rPr lang="nl-NL" sz="2400" b="0" dirty="0">
                          <a:solidFill>
                            <a:schemeClr val="tx1"/>
                          </a:solidFill>
                          <a:effectLst/>
                        </a:rPr>
                        <a:t>Onderdeel van het protocol</a:t>
                      </a:r>
                      <a:endParaRPr lang="nl-NL"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nl-NL" sz="2400" b="0" dirty="0">
                          <a:solidFill>
                            <a:schemeClr val="tx1"/>
                          </a:solidFill>
                          <a:effectLst/>
                        </a:rPr>
                        <a:t>Mate van bewijslast</a:t>
                      </a:r>
                      <a:endParaRPr lang="nl-NL"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31926727"/>
                  </a:ext>
                </a:extLst>
              </a:tr>
              <a:tr h="365143">
                <a:tc>
                  <a:txBody>
                    <a:bodyPr/>
                    <a:lstStyle/>
                    <a:p>
                      <a:pPr algn="l">
                        <a:lnSpc>
                          <a:spcPct val="107000"/>
                        </a:lnSpc>
                        <a:spcAft>
                          <a:spcPts val="0"/>
                        </a:spcAft>
                      </a:pPr>
                      <a:r>
                        <a:rPr lang="nl-NL" sz="2400" b="0" dirty="0">
                          <a:solidFill>
                            <a:sysClr val="windowText" lastClr="000000"/>
                          </a:solidFill>
                          <a:effectLst/>
                        </a:rPr>
                        <a:t>kV-CBCT</a:t>
                      </a:r>
                      <a:endParaRPr lang="nl-NL" sz="2400" b="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ECE"/>
                    </a:solidFill>
                  </a:tcPr>
                </a:tc>
                <a:tc>
                  <a:txBody>
                    <a:bodyPr/>
                    <a:lstStyle/>
                    <a:p>
                      <a:pPr algn="ctr">
                        <a:lnSpc>
                          <a:spcPct val="107000"/>
                        </a:lnSpc>
                        <a:spcAft>
                          <a:spcPts val="0"/>
                        </a:spcAft>
                      </a:pPr>
                      <a:r>
                        <a:rPr lang="en-GB" sz="2400" noProof="0" dirty="0"/>
                        <a:t>S</a:t>
                      </a:r>
                      <a:r>
                        <a:rPr lang="nl-NL" sz="2400" noProof="0" dirty="0" err="1"/>
                        <a:t>terk</a:t>
                      </a:r>
                      <a:endParaRPr lang="nl-NL" sz="2400" noProof="0" dirty="0"/>
                    </a:p>
                  </a:txBody>
                  <a:tcPr marL="72000" marR="3600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ECE"/>
                    </a:solidFill>
                  </a:tcPr>
                </a:tc>
                <a:extLst>
                  <a:ext uri="{0D108BD9-81ED-4DB2-BD59-A6C34878D82A}">
                    <a16:rowId xmlns:a16="http://schemas.microsoft.com/office/drawing/2014/main" val="1638607894"/>
                  </a:ext>
                </a:extLst>
              </a:tr>
              <a:tr h="365143">
                <a:tc>
                  <a:txBody>
                    <a:bodyPr/>
                    <a:lstStyle/>
                    <a:p>
                      <a:pPr algn="l">
                        <a:lnSpc>
                          <a:spcPct val="107000"/>
                        </a:lnSpc>
                        <a:spcAft>
                          <a:spcPts val="0"/>
                        </a:spcAft>
                      </a:pPr>
                      <a:r>
                        <a:rPr lang="nl-NL" sz="2400" b="0" dirty="0">
                          <a:solidFill>
                            <a:sysClr val="windowText" lastClr="000000"/>
                          </a:solidFill>
                          <a:effectLst/>
                        </a:rPr>
                        <a:t> </a:t>
                      </a:r>
                      <a:endParaRPr lang="nl-NL" sz="2400" b="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F7E8"/>
                    </a:solidFill>
                  </a:tcPr>
                </a:tc>
                <a:tc>
                  <a:txBody>
                    <a:bodyPr/>
                    <a:lstStyle/>
                    <a:p>
                      <a:pPr algn="ctr">
                        <a:lnSpc>
                          <a:spcPct val="107000"/>
                        </a:lnSpc>
                        <a:spcAft>
                          <a:spcPts val="0"/>
                        </a:spcAft>
                      </a:pPr>
                      <a:r>
                        <a:rPr lang="nl-NL" sz="2400" b="0" dirty="0">
                          <a:effectLst/>
                        </a:rPr>
                        <a:t> </a:t>
                      </a:r>
                      <a:endParaRPr lang="nl-NL"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72000" marR="3600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F7E8"/>
                    </a:solidFill>
                  </a:tcPr>
                </a:tc>
                <a:extLst>
                  <a:ext uri="{0D108BD9-81ED-4DB2-BD59-A6C34878D82A}">
                    <a16:rowId xmlns:a16="http://schemas.microsoft.com/office/drawing/2014/main" val="3519755213"/>
                  </a:ext>
                </a:extLst>
              </a:tr>
              <a:tr h="365143">
                <a:tc>
                  <a:txBody>
                    <a:bodyPr/>
                    <a:lstStyle/>
                    <a:p>
                      <a:pPr algn="l">
                        <a:lnSpc>
                          <a:spcPct val="107000"/>
                        </a:lnSpc>
                        <a:spcAft>
                          <a:spcPts val="0"/>
                        </a:spcAft>
                      </a:pPr>
                      <a:r>
                        <a:rPr lang="en-GB" sz="2400" b="0" dirty="0">
                          <a:solidFill>
                            <a:sysClr val="windowText" lastClr="000000"/>
                          </a:solidFill>
                          <a:effectLst/>
                        </a:rPr>
                        <a:t>Post-correction scan</a:t>
                      </a:r>
                      <a:endParaRPr lang="nl-NL" sz="2400" b="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ECE"/>
                    </a:solidFill>
                  </a:tcPr>
                </a:tc>
                <a:tc>
                  <a:txBody>
                    <a:bodyPr/>
                    <a:lstStyle/>
                    <a:p>
                      <a:pPr algn="ctr">
                        <a:lnSpc>
                          <a:spcPct val="107000"/>
                        </a:lnSpc>
                        <a:spcAft>
                          <a:spcPts val="0"/>
                        </a:spcAft>
                      </a:pPr>
                      <a:r>
                        <a:rPr lang="nl-NL" sz="2400" b="0" noProof="0" dirty="0">
                          <a:effectLst/>
                        </a:rPr>
                        <a:t>Sterk</a:t>
                      </a:r>
                      <a:endParaRPr lang="nl-NL" sz="2400" b="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72000" marR="3600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ECE"/>
                    </a:solidFill>
                  </a:tcPr>
                </a:tc>
                <a:extLst>
                  <a:ext uri="{0D108BD9-81ED-4DB2-BD59-A6C34878D82A}">
                    <a16:rowId xmlns:a16="http://schemas.microsoft.com/office/drawing/2014/main" val="1270663158"/>
                  </a:ext>
                </a:extLst>
              </a:tr>
              <a:tr h="365143">
                <a:tc>
                  <a:txBody>
                    <a:bodyPr/>
                    <a:lstStyle/>
                    <a:p>
                      <a:pPr algn="l">
                        <a:lnSpc>
                          <a:spcPct val="107000"/>
                        </a:lnSpc>
                        <a:spcAft>
                          <a:spcPts val="0"/>
                        </a:spcAft>
                      </a:pPr>
                      <a:r>
                        <a:rPr lang="en-GB" sz="2400" b="0" dirty="0">
                          <a:solidFill>
                            <a:sysClr val="windowText" lastClr="000000"/>
                          </a:solidFill>
                          <a:effectLst/>
                        </a:rPr>
                        <a:t> </a:t>
                      </a:r>
                      <a:endParaRPr lang="nl-NL" sz="2400" b="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F7E8"/>
                    </a:solidFill>
                  </a:tcPr>
                </a:tc>
                <a:tc>
                  <a:txBody>
                    <a:bodyPr/>
                    <a:lstStyle/>
                    <a:p>
                      <a:pPr algn="ctr">
                        <a:lnSpc>
                          <a:spcPct val="107000"/>
                        </a:lnSpc>
                        <a:spcAft>
                          <a:spcPts val="0"/>
                        </a:spcAft>
                      </a:pPr>
                      <a:r>
                        <a:rPr lang="en-GB" sz="2400" b="0" dirty="0">
                          <a:effectLst/>
                        </a:rPr>
                        <a:t> </a:t>
                      </a:r>
                      <a:endParaRPr lang="nl-NL"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72000" marR="3600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F7E8"/>
                    </a:solidFill>
                  </a:tcPr>
                </a:tc>
                <a:extLst>
                  <a:ext uri="{0D108BD9-81ED-4DB2-BD59-A6C34878D82A}">
                    <a16:rowId xmlns:a16="http://schemas.microsoft.com/office/drawing/2014/main" val="2703754530"/>
                  </a:ext>
                </a:extLst>
              </a:tr>
              <a:tr h="365143">
                <a:tc>
                  <a:txBody>
                    <a:bodyPr/>
                    <a:lstStyle/>
                    <a:p>
                      <a:pPr algn="l">
                        <a:lnSpc>
                          <a:spcPct val="107000"/>
                        </a:lnSpc>
                        <a:spcAft>
                          <a:spcPts val="0"/>
                        </a:spcAft>
                      </a:pPr>
                      <a:r>
                        <a:rPr lang="nl-NL" sz="2400" b="0" dirty="0">
                          <a:solidFill>
                            <a:sysClr val="windowText" lastClr="000000"/>
                          </a:solidFill>
                          <a:effectLst/>
                        </a:rPr>
                        <a:t>Real-Time Tumour Tracking</a:t>
                      </a:r>
                      <a:endParaRPr lang="nl-NL" sz="2400" b="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8EECE"/>
                    </a:solidFill>
                  </a:tcPr>
                </a:tc>
                <a:tc>
                  <a:txBody>
                    <a:bodyPr/>
                    <a:lstStyle/>
                    <a:p>
                      <a:pPr algn="ctr">
                        <a:lnSpc>
                          <a:spcPct val="107000"/>
                        </a:lnSpc>
                        <a:spcAft>
                          <a:spcPts val="0"/>
                        </a:spcAft>
                      </a:pPr>
                      <a:r>
                        <a:rPr lang="nl-NL" sz="2400" b="0" dirty="0">
                          <a:effectLst/>
                        </a:rPr>
                        <a:t>Sterk</a:t>
                      </a:r>
                      <a:endParaRPr lang="nl-NL"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72000" marR="3600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8EECE"/>
                    </a:solidFill>
                  </a:tcPr>
                </a:tc>
                <a:extLst>
                  <a:ext uri="{0D108BD9-81ED-4DB2-BD59-A6C34878D82A}">
                    <a16:rowId xmlns:a16="http://schemas.microsoft.com/office/drawing/2014/main" val="3206377405"/>
                  </a:ext>
                </a:extLst>
              </a:tr>
              <a:tr h="365143">
                <a:tc>
                  <a:txBody>
                    <a:bodyPr/>
                    <a:lstStyle/>
                    <a:p>
                      <a:pPr algn="l">
                        <a:lnSpc>
                          <a:spcPct val="107000"/>
                        </a:lnSpc>
                        <a:spcAft>
                          <a:spcPts val="0"/>
                        </a:spcAft>
                      </a:pPr>
                      <a:r>
                        <a:rPr lang="nl-NL" sz="2400" b="0" dirty="0">
                          <a:solidFill>
                            <a:sysClr val="windowText" lastClr="000000"/>
                          </a:solidFill>
                          <a:effectLst/>
                        </a:rPr>
                        <a:t>Free-</a:t>
                      </a:r>
                      <a:r>
                        <a:rPr lang="nl-NL" sz="2400" b="0" dirty="0" err="1">
                          <a:solidFill>
                            <a:sysClr val="windowText" lastClr="000000"/>
                          </a:solidFill>
                          <a:effectLst/>
                        </a:rPr>
                        <a:t>breathing</a:t>
                      </a:r>
                      <a:endParaRPr lang="nl-NL" sz="2400" b="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8EECE"/>
                    </a:solidFill>
                  </a:tcPr>
                </a:tc>
                <a:tc>
                  <a:txBody>
                    <a:bodyPr/>
                    <a:lstStyle/>
                    <a:p>
                      <a:pPr algn="ctr">
                        <a:lnSpc>
                          <a:spcPct val="107000"/>
                        </a:lnSpc>
                        <a:spcAft>
                          <a:spcPts val="0"/>
                        </a:spcAft>
                      </a:pPr>
                      <a:r>
                        <a:rPr lang="nl-NL" sz="2400" b="0" dirty="0">
                          <a:effectLst/>
                        </a:rPr>
                        <a:t>Redelijk</a:t>
                      </a:r>
                      <a:endParaRPr lang="nl-NL"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72000" marR="3600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8EECE"/>
                    </a:solidFill>
                  </a:tcPr>
                </a:tc>
                <a:extLst>
                  <a:ext uri="{0D108BD9-81ED-4DB2-BD59-A6C34878D82A}">
                    <a16:rowId xmlns:a16="http://schemas.microsoft.com/office/drawing/2014/main" val="1897845215"/>
                  </a:ext>
                </a:extLst>
              </a:tr>
              <a:tr h="365143">
                <a:tc>
                  <a:txBody>
                    <a:bodyPr/>
                    <a:lstStyle/>
                    <a:p>
                      <a:pPr algn="l">
                        <a:lnSpc>
                          <a:spcPct val="107000"/>
                        </a:lnSpc>
                        <a:spcAft>
                          <a:spcPts val="0"/>
                        </a:spcAft>
                      </a:pPr>
                      <a:r>
                        <a:rPr lang="en-GB" sz="2400" b="0" noProof="0" dirty="0">
                          <a:solidFill>
                            <a:sysClr val="windowText" lastClr="000000"/>
                          </a:solidFill>
                          <a:effectLst/>
                        </a:rPr>
                        <a:t>Breath-hold</a:t>
                      </a:r>
                      <a:endParaRPr lang="en-GB" sz="2400" b="0" noProof="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ECE"/>
                    </a:solidFill>
                  </a:tcPr>
                </a:tc>
                <a:tc>
                  <a:txBody>
                    <a:bodyPr/>
                    <a:lstStyle/>
                    <a:p>
                      <a:pPr algn="ctr">
                        <a:lnSpc>
                          <a:spcPct val="107000"/>
                        </a:lnSpc>
                        <a:spcAft>
                          <a:spcPts val="0"/>
                        </a:spcAft>
                      </a:pPr>
                      <a:r>
                        <a:rPr lang="nl-NL" sz="2400" b="0" dirty="0">
                          <a:effectLst/>
                        </a:rPr>
                        <a:t>Matig</a:t>
                      </a:r>
                      <a:endParaRPr lang="nl-NL"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72000" marR="3600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ECE"/>
                    </a:solidFill>
                  </a:tcPr>
                </a:tc>
                <a:extLst>
                  <a:ext uri="{0D108BD9-81ED-4DB2-BD59-A6C34878D82A}">
                    <a16:rowId xmlns:a16="http://schemas.microsoft.com/office/drawing/2014/main" val="3534139477"/>
                  </a:ext>
                </a:extLst>
              </a:tr>
              <a:tr h="365143">
                <a:tc>
                  <a:txBody>
                    <a:bodyPr/>
                    <a:lstStyle/>
                    <a:p>
                      <a:pPr algn="l">
                        <a:lnSpc>
                          <a:spcPct val="107000"/>
                        </a:lnSpc>
                        <a:spcAft>
                          <a:spcPts val="0"/>
                        </a:spcAft>
                      </a:pPr>
                      <a:r>
                        <a:rPr lang="en-GB" sz="2400" b="0" noProof="0" dirty="0">
                          <a:solidFill>
                            <a:sysClr val="windowText" lastClr="000000"/>
                          </a:solidFill>
                          <a:effectLst/>
                        </a:rPr>
                        <a:t> </a:t>
                      </a:r>
                      <a:endParaRPr lang="en-GB" sz="2400" b="0" noProof="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F7E8"/>
                    </a:solidFill>
                  </a:tcPr>
                </a:tc>
                <a:tc>
                  <a:txBody>
                    <a:bodyPr/>
                    <a:lstStyle/>
                    <a:p>
                      <a:pPr algn="ctr">
                        <a:lnSpc>
                          <a:spcPct val="107000"/>
                        </a:lnSpc>
                        <a:spcAft>
                          <a:spcPts val="0"/>
                        </a:spcAft>
                      </a:pPr>
                      <a:r>
                        <a:rPr lang="nl-NL" sz="2400" b="0" dirty="0">
                          <a:effectLst/>
                        </a:rPr>
                        <a:t> </a:t>
                      </a:r>
                      <a:endParaRPr lang="nl-NL"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72000" marR="3600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F7E8"/>
                    </a:solidFill>
                  </a:tcPr>
                </a:tc>
                <a:extLst>
                  <a:ext uri="{0D108BD9-81ED-4DB2-BD59-A6C34878D82A}">
                    <a16:rowId xmlns:a16="http://schemas.microsoft.com/office/drawing/2014/main" val="3252657164"/>
                  </a:ext>
                </a:extLst>
              </a:tr>
              <a:tr h="365143">
                <a:tc>
                  <a:txBody>
                    <a:bodyPr/>
                    <a:lstStyle/>
                    <a:p>
                      <a:pPr algn="l">
                        <a:lnSpc>
                          <a:spcPct val="107000"/>
                        </a:lnSpc>
                        <a:spcAft>
                          <a:spcPts val="0"/>
                        </a:spcAft>
                      </a:pPr>
                      <a:r>
                        <a:rPr lang="en-GB" sz="2400" b="0" noProof="0" dirty="0">
                          <a:solidFill>
                            <a:sysClr val="windowText" lastClr="000000"/>
                          </a:solidFill>
                          <a:effectLst/>
                        </a:rPr>
                        <a:t>Stereotactic Body Frame</a:t>
                      </a:r>
                      <a:endParaRPr lang="en-GB" sz="2400" b="0" noProof="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8EECE"/>
                    </a:solidFill>
                  </a:tcPr>
                </a:tc>
                <a:tc>
                  <a:txBody>
                    <a:bodyPr/>
                    <a:lstStyle/>
                    <a:p>
                      <a:pPr algn="ctr">
                        <a:lnSpc>
                          <a:spcPct val="107000"/>
                        </a:lnSpc>
                        <a:spcAft>
                          <a:spcPts val="0"/>
                        </a:spcAft>
                      </a:pPr>
                      <a:r>
                        <a:rPr lang="nl-NL" sz="2400" b="0" dirty="0">
                          <a:effectLst/>
                        </a:rPr>
                        <a:t>Sterk</a:t>
                      </a:r>
                      <a:endParaRPr lang="nl-NL"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72000" marR="3600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8EECE"/>
                    </a:solidFill>
                  </a:tcPr>
                </a:tc>
                <a:extLst>
                  <a:ext uri="{0D108BD9-81ED-4DB2-BD59-A6C34878D82A}">
                    <a16:rowId xmlns:a16="http://schemas.microsoft.com/office/drawing/2014/main" val="3480663769"/>
                  </a:ext>
                </a:extLst>
              </a:tr>
              <a:tr h="365143">
                <a:tc>
                  <a:txBody>
                    <a:bodyPr/>
                    <a:lstStyle/>
                    <a:p>
                      <a:pPr algn="l">
                        <a:lnSpc>
                          <a:spcPct val="107000"/>
                        </a:lnSpc>
                        <a:spcAft>
                          <a:spcPts val="0"/>
                        </a:spcAft>
                      </a:pPr>
                      <a:r>
                        <a:rPr lang="nl-NL" sz="2400" b="0" dirty="0">
                          <a:solidFill>
                            <a:sysClr val="windowText" lastClr="000000"/>
                          </a:solidFill>
                          <a:effectLst/>
                        </a:rPr>
                        <a:t>α-</a:t>
                      </a:r>
                      <a:r>
                        <a:rPr lang="nl-NL" sz="2400" b="0" dirty="0" err="1">
                          <a:solidFill>
                            <a:sysClr val="windowText" lastClr="000000"/>
                          </a:solidFill>
                          <a:effectLst/>
                        </a:rPr>
                        <a:t>cradle</a:t>
                      </a:r>
                      <a:endParaRPr lang="nl-NL" sz="2400" b="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ECE"/>
                    </a:solidFill>
                  </a:tcPr>
                </a:tc>
                <a:tc>
                  <a:txBody>
                    <a:bodyPr/>
                    <a:lstStyle/>
                    <a:p>
                      <a:pPr algn="ctr">
                        <a:lnSpc>
                          <a:spcPct val="107000"/>
                        </a:lnSpc>
                        <a:spcAft>
                          <a:spcPts val="0"/>
                        </a:spcAft>
                      </a:pPr>
                      <a:r>
                        <a:rPr lang="nl-NL" sz="2400" b="0" dirty="0">
                          <a:effectLst/>
                        </a:rPr>
                        <a:t>Sterk</a:t>
                      </a:r>
                      <a:endParaRPr lang="nl-NL"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72000" marR="3600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ECE"/>
                    </a:solidFill>
                  </a:tcPr>
                </a:tc>
                <a:extLst>
                  <a:ext uri="{0D108BD9-81ED-4DB2-BD59-A6C34878D82A}">
                    <a16:rowId xmlns:a16="http://schemas.microsoft.com/office/drawing/2014/main" val="1964842548"/>
                  </a:ext>
                </a:extLst>
              </a:tr>
              <a:tr h="365143">
                <a:tc>
                  <a:txBody>
                    <a:bodyPr/>
                    <a:lstStyle/>
                    <a:p>
                      <a:pPr algn="l">
                        <a:lnSpc>
                          <a:spcPct val="107000"/>
                        </a:lnSpc>
                        <a:spcAft>
                          <a:spcPts val="0"/>
                        </a:spcAft>
                      </a:pPr>
                      <a:r>
                        <a:rPr lang="nl-NL" sz="2400" b="0" dirty="0">
                          <a:solidFill>
                            <a:sysClr val="windowText" lastClr="000000"/>
                          </a:solidFill>
                          <a:effectLst/>
                        </a:rPr>
                        <a:t> </a:t>
                      </a:r>
                      <a:endParaRPr lang="nl-NL" sz="2400" b="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F7E8"/>
                    </a:solidFill>
                  </a:tcPr>
                </a:tc>
                <a:tc>
                  <a:txBody>
                    <a:bodyPr/>
                    <a:lstStyle/>
                    <a:p>
                      <a:pPr algn="ctr">
                        <a:lnSpc>
                          <a:spcPct val="107000"/>
                        </a:lnSpc>
                        <a:spcAft>
                          <a:spcPts val="0"/>
                        </a:spcAft>
                      </a:pPr>
                      <a:r>
                        <a:rPr lang="nl-NL" sz="2400" b="0" dirty="0">
                          <a:effectLst/>
                        </a:rPr>
                        <a:t> </a:t>
                      </a:r>
                      <a:endParaRPr lang="nl-NL"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72000" marR="3600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F7E8"/>
                    </a:solidFill>
                  </a:tcPr>
                </a:tc>
                <a:extLst>
                  <a:ext uri="{0D108BD9-81ED-4DB2-BD59-A6C34878D82A}">
                    <a16:rowId xmlns:a16="http://schemas.microsoft.com/office/drawing/2014/main" val="2263797518"/>
                  </a:ext>
                </a:extLst>
              </a:tr>
              <a:tr h="365143">
                <a:tc>
                  <a:txBody>
                    <a:bodyPr/>
                    <a:lstStyle/>
                    <a:p>
                      <a:pPr algn="l">
                        <a:lnSpc>
                          <a:spcPct val="107000"/>
                        </a:lnSpc>
                        <a:spcAft>
                          <a:spcPts val="0"/>
                        </a:spcAft>
                      </a:pPr>
                      <a:r>
                        <a:rPr lang="nl-NL" sz="2400" b="0" dirty="0">
                          <a:solidFill>
                            <a:sysClr val="windowText" lastClr="000000"/>
                          </a:solidFill>
                          <a:effectLst/>
                        </a:rPr>
                        <a:t>Weke delen registratie</a:t>
                      </a:r>
                      <a:endParaRPr lang="nl-NL" sz="2400" b="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8EECE"/>
                    </a:solidFill>
                  </a:tcPr>
                </a:tc>
                <a:tc>
                  <a:txBody>
                    <a:bodyPr/>
                    <a:lstStyle/>
                    <a:p>
                      <a:pPr algn="ctr">
                        <a:lnSpc>
                          <a:spcPct val="107000"/>
                        </a:lnSpc>
                        <a:spcAft>
                          <a:spcPts val="0"/>
                        </a:spcAft>
                      </a:pPr>
                      <a:r>
                        <a:rPr lang="nl-NL" sz="2400" b="0" dirty="0">
                          <a:effectLst/>
                        </a:rPr>
                        <a:t>Sterk</a:t>
                      </a:r>
                      <a:endParaRPr lang="nl-NL"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72000" marR="3600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8EECE"/>
                    </a:solidFill>
                  </a:tcPr>
                </a:tc>
                <a:extLst>
                  <a:ext uri="{0D108BD9-81ED-4DB2-BD59-A6C34878D82A}">
                    <a16:rowId xmlns:a16="http://schemas.microsoft.com/office/drawing/2014/main" val="1804066393"/>
                  </a:ext>
                </a:extLst>
              </a:tr>
              <a:tr h="365143">
                <a:tc>
                  <a:txBody>
                    <a:bodyPr/>
                    <a:lstStyle/>
                    <a:p>
                      <a:pPr algn="l">
                        <a:lnSpc>
                          <a:spcPct val="107000"/>
                        </a:lnSpc>
                        <a:spcAft>
                          <a:spcPts val="0"/>
                        </a:spcAft>
                      </a:pPr>
                      <a:r>
                        <a:rPr lang="nl-NL" sz="2400" b="0" dirty="0">
                          <a:solidFill>
                            <a:sysClr val="windowText" lastClr="000000"/>
                          </a:solidFill>
                          <a:effectLst/>
                        </a:rPr>
                        <a:t>Tumorregistratie</a:t>
                      </a:r>
                      <a:endParaRPr lang="nl-NL" sz="2400" b="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ECE"/>
                    </a:solidFill>
                  </a:tcPr>
                </a:tc>
                <a:tc>
                  <a:txBody>
                    <a:bodyPr/>
                    <a:lstStyle/>
                    <a:p>
                      <a:pPr algn="ctr">
                        <a:lnSpc>
                          <a:spcPct val="107000"/>
                        </a:lnSpc>
                        <a:spcAft>
                          <a:spcPts val="0"/>
                        </a:spcAft>
                      </a:pPr>
                      <a:r>
                        <a:rPr lang="nl-NL" sz="2400" b="0" dirty="0">
                          <a:effectLst/>
                        </a:rPr>
                        <a:t>Matig</a:t>
                      </a:r>
                      <a:endParaRPr lang="nl-NL"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72000" marR="3600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ECE"/>
                    </a:solidFill>
                  </a:tcPr>
                </a:tc>
                <a:extLst>
                  <a:ext uri="{0D108BD9-81ED-4DB2-BD59-A6C34878D82A}">
                    <a16:rowId xmlns:a16="http://schemas.microsoft.com/office/drawing/2014/main" val="2757117833"/>
                  </a:ext>
                </a:extLst>
              </a:tr>
            </a:tbl>
          </a:graphicData>
        </a:graphic>
      </p:graphicFrame>
      <p:pic>
        <p:nvPicPr>
          <p:cNvPr id="3074" name="Picture 2" descr="Image result for fontys logo transparent">
            <a:extLst>
              <a:ext uri="{FF2B5EF4-FFF2-40B4-BE49-F238E27FC236}">
                <a16:creationId xmlns:a16="http://schemas.microsoft.com/office/drawing/2014/main" id="{11DDCF97-5FEE-480A-9022-E3185E88D4C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0761" y="1525745"/>
            <a:ext cx="6570232" cy="3321047"/>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Rechthoek 5">
            <a:extLst>
              <a:ext uri="{FF2B5EF4-FFF2-40B4-BE49-F238E27FC236}">
                <a16:creationId xmlns:a16="http://schemas.microsoft.com/office/drawing/2014/main" id="{0635F77B-5E98-47ED-A8EB-5C28B8665914}"/>
              </a:ext>
            </a:extLst>
          </p:cNvPr>
          <p:cNvSpPr/>
          <p:nvPr/>
        </p:nvSpPr>
        <p:spPr>
          <a:xfrm>
            <a:off x="1314450" y="41962458"/>
            <a:ext cx="2276475" cy="480272"/>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7" name="Rechthoek: afgeronde hoeken 16">
            <a:extLst>
              <a:ext uri="{FF2B5EF4-FFF2-40B4-BE49-F238E27FC236}">
                <a16:creationId xmlns:a16="http://schemas.microsoft.com/office/drawing/2014/main" id="{48171145-BE6F-4D95-8B71-A9C1520CE047}"/>
              </a:ext>
            </a:extLst>
          </p:cNvPr>
          <p:cNvSpPr/>
          <p:nvPr/>
        </p:nvSpPr>
        <p:spPr>
          <a:xfrm>
            <a:off x="5697763" y="10283752"/>
            <a:ext cx="2557130" cy="1637395"/>
          </a:xfrm>
          <a:prstGeom prst="roundRect">
            <a:avLst>
              <a:gd name="adj" fmla="val 41370"/>
            </a:avLst>
          </a:prstGeom>
          <a:solidFill>
            <a:srgbClr val="51C25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Tekstvak 8">
            <a:extLst>
              <a:ext uri="{FF2B5EF4-FFF2-40B4-BE49-F238E27FC236}">
                <a16:creationId xmlns:a16="http://schemas.microsoft.com/office/drawing/2014/main" id="{7D404269-C293-46A7-808B-3176CF87DFE9}"/>
              </a:ext>
            </a:extLst>
          </p:cNvPr>
          <p:cNvSpPr txBox="1"/>
          <p:nvPr/>
        </p:nvSpPr>
        <p:spPr>
          <a:xfrm>
            <a:off x="16962926" y="38010361"/>
            <a:ext cx="12216818" cy="3970318"/>
          </a:xfrm>
          <a:prstGeom prst="rect">
            <a:avLst/>
          </a:prstGeom>
          <a:noFill/>
        </p:spPr>
        <p:txBody>
          <a:bodyPr wrap="square" rtlCol="0">
            <a:spAutoFit/>
          </a:bodyPr>
          <a:lstStyle/>
          <a:p>
            <a:r>
              <a:rPr lang="nl-NL" sz="1600" dirty="0">
                <a:cs typeface="Times New Roman" panose="02020603050405020304" pitchFamily="18" charset="0"/>
              </a:rPr>
              <a:t>1. </a:t>
            </a:r>
            <a:r>
              <a:rPr lang="nl-NL" sz="1600" dirty="0" err="1">
                <a:cs typeface="Times New Roman" panose="02020603050405020304" pitchFamily="18" charset="0"/>
              </a:rPr>
              <a:t>Abreu</a:t>
            </a:r>
            <a:r>
              <a:rPr lang="nl-NL" sz="1600" dirty="0">
                <a:cs typeface="Times New Roman" panose="02020603050405020304" pitchFamily="18" charset="0"/>
              </a:rPr>
              <a:t> CE, </a:t>
            </a:r>
            <a:r>
              <a:rPr lang="nl-NL" sz="1600" dirty="0" err="1">
                <a:cs typeface="Times New Roman" panose="02020603050405020304" pitchFamily="18" charset="0"/>
              </a:rPr>
              <a:t>Ferreira</a:t>
            </a:r>
            <a:r>
              <a:rPr lang="nl-NL" sz="1600" dirty="0">
                <a:cs typeface="Times New Roman" panose="02020603050405020304" pitchFamily="18" charset="0"/>
              </a:rPr>
              <a:t> PP, de </a:t>
            </a:r>
            <a:r>
              <a:rPr lang="nl-NL" sz="1600" dirty="0" err="1">
                <a:cs typeface="Times New Roman" panose="02020603050405020304" pitchFamily="18" charset="0"/>
              </a:rPr>
              <a:t>Moraes</a:t>
            </a:r>
            <a:r>
              <a:rPr lang="nl-NL" sz="1600" dirty="0">
                <a:cs typeface="Times New Roman" panose="02020603050405020304" pitchFamily="18" charset="0"/>
              </a:rPr>
              <a:t> FY, Neves WF, Jr., </a:t>
            </a:r>
            <a:r>
              <a:rPr lang="nl-NL" sz="1600" dirty="0" err="1">
                <a:cs typeface="Times New Roman" panose="02020603050405020304" pitchFamily="18" charset="0"/>
              </a:rPr>
              <a:t>Gadia</a:t>
            </a:r>
            <a:r>
              <a:rPr lang="nl-NL" sz="1600" dirty="0">
                <a:cs typeface="Times New Roman" panose="02020603050405020304" pitchFamily="18" charset="0"/>
              </a:rPr>
              <a:t> R, </a:t>
            </a:r>
            <a:r>
              <a:rPr lang="nl-NL" sz="1600" dirty="0" err="1">
                <a:cs typeface="Times New Roman" panose="02020603050405020304" pitchFamily="18" charset="0"/>
              </a:rPr>
              <a:t>Carvalho</a:t>
            </a:r>
            <a:r>
              <a:rPr lang="nl-NL" sz="1600" dirty="0">
                <a:cs typeface="Times New Roman" panose="02020603050405020304" pitchFamily="18" charset="0"/>
              </a:rPr>
              <a:t> </a:t>
            </a:r>
            <a:r>
              <a:rPr lang="nl-NL" sz="1600" dirty="0" err="1">
                <a:cs typeface="Times New Roman" panose="02020603050405020304" pitchFamily="18" charset="0"/>
              </a:rPr>
              <a:t>Hde</a:t>
            </a:r>
            <a:r>
              <a:rPr lang="nl-NL" sz="1600" dirty="0">
                <a:cs typeface="Times New Roman" panose="02020603050405020304" pitchFamily="18" charset="0"/>
              </a:rPr>
              <a:t> A. Stereotactic body </a:t>
            </a:r>
            <a:r>
              <a:rPr lang="nl-NL" sz="1600" dirty="0" err="1">
                <a:cs typeface="Times New Roman" panose="02020603050405020304" pitchFamily="18" charset="0"/>
              </a:rPr>
              <a:t>radiotherapy</a:t>
            </a:r>
            <a:r>
              <a:rPr lang="nl-NL" sz="1600" dirty="0">
                <a:cs typeface="Times New Roman" panose="02020603050405020304" pitchFamily="18" charset="0"/>
              </a:rPr>
              <a:t> in </a:t>
            </a:r>
            <a:r>
              <a:rPr lang="nl-NL" sz="1600" dirty="0" err="1">
                <a:cs typeface="Times New Roman" panose="02020603050405020304" pitchFamily="18" charset="0"/>
              </a:rPr>
              <a:t>lung</a:t>
            </a:r>
            <a:r>
              <a:rPr lang="nl-NL" sz="1600" dirty="0">
                <a:cs typeface="Times New Roman" panose="02020603050405020304" pitchFamily="18" charset="0"/>
              </a:rPr>
              <a:t> </a:t>
            </a:r>
            <a:r>
              <a:rPr lang="nl-NL" sz="1600" dirty="0" err="1">
                <a:cs typeface="Times New Roman" panose="02020603050405020304" pitchFamily="18" charset="0"/>
              </a:rPr>
              <a:t>cancer</a:t>
            </a:r>
            <a:r>
              <a:rPr lang="nl-NL" sz="1600" dirty="0">
                <a:cs typeface="Times New Roman" panose="02020603050405020304" pitchFamily="18" charset="0"/>
              </a:rPr>
              <a:t>: </a:t>
            </a:r>
            <a:r>
              <a:rPr lang="nl-NL" sz="1600" dirty="0" err="1">
                <a:cs typeface="Times New Roman" panose="02020603050405020304" pitchFamily="18" charset="0"/>
              </a:rPr>
              <a:t>an</a:t>
            </a:r>
            <a:r>
              <a:rPr lang="nl-NL" sz="1600" dirty="0">
                <a:cs typeface="Times New Roman" panose="02020603050405020304" pitchFamily="18" charset="0"/>
              </a:rPr>
              <a:t> update. J Bras </a:t>
            </a:r>
            <a:r>
              <a:rPr lang="nl-NL" sz="1600" dirty="0" err="1">
                <a:cs typeface="Times New Roman" panose="02020603050405020304" pitchFamily="18" charset="0"/>
              </a:rPr>
              <a:t>Pneumol</a:t>
            </a:r>
            <a:r>
              <a:rPr lang="nl-NL" sz="1600" dirty="0">
                <a:cs typeface="Times New Roman" panose="02020603050405020304" pitchFamily="18" charset="0"/>
              </a:rPr>
              <a:t>. 2015;2(4):376-87.</a:t>
            </a:r>
          </a:p>
          <a:p>
            <a:r>
              <a:rPr lang="nl-NL" sz="1600" dirty="0">
                <a:cs typeface="Times New Roman" panose="02020603050405020304" pitchFamily="18" charset="0"/>
              </a:rPr>
              <a:t>2. Shah C, </a:t>
            </a:r>
            <a:r>
              <a:rPr lang="nl-NL" sz="1600" dirty="0" err="1">
                <a:cs typeface="Times New Roman" panose="02020603050405020304" pitchFamily="18" charset="0"/>
              </a:rPr>
              <a:t>Kestin</a:t>
            </a:r>
            <a:r>
              <a:rPr lang="nl-NL" sz="1600" dirty="0">
                <a:cs typeface="Times New Roman" panose="02020603050405020304" pitchFamily="18" charset="0"/>
              </a:rPr>
              <a:t> LL, Hope AJ, </a:t>
            </a:r>
            <a:r>
              <a:rPr lang="nl-NL" sz="1600" dirty="0" err="1">
                <a:cs typeface="Times New Roman" panose="02020603050405020304" pitchFamily="18" charset="0"/>
              </a:rPr>
              <a:t>Bissonnette</a:t>
            </a:r>
            <a:r>
              <a:rPr lang="nl-NL" sz="1600" dirty="0">
                <a:cs typeface="Times New Roman" panose="02020603050405020304" pitchFamily="18" charset="0"/>
              </a:rPr>
              <a:t> JP, </a:t>
            </a:r>
            <a:r>
              <a:rPr lang="nl-NL" sz="1600" dirty="0" err="1">
                <a:cs typeface="Times New Roman" panose="02020603050405020304" pitchFamily="18" charset="0"/>
              </a:rPr>
              <a:t>Guckenberger</a:t>
            </a:r>
            <a:r>
              <a:rPr lang="nl-NL" sz="1600" dirty="0">
                <a:cs typeface="Times New Roman" panose="02020603050405020304" pitchFamily="18" charset="0"/>
              </a:rPr>
              <a:t> M, </a:t>
            </a:r>
            <a:r>
              <a:rPr lang="nl-NL" sz="1600" dirty="0" err="1">
                <a:cs typeface="Times New Roman" panose="02020603050405020304" pitchFamily="18" charset="0"/>
              </a:rPr>
              <a:t>Xiao</a:t>
            </a:r>
            <a:r>
              <a:rPr lang="nl-NL" sz="1600" dirty="0">
                <a:cs typeface="Times New Roman" panose="02020603050405020304" pitchFamily="18" charset="0"/>
              </a:rPr>
              <a:t> Y, et al. </a:t>
            </a:r>
            <a:r>
              <a:rPr lang="nl-NL" sz="1600" dirty="0" err="1">
                <a:cs typeface="Times New Roman" panose="02020603050405020304" pitchFamily="18" charset="0"/>
              </a:rPr>
              <a:t>Required</a:t>
            </a:r>
            <a:r>
              <a:rPr lang="nl-NL" sz="1600" dirty="0">
                <a:cs typeface="Times New Roman" panose="02020603050405020304" pitchFamily="18" charset="0"/>
              </a:rPr>
              <a:t> target </a:t>
            </a:r>
            <a:r>
              <a:rPr lang="nl-NL" sz="1600" dirty="0" err="1">
                <a:cs typeface="Times New Roman" panose="02020603050405020304" pitchFamily="18" charset="0"/>
              </a:rPr>
              <a:t>margins</a:t>
            </a:r>
            <a:r>
              <a:rPr lang="nl-NL" sz="1600" dirty="0">
                <a:cs typeface="Times New Roman" panose="02020603050405020304" pitchFamily="18" charset="0"/>
              </a:rPr>
              <a:t> </a:t>
            </a:r>
            <a:r>
              <a:rPr lang="nl-NL" sz="1600" dirty="0" err="1">
                <a:cs typeface="Times New Roman" panose="02020603050405020304" pitchFamily="18" charset="0"/>
              </a:rPr>
              <a:t>for</a:t>
            </a:r>
            <a:r>
              <a:rPr lang="nl-NL" sz="1600" dirty="0">
                <a:cs typeface="Times New Roman" panose="02020603050405020304" pitchFamily="18" charset="0"/>
              </a:rPr>
              <a:t> image-</a:t>
            </a:r>
            <a:r>
              <a:rPr lang="nl-NL" sz="1600" dirty="0" err="1">
                <a:cs typeface="Times New Roman" panose="02020603050405020304" pitchFamily="18" charset="0"/>
              </a:rPr>
              <a:t>guided</a:t>
            </a:r>
            <a:r>
              <a:rPr lang="nl-NL" sz="1600" dirty="0">
                <a:cs typeface="Times New Roman" panose="02020603050405020304" pitchFamily="18" charset="0"/>
              </a:rPr>
              <a:t> </a:t>
            </a:r>
            <a:r>
              <a:rPr lang="nl-NL" sz="1600" dirty="0" err="1">
                <a:cs typeface="Times New Roman" panose="02020603050405020304" pitchFamily="18" charset="0"/>
              </a:rPr>
              <a:t>lung</a:t>
            </a:r>
            <a:r>
              <a:rPr lang="nl-NL" sz="1600" dirty="0">
                <a:cs typeface="Times New Roman" panose="02020603050405020304" pitchFamily="18" charset="0"/>
              </a:rPr>
              <a:t> SBRT: Assessment of target </a:t>
            </a:r>
            <a:r>
              <a:rPr lang="nl-NL" sz="1600" dirty="0" err="1">
                <a:cs typeface="Times New Roman" panose="02020603050405020304" pitchFamily="18" charset="0"/>
              </a:rPr>
              <a:t>position</a:t>
            </a:r>
            <a:r>
              <a:rPr lang="nl-NL" sz="1600" dirty="0">
                <a:cs typeface="Times New Roman" panose="02020603050405020304" pitchFamily="18" charset="0"/>
              </a:rPr>
              <a:t> </a:t>
            </a:r>
            <a:r>
              <a:rPr lang="nl-NL" sz="1600" dirty="0" err="1">
                <a:cs typeface="Times New Roman" panose="02020603050405020304" pitchFamily="18" charset="0"/>
              </a:rPr>
              <a:t>intrafraction</a:t>
            </a:r>
            <a:r>
              <a:rPr lang="nl-NL" sz="1600" dirty="0">
                <a:cs typeface="Times New Roman" panose="02020603050405020304" pitchFamily="18" charset="0"/>
              </a:rPr>
              <a:t> </a:t>
            </a:r>
            <a:r>
              <a:rPr lang="nl-NL" sz="1600" dirty="0" err="1">
                <a:cs typeface="Times New Roman" panose="02020603050405020304" pitchFamily="18" charset="0"/>
              </a:rPr>
              <a:t>and</a:t>
            </a:r>
            <a:r>
              <a:rPr lang="nl-NL" sz="1600" dirty="0">
                <a:cs typeface="Times New Roman" panose="02020603050405020304" pitchFamily="18" charset="0"/>
              </a:rPr>
              <a:t> </a:t>
            </a:r>
            <a:r>
              <a:rPr lang="nl-NL" sz="1600" dirty="0" err="1">
                <a:cs typeface="Times New Roman" panose="02020603050405020304" pitchFamily="18" charset="0"/>
              </a:rPr>
              <a:t>correction</a:t>
            </a:r>
            <a:r>
              <a:rPr lang="nl-NL" sz="1600" dirty="0">
                <a:cs typeface="Times New Roman" panose="02020603050405020304" pitchFamily="18" charset="0"/>
              </a:rPr>
              <a:t> </a:t>
            </a:r>
            <a:r>
              <a:rPr lang="nl-NL" sz="1600" dirty="0" err="1">
                <a:cs typeface="Times New Roman" panose="02020603050405020304" pitchFamily="18" charset="0"/>
              </a:rPr>
              <a:t>residuals</a:t>
            </a:r>
            <a:r>
              <a:rPr lang="nl-NL" sz="1600" dirty="0">
                <a:cs typeface="Times New Roman" panose="02020603050405020304" pitchFamily="18" charset="0"/>
              </a:rPr>
              <a:t>. </a:t>
            </a:r>
            <a:r>
              <a:rPr lang="nl-NL" sz="1600" dirty="0" err="1">
                <a:cs typeface="Times New Roman" panose="02020603050405020304" pitchFamily="18" charset="0"/>
              </a:rPr>
              <a:t>Pract</a:t>
            </a:r>
            <a:r>
              <a:rPr lang="nl-NL" sz="1600" dirty="0">
                <a:cs typeface="Times New Roman" panose="02020603050405020304" pitchFamily="18" charset="0"/>
              </a:rPr>
              <a:t> </a:t>
            </a:r>
            <a:r>
              <a:rPr lang="nl-NL" sz="1600" dirty="0" err="1">
                <a:cs typeface="Times New Roman" panose="02020603050405020304" pitchFamily="18" charset="0"/>
              </a:rPr>
              <a:t>Radiat</a:t>
            </a:r>
            <a:r>
              <a:rPr lang="nl-NL" sz="1600" dirty="0">
                <a:cs typeface="Times New Roman" panose="02020603050405020304" pitchFamily="18" charset="0"/>
              </a:rPr>
              <a:t> </a:t>
            </a:r>
            <a:r>
              <a:rPr lang="nl-NL" sz="1600" dirty="0" err="1">
                <a:cs typeface="Times New Roman" panose="02020603050405020304" pitchFamily="18" charset="0"/>
              </a:rPr>
              <a:t>Oncol</a:t>
            </a:r>
            <a:r>
              <a:rPr lang="nl-NL" sz="1600" dirty="0">
                <a:cs typeface="Times New Roman" panose="02020603050405020304" pitchFamily="18" charset="0"/>
              </a:rPr>
              <a:t>. 2013;21(1):67-73.</a:t>
            </a:r>
          </a:p>
          <a:p>
            <a:r>
              <a:rPr lang="en-US" sz="1600" dirty="0">
                <a:cs typeface="Times New Roman" panose="02020603050405020304" pitchFamily="18" charset="0"/>
              </a:rPr>
              <a:t>3. Chi A, Nguyen NP, Komaki R. The potential role of respiratory motion management and image guidance in the reduction of severe toxicities following stereotactic ablative radiation therapy for patients with centrally located early stage non-small cell lung cancer or lung metastases. Front Oncol. 2014;6:151.</a:t>
            </a:r>
          </a:p>
          <a:p>
            <a:r>
              <a:rPr lang="nl-NL" sz="1600" dirty="0">
                <a:cs typeface="Times New Roman" panose="02020603050405020304" pitchFamily="18" charset="0"/>
              </a:rPr>
              <a:t>4. Brock KK, </a:t>
            </a:r>
            <a:r>
              <a:rPr lang="nl-NL" sz="1600" dirty="0" err="1">
                <a:cs typeface="Times New Roman" panose="02020603050405020304" pitchFamily="18" charset="0"/>
              </a:rPr>
              <a:t>Mutic</a:t>
            </a:r>
            <a:r>
              <a:rPr lang="nl-NL" sz="1600" dirty="0">
                <a:cs typeface="Times New Roman" panose="02020603050405020304" pitchFamily="18" charset="0"/>
              </a:rPr>
              <a:t> S, </a:t>
            </a:r>
            <a:r>
              <a:rPr lang="nl-NL" sz="1600" dirty="0" err="1">
                <a:cs typeface="Times New Roman" panose="02020603050405020304" pitchFamily="18" charset="0"/>
              </a:rPr>
              <a:t>McNutt</a:t>
            </a:r>
            <a:r>
              <a:rPr lang="nl-NL" sz="1600" dirty="0">
                <a:cs typeface="Times New Roman" panose="02020603050405020304" pitchFamily="18" charset="0"/>
              </a:rPr>
              <a:t> TR, Li H, Kessler ML. </a:t>
            </a:r>
            <a:r>
              <a:rPr lang="nl-NL" sz="1600" dirty="0" err="1">
                <a:cs typeface="Times New Roman" panose="02020603050405020304" pitchFamily="18" charset="0"/>
              </a:rPr>
              <a:t>Use</a:t>
            </a:r>
            <a:r>
              <a:rPr lang="nl-NL" sz="1600" dirty="0">
                <a:cs typeface="Times New Roman" panose="02020603050405020304" pitchFamily="18" charset="0"/>
              </a:rPr>
              <a:t> of image </a:t>
            </a:r>
            <a:r>
              <a:rPr lang="nl-NL" sz="1600" dirty="0" err="1">
                <a:cs typeface="Times New Roman" panose="02020603050405020304" pitchFamily="18" charset="0"/>
              </a:rPr>
              <a:t>registration</a:t>
            </a:r>
            <a:r>
              <a:rPr lang="nl-NL" sz="1600" dirty="0">
                <a:cs typeface="Times New Roman" panose="02020603050405020304" pitchFamily="18" charset="0"/>
              </a:rPr>
              <a:t> </a:t>
            </a:r>
            <a:r>
              <a:rPr lang="nl-NL" sz="1600" dirty="0" err="1">
                <a:cs typeface="Times New Roman" panose="02020603050405020304" pitchFamily="18" charset="0"/>
              </a:rPr>
              <a:t>and</a:t>
            </a:r>
            <a:r>
              <a:rPr lang="nl-NL" sz="1600" dirty="0">
                <a:cs typeface="Times New Roman" panose="02020603050405020304" pitchFamily="18" charset="0"/>
              </a:rPr>
              <a:t> </a:t>
            </a:r>
            <a:r>
              <a:rPr lang="nl-NL" sz="1600" dirty="0" err="1">
                <a:cs typeface="Times New Roman" panose="02020603050405020304" pitchFamily="18" charset="0"/>
              </a:rPr>
              <a:t>fusion</a:t>
            </a:r>
            <a:r>
              <a:rPr lang="nl-NL" sz="1600" dirty="0">
                <a:cs typeface="Times New Roman" panose="02020603050405020304" pitchFamily="18" charset="0"/>
              </a:rPr>
              <a:t> </a:t>
            </a:r>
            <a:r>
              <a:rPr lang="nl-NL" sz="1600" dirty="0" err="1">
                <a:cs typeface="Times New Roman" panose="02020603050405020304" pitchFamily="18" charset="0"/>
              </a:rPr>
              <a:t>algorithms</a:t>
            </a:r>
            <a:r>
              <a:rPr lang="nl-NL" sz="1600" dirty="0">
                <a:cs typeface="Times New Roman" panose="02020603050405020304" pitchFamily="18" charset="0"/>
              </a:rPr>
              <a:t> </a:t>
            </a:r>
            <a:r>
              <a:rPr lang="nl-NL" sz="1600" dirty="0" err="1">
                <a:cs typeface="Times New Roman" panose="02020603050405020304" pitchFamily="18" charset="0"/>
              </a:rPr>
              <a:t>and</a:t>
            </a:r>
            <a:r>
              <a:rPr lang="nl-NL" sz="1600" dirty="0">
                <a:cs typeface="Times New Roman" panose="02020603050405020304" pitchFamily="18" charset="0"/>
              </a:rPr>
              <a:t> </a:t>
            </a:r>
            <a:r>
              <a:rPr lang="nl-NL" sz="1600" dirty="0" err="1">
                <a:cs typeface="Times New Roman" panose="02020603050405020304" pitchFamily="18" charset="0"/>
              </a:rPr>
              <a:t>techniques</a:t>
            </a:r>
            <a:r>
              <a:rPr lang="nl-NL" sz="1600" dirty="0">
                <a:cs typeface="Times New Roman" panose="02020603050405020304" pitchFamily="18" charset="0"/>
              </a:rPr>
              <a:t> in </a:t>
            </a:r>
            <a:r>
              <a:rPr lang="nl-NL" sz="1600" dirty="0" err="1">
                <a:cs typeface="Times New Roman" panose="02020603050405020304" pitchFamily="18" charset="0"/>
              </a:rPr>
              <a:t>radiotherapy</a:t>
            </a:r>
            <a:r>
              <a:rPr lang="nl-NL" sz="1600" dirty="0">
                <a:cs typeface="Times New Roman" panose="02020603050405020304" pitchFamily="18" charset="0"/>
              </a:rPr>
              <a:t>: Report of </a:t>
            </a:r>
            <a:r>
              <a:rPr lang="nl-NL" sz="1600" dirty="0" err="1">
                <a:cs typeface="Times New Roman" panose="02020603050405020304" pitchFamily="18" charset="0"/>
              </a:rPr>
              <a:t>the</a:t>
            </a:r>
            <a:r>
              <a:rPr lang="nl-NL" sz="1600" dirty="0">
                <a:cs typeface="Times New Roman" panose="02020603050405020304" pitchFamily="18" charset="0"/>
              </a:rPr>
              <a:t> AAPM Radiation Therapy </a:t>
            </a:r>
            <a:r>
              <a:rPr lang="nl-NL" sz="1600" dirty="0" err="1">
                <a:cs typeface="Times New Roman" panose="02020603050405020304" pitchFamily="18" charset="0"/>
              </a:rPr>
              <a:t>Committee</a:t>
            </a:r>
            <a:r>
              <a:rPr lang="nl-NL" sz="1600" dirty="0">
                <a:cs typeface="Times New Roman" panose="02020603050405020304" pitchFamily="18" charset="0"/>
              </a:rPr>
              <a:t> </a:t>
            </a:r>
            <a:r>
              <a:rPr lang="nl-NL" sz="1600" dirty="0" err="1">
                <a:cs typeface="Times New Roman" panose="02020603050405020304" pitchFamily="18" charset="0"/>
              </a:rPr>
              <a:t>Task</a:t>
            </a:r>
            <a:r>
              <a:rPr lang="nl-NL" sz="1600" dirty="0">
                <a:cs typeface="Times New Roman" panose="02020603050405020304" pitchFamily="18" charset="0"/>
              </a:rPr>
              <a:t> Group No. 132. </a:t>
            </a:r>
            <a:r>
              <a:rPr lang="nl-NL" sz="1600" dirty="0" err="1">
                <a:cs typeface="Times New Roman" panose="02020603050405020304" pitchFamily="18" charset="0"/>
              </a:rPr>
              <a:t>Med</a:t>
            </a:r>
            <a:r>
              <a:rPr lang="nl-NL" sz="1600" dirty="0">
                <a:cs typeface="Times New Roman" panose="02020603050405020304" pitchFamily="18" charset="0"/>
              </a:rPr>
              <a:t> </a:t>
            </a:r>
            <a:r>
              <a:rPr lang="nl-NL" sz="1600" dirty="0" err="1">
                <a:cs typeface="Times New Roman" panose="02020603050405020304" pitchFamily="18" charset="0"/>
              </a:rPr>
              <a:t>Phys</a:t>
            </a:r>
            <a:r>
              <a:rPr lang="nl-NL" sz="1600" dirty="0">
                <a:cs typeface="Times New Roman" panose="02020603050405020304" pitchFamily="18" charset="0"/>
              </a:rPr>
              <a:t>. 2017;7(7):e43-e76.</a:t>
            </a:r>
          </a:p>
          <a:p>
            <a:r>
              <a:rPr lang="nl-NL" sz="1600" dirty="0">
                <a:cs typeface="Times New Roman" panose="02020603050405020304" pitchFamily="18" charset="0"/>
              </a:rPr>
              <a:t>5. </a:t>
            </a:r>
            <a:r>
              <a:rPr lang="nl-NL" sz="1600" dirty="0" err="1">
                <a:cs typeface="Times New Roman" panose="02020603050405020304" pitchFamily="18" charset="0"/>
              </a:rPr>
              <a:t>Guckenberger</a:t>
            </a:r>
            <a:r>
              <a:rPr lang="nl-NL" sz="1600" dirty="0">
                <a:cs typeface="Times New Roman" panose="02020603050405020304" pitchFamily="18" charset="0"/>
              </a:rPr>
              <a:t> M, </a:t>
            </a:r>
            <a:r>
              <a:rPr lang="nl-NL" sz="1600" dirty="0" err="1">
                <a:cs typeface="Times New Roman" panose="02020603050405020304" pitchFamily="18" charset="0"/>
              </a:rPr>
              <a:t>Andratschke</a:t>
            </a:r>
            <a:r>
              <a:rPr lang="nl-NL" sz="1600" dirty="0">
                <a:cs typeface="Times New Roman" panose="02020603050405020304" pitchFamily="18" charset="0"/>
              </a:rPr>
              <a:t> N, </a:t>
            </a:r>
            <a:r>
              <a:rPr lang="nl-NL" sz="1600" dirty="0" err="1">
                <a:cs typeface="Times New Roman" panose="02020603050405020304" pitchFamily="18" charset="0"/>
              </a:rPr>
              <a:t>Dieckmann</a:t>
            </a:r>
            <a:r>
              <a:rPr lang="nl-NL" sz="1600" dirty="0">
                <a:cs typeface="Times New Roman" panose="02020603050405020304" pitchFamily="18" charset="0"/>
              </a:rPr>
              <a:t> K, Hoogeman MS, </a:t>
            </a:r>
            <a:r>
              <a:rPr lang="nl-NL" sz="1600" dirty="0" err="1">
                <a:cs typeface="Times New Roman" panose="02020603050405020304" pitchFamily="18" charset="0"/>
              </a:rPr>
              <a:t>Hoyer</a:t>
            </a:r>
            <a:r>
              <a:rPr lang="nl-NL" sz="1600" dirty="0">
                <a:cs typeface="Times New Roman" panose="02020603050405020304" pitchFamily="18" charset="0"/>
              </a:rPr>
              <a:t> M, Hurkmans C, et al. ESTRO ACROP consensus guideline on </a:t>
            </a:r>
            <a:r>
              <a:rPr lang="nl-NL" sz="1600" dirty="0" err="1">
                <a:cs typeface="Times New Roman" panose="02020603050405020304" pitchFamily="18" charset="0"/>
              </a:rPr>
              <a:t>implementation</a:t>
            </a:r>
            <a:r>
              <a:rPr lang="nl-NL" sz="1600" dirty="0">
                <a:cs typeface="Times New Roman" panose="02020603050405020304" pitchFamily="18" charset="0"/>
              </a:rPr>
              <a:t> </a:t>
            </a:r>
            <a:r>
              <a:rPr lang="nl-NL" sz="1600" dirty="0" err="1">
                <a:cs typeface="Times New Roman" panose="02020603050405020304" pitchFamily="18" charset="0"/>
              </a:rPr>
              <a:t>and</a:t>
            </a:r>
            <a:r>
              <a:rPr lang="nl-NL" sz="1600" dirty="0">
                <a:cs typeface="Times New Roman" panose="02020603050405020304" pitchFamily="18" charset="0"/>
              </a:rPr>
              <a:t> </a:t>
            </a:r>
            <a:r>
              <a:rPr lang="nl-NL" sz="1600" dirty="0" err="1">
                <a:cs typeface="Times New Roman" panose="02020603050405020304" pitchFamily="18" charset="0"/>
              </a:rPr>
              <a:t>practice</a:t>
            </a:r>
            <a:r>
              <a:rPr lang="nl-NL" sz="1600" dirty="0">
                <a:cs typeface="Times New Roman" panose="02020603050405020304" pitchFamily="18" charset="0"/>
              </a:rPr>
              <a:t> of </a:t>
            </a:r>
            <a:r>
              <a:rPr lang="nl-NL" sz="1600" dirty="0" err="1">
                <a:cs typeface="Times New Roman" panose="02020603050405020304" pitchFamily="18" charset="0"/>
              </a:rPr>
              <a:t>stereotactic</a:t>
            </a:r>
            <a:r>
              <a:rPr lang="nl-NL" sz="1600" dirty="0">
                <a:cs typeface="Times New Roman" panose="02020603050405020304" pitchFamily="18" charset="0"/>
              </a:rPr>
              <a:t> body </a:t>
            </a:r>
            <a:r>
              <a:rPr lang="nl-NL" sz="1600" dirty="0" err="1">
                <a:cs typeface="Times New Roman" panose="02020603050405020304" pitchFamily="18" charset="0"/>
              </a:rPr>
              <a:t>radiotherapy</a:t>
            </a:r>
            <a:r>
              <a:rPr lang="nl-NL" sz="1600" dirty="0">
                <a:cs typeface="Times New Roman" panose="02020603050405020304" pitchFamily="18" charset="0"/>
              </a:rPr>
              <a:t> </a:t>
            </a:r>
            <a:r>
              <a:rPr lang="nl-NL" sz="1600" dirty="0" err="1">
                <a:cs typeface="Times New Roman" panose="02020603050405020304" pitchFamily="18" charset="0"/>
              </a:rPr>
              <a:t>for</a:t>
            </a:r>
            <a:r>
              <a:rPr lang="nl-NL" sz="1600" dirty="0">
                <a:cs typeface="Times New Roman" panose="02020603050405020304" pitchFamily="18" charset="0"/>
              </a:rPr>
              <a:t> </a:t>
            </a:r>
            <a:r>
              <a:rPr lang="nl-NL" sz="1600" dirty="0" err="1">
                <a:cs typeface="Times New Roman" panose="02020603050405020304" pitchFamily="18" charset="0"/>
              </a:rPr>
              <a:t>peripherally</a:t>
            </a:r>
            <a:r>
              <a:rPr lang="nl-NL" sz="1600" dirty="0">
                <a:cs typeface="Times New Roman" panose="02020603050405020304" pitchFamily="18" charset="0"/>
              </a:rPr>
              <a:t> </a:t>
            </a:r>
            <a:r>
              <a:rPr lang="nl-NL" sz="1600" dirty="0" err="1">
                <a:cs typeface="Times New Roman" panose="02020603050405020304" pitchFamily="18" charset="0"/>
              </a:rPr>
              <a:t>located</a:t>
            </a:r>
            <a:r>
              <a:rPr lang="nl-NL" sz="1600" dirty="0">
                <a:cs typeface="Times New Roman" panose="02020603050405020304" pitchFamily="18" charset="0"/>
              </a:rPr>
              <a:t> </a:t>
            </a:r>
            <a:r>
              <a:rPr lang="nl-NL" sz="1600" dirty="0" err="1">
                <a:cs typeface="Times New Roman" panose="02020603050405020304" pitchFamily="18" charset="0"/>
              </a:rPr>
              <a:t>early</a:t>
            </a:r>
            <a:r>
              <a:rPr lang="nl-NL" sz="1600" dirty="0">
                <a:cs typeface="Times New Roman" panose="02020603050405020304" pitchFamily="18" charset="0"/>
              </a:rPr>
              <a:t> stage non-small </a:t>
            </a:r>
            <a:r>
              <a:rPr lang="nl-NL" sz="1600" dirty="0" err="1">
                <a:cs typeface="Times New Roman" panose="02020603050405020304" pitchFamily="18" charset="0"/>
              </a:rPr>
              <a:t>cell</a:t>
            </a:r>
            <a:r>
              <a:rPr lang="nl-NL" sz="1600" dirty="0">
                <a:cs typeface="Times New Roman" panose="02020603050405020304" pitchFamily="18" charset="0"/>
              </a:rPr>
              <a:t> </a:t>
            </a:r>
            <a:r>
              <a:rPr lang="nl-NL" sz="1600" dirty="0" err="1">
                <a:cs typeface="Times New Roman" panose="02020603050405020304" pitchFamily="18" charset="0"/>
              </a:rPr>
              <a:t>lung</a:t>
            </a:r>
            <a:r>
              <a:rPr lang="nl-NL" sz="1600" dirty="0">
                <a:cs typeface="Times New Roman" panose="02020603050405020304" pitchFamily="18" charset="0"/>
              </a:rPr>
              <a:t> </a:t>
            </a:r>
            <a:r>
              <a:rPr lang="nl-NL" sz="1600" dirty="0" err="1">
                <a:cs typeface="Times New Roman" panose="02020603050405020304" pitchFamily="18" charset="0"/>
              </a:rPr>
              <a:t>cancer</a:t>
            </a:r>
            <a:r>
              <a:rPr lang="nl-NL" sz="1600" dirty="0">
                <a:cs typeface="Times New Roman" panose="02020603050405020304" pitchFamily="18" charset="0"/>
              </a:rPr>
              <a:t>. </a:t>
            </a:r>
            <a:r>
              <a:rPr lang="nl-NL" sz="1600" dirty="0" err="1">
                <a:cs typeface="Times New Roman" panose="02020603050405020304" pitchFamily="18" charset="0"/>
              </a:rPr>
              <a:t>Radiother</a:t>
            </a:r>
            <a:r>
              <a:rPr lang="nl-NL" sz="1600" dirty="0">
                <a:cs typeface="Times New Roman" panose="02020603050405020304" pitchFamily="18" charset="0"/>
              </a:rPr>
              <a:t> </a:t>
            </a:r>
            <a:r>
              <a:rPr lang="nl-NL" sz="1600" dirty="0" err="1">
                <a:cs typeface="Times New Roman" panose="02020603050405020304" pitchFamily="18" charset="0"/>
              </a:rPr>
              <a:t>Oncol</a:t>
            </a:r>
            <a:r>
              <a:rPr lang="nl-NL" sz="1600" dirty="0">
                <a:cs typeface="Times New Roman" panose="02020603050405020304" pitchFamily="18" charset="0"/>
              </a:rPr>
              <a:t>. 2017;24(1):11-7.</a:t>
            </a:r>
          </a:p>
          <a:p>
            <a:r>
              <a:rPr lang="nl-NL" sz="1600" dirty="0">
                <a:cs typeface="Times New Roman" panose="02020603050405020304" pitchFamily="18" charset="0"/>
              </a:rPr>
              <a:t>6. </a:t>
            </a:r>
            <a:r>
              <a:rPr lang="nl-NL" sz="1600" dirty="0" err="1">
                <a:cs typeface="Times New Roman" panose="02020603050405020304" pitchFamily="18" charset="0"/>
              </a:rPr>
              <a:t>Molitoris</a:t>
            </a:r>
            <a:r>
              <a:rPr lang="nl-NL" sz="1600" dirty="0">
                <a:cs typeface="Times New Roman" panose="02020603050405020304" pitchFamily="18" charset="0"/>
              </a:rPr>
              <a:t> JK, </a:t>
            </a:r>
            <a:r>
              <a:rPr lang="nl-NL" sz="1600" dirty="0" err="1">
                <a:cs typeface="Times New Roman" panose="02020603050405020304" pitchFamily="18" charset="0"/>
              </a:rPr>
              <a:t>Diwanji</a:t>
            </a:r>
            <a:r>
              <a:rPr lang="nl-NL" sz="1600" dirty="0">
                <a:cs typeface="Times New Roman" panose="02020603050405020304" pitchFamily="18" charset="0"/>
              </a:rPr>
              <a:t> T, Snider JW, 3rd, </a:t>
            </a:r>
            <a:r>
              <a:rPr lang="nl-NL" sz="1600" dirty="0" err="1">
                <a:cs typeface="Times New Roman" panose="02020603050405020304" pitchFamily="18" charset="0"/>
              </a:rPr>
              <a:t>Mossahebi</a:t>
            </a:r>
            <a:r>
              <a:rPr lang="nl-NL" sz="1600" dirty="0">
                <a:cs typeface="Times New Roman" panose="02020603050405020304" pitchFamily="18" charset="0"/>
              </a:rPr>
              <a:t> S, </a:t>
            </a:r>
            <a:r>
              <a:rPr lang="nl-NL" sz="1600" dirty="0" err="1">
                <a:cs typeface="Times New Roman" panose="02020603050405020304" pitchFamily="18" charset="0"/>
              </a:rPr>
              <a:t>Samanta</a:t>
            </a:r>
            <a:r>
              <a:rPr lang="nl-NL" sz="1600" dirty="0">
                <a:cs typeface="Times New Roman" panose="02020603050405020304" pitchFamily="18" charset="0"/>
              </a:rPr>
              <a:t> S, </a:t>
            </a:r>
            <a:r>
              <a:rPr lang="nl-NL" sz="1600" dirty="0" err="1">
                <a:cs typeface="Times New Roman" panose="02020603050405020304" pitchFamily="18" charset="0"/>
              </a:rPr>
              <a:t>Onyeuku</a:t>
            </a:r>
            <a:r>
              <a:rPr lang="nl-NL" sz="1600" dirty="0">
                <a:cs typeface="Times New Roman" panose="02020603050405020304" pitchFamily="18" charset="0"/>
              </a:rPr>
              <a:t> N, et al. Optimizing </a:t>
            </a:r>
            <a:r>
              <a:rPr lang="nl-NL" sz="1600" dirty="0" err="1">
                <a:cs typeface="Times New Roman" panose="02020603050405020304" pitchFamily="18" charset="0"/>
              </a:rPr>
              <a:t>immobilization</a:t>
            </a:r>
            <a:r>
              <a:rPr lang="nl-NL" sz="1600" dirty="0">
                <a:cs typeface="Times New Roman" panose="02020603050405020304" pitchFamily="18" charset="0"/>
              </a:rPr>
              <a:t>, </a:t>
            </a:r>
            <a:r>
              <a:rPr lang="nl-NL" sz="1600" dirty="0" err="1">
                <a:cs typeface="Times New Roman" panose="02020603050405020304" pitchFamily="18" charset="0"/>
              </a:rPr>
              <a:t>margins</a:t>
            </a:r>
            <a:r>
              <a:rPr lang="nl-NL" sz="1600" dirty="0">
                <a:cs typeface="Times New Roman" panose="02020603050405020304" pitchFamily="18" charset="0"/>
              </a:rPr>
              <a:t>, </a:t>
            </a:r>
            <a:r>
              <a:rPr lang="nl-NL" sz="1600" dirty="0" err="1">
                <a:cs typeface="Times New Roman" panose="02020603050405020304" pitchFamily="18" charset="0"/>
              </a:rPr>
              <a:t>and</a:t>
            </a:r>
            <a:r>
              <a:rPr lang="nl-NL" sz="1600" dirty="0">
                <a:cs typeface="Times New Roman" panose="02020603050405020304" pitchFamily="18" charset="0"/>
              </a:rPr>
              <a:t> imaging </a:t>
            </a:r>
            <a:r>
              <a:rPr lang="nl-NL" sz="1600" dirty="0" err="1">
                <a:cs typeface="Times New Roman" panose="02020603050405020304" pitchFamily="18" charset="0"/>
              </a:rPr>
              <a:t>for</a:t>
            </a:r>
            <a:r>
              <a:rPr lang="nl-NL" sz="1600" dirty="0">
                <a:cs typeface="Times New Roman" panose="02020603050405020304" pitchFamily="18" charset="0"/>
              </a:rPr>
              <a:t> </a:t>
            </a:r>
            <a:r>
              <a:rPr lang="nl-NL" sz="1600" dirty="0" err="1">
                <a:cs typeface="Times New Roman" panose="02020603050405020304" pitchFamily="18" charset="0"/>
              </a:rPr>
              <a:t>lung</a:t>
            </a:r>
            <a:r>
              <a:rPr lang="nl-NL" sz="1600" dirty="0">
                <a:cs typeface="Times New Roman" panose="02020603050405020304" pitchFamily="18" charset="0"/>
              </a:rPr>
              <a:t> </a:t>
            </a:r>
            <a:r>
              <a:rPr lang="nl-NL" sz="1600" dirty="0" err="1">
                <a:cs typeface="Times New Roman" panose="02020603050405020304" pitchFamily="18" charset="0"/>
              </a:rPr>
              <a:t>stereotactic</a:t>
            </a:r>
            <a:r>
              <a:rPr lang="nl-NL" sz="1600" dirty="0">
                <a:cs typeface="Times New Roman" panose="02020603050405020304" pitchFamily="18" charset="0"/>
              </a:rPr>
              <a:t> body </a:t>
            </a:r>
            <a:r>
              <a:rPr lang="nl-NL" sz="1600" dirty="0" err="1">
                <a:cs typeface="Times New Roman" panose="02020603050405020304" pitchFamily="18" charset="0"/>
              </a:rPr>
              <a:t>radiation</a:t>
            </a:r>
            <a:r>
              <a:rPr lang="nl-NL" sz="1600" dirty="0">
                <a:cs typeface="Times New Roman" panose="02020603050405020304" pitchFamily="18" charset="0"/>
              </a:rPr>
              <a:t> </a:t>
            </a:r>
            <a:r>
              <a:rPr lang="nl-NL" sz="1600" dirty="0" err="1">
                <a:cs typeface="Times New Roman" panose="02020603050405020304" pitchFamily="18" charset="0"/>
              </a:rPr>
              <a:t>therapy</a:t>
            </a:r>
            <a:r>
              <a:rPr lang="nl-NL" sz="1600" dirty="0">
                <a:cs typeface="Times New Roman" panose="02020603050405020304" pitchFamily="18" charset="0"/>
              </a:rPr>
              <a:t>. </a:t>
            </a:r>
            <a:r>
              <a:rPr lang="nl-NL" sz="1600" dirty="0" err="1">
                <a:cs typeface="Times New Roman" panose="02020603050405020304" pitchFamily="18" charset="0"/>
              </a:rPr>
              <a:t>Transl</a:t>
            </a:r>
            <a:r>
              <a:rPr lang="nl-NL" sz="1600" dirty="0">
                <a:cs typeface="Times New Roman" panose="02020603050405020304" pitchFamily="18" charset="0"/>
              </a:rPr>
              <a:t> Lung Cancer </a:t>
            </a:r>
            <a:r>
              <a:rPr lang="nl-NL" sz="1600" dirty="0" err="1">
                <a:cs typeface="Times New Roman" panose="02020603050405020304" pitchFamily="18" charset="0"/>
              </a:rPr>
              <a:t>Res</a:t>
            </a:r>
            <a:r>
              <a:rPr lang="nl-NL" sz="1600" dirty="0">
                <a:cs typeface="Times New Roman" panose="02020603050405020304" pitchFamily="18" charset="0"/>
              </a:rPr>
              <a:t>. 2019;25(1):24-31.</a:t>
            </a:r>
          </a:p>
          <a:p>
            <a:endParaRPr lang="nl-NL" sz="2800" dirty="0">
              <a:latin typeface="Times New Roman" panose="02020603050405020304" pitchFamily="18" charset="0"/>
              <a:cs typeface="Times New Roman" panose="02020603050405020304" pitchFamily="18" charset="0"/>
            </a:endParaRPr>
          </a:p>
        </p:txBody>
      </p:sp>
      <p:grpSp>
        <p:nvGrpSpPr>
          <p:cNvPr id="31" name="Groep 30">
            <a:extLst>
              <a:ext uri="{FF2B5EF4-FFF2-40B4-BE49-F238E27FC236}">
                <a16:creationId xmlns:a16="http://schemas.microsoft.com/office/drawing/2014/main" id="{81BDE55B-5E74-4A7D-AD98-97A35FF0BA99}"/>
              </a:ext>
            </a:extLst>
          </p:cNvPr>
          <p:cNvGrpSpPr/>
          <p:nvPr/>
        </p:nvGrpSpPr>
        <p:grpSpPr>
          <a:xfrm>
            <a:off x="961318" y="10263452"/>
            <a:ext cx="7245859" cy="3264883"/>
            <a:chOff x="0" y="-63552"/>
            <a:chExt cx="5397092" cy="2382572"/>
          </a:xfrm>
        </p:grpSpPr>
        <p:sp>
          <p:nvSpPr>
            <p:cNvPr id="32" name="Ovaal 31">
              <a:extLst>
                <a:ext uri="{FF2B5EF4-FFF2-40B4-BE49-F238E27FC236}">
                  <a16:creationId xmlns:a16="http://schemas.microsoft.com/office/drawing/2014/main" id="{6ED9A13F-9D6F-4A71-8C50-6DD675532D20}"/>
                </a:ext>
              </a:extLst>
            </p:cNvPr>
            <p:cNvSpPr/>
            <p:nvPr/>
          </p:nvSpPr>
          <p:spPr>
            <a:xfrm>
              <a:off x="0" y="7620"/>
              <a:ext cx="2311400" cy="23114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nl-NL"/>
            </a:p>
          </p:txBody>
        </p:sp>
        <p:sp>
          <p:nvSpPr>
            <p:cNvPr id="33" name="Ovaal 32">
              <a:extLst>
                <a:ext uri="{FF2B5EF4-FFF2-40B4-BE49-F238E27FC236}">
                  <a16:creationId xmlns:a16="http://schemas.microsoft.com/office/drawing/2014/main" id="{C5D820B3-F0A8-4013-955B-10A145D89035}"/>
                </a:ext>
              </a:extLst>
            </p:cNvPr>
            <p:cNvSpPr/>
            <p:nvPr/>
          </p:nvSpPr>
          <p:spPr>
            <a:xfrm>
              <a:off x="243840" y="251460"/>
              <a:ext cx="1846580" cy="184594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nl-NL"/>
            </a:p>
          </p:txBody>
        </p:sp>
        <p:sp>
          <p:nvSpPr>
            <p:cNvPr id="34" name="Ovaal 33">
              <a:extLst>
                <a:ext uri="{FF2B5EF4-FFF2-40B4-BE49-F238E27FC236}">
                  <a16:creationId xmlns:a16="http://schemas.microsoft.com/office/drawing/2014/main" id="{AF7F58C9-0A84-413E-97B3-DE8D4506FBC7}"/>
                </a:ext>
              </a:extLst>
            </p:cNvPr>
            <p:cNvSpPr/>
            <p:nvPr/>
          </p:nvSpPr>
          <p:spPr>
            <a:xfrm>
              <a:off x="491490" y="491490"/>
              <a:ext cx="1353820" cy="135191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6000"/>
                </a:lnSpc>
                <a:spcAft>
                  <a:spcPts val="800"/>
                </a:spcAft>
              </a:pPr>
              <a:r>
                <a:rPr lang="en-GB" sz="1100">
                  <a:effectLst/>
                  <a:ea typeface="Calibri" panose="020F0502020204030204" pitchFamily="34" charset="0"/>
                  <a:cs typeface="Times New Roman" panose="02020603050405020304" pitchFamily="18" charset="0"/>
                </a:rPr>
                <a:t> </a:t>
              </a:r>
              <a:endParaRPr lang="nl-NL" sz="1100">
                <a:effectLst/>
                <a:ea typeface="Calibri" panose="020F0502020204030204" pitchFamily="34" charset="0"/>
                <a:cs typeface="Times New Roman" panose="02020603050405020304" pitchFamily="18" charset="0"/>
              </a:endParaRPr>
            </a:p>
          </p:txBody>
        </p:sp>
        <p:sp>
          <p:nvSpPr>
            <p:cNvPr id="35" name="Tekstvak 2">
              <a:extLst>
                <a:ext uri="{FF2B5EF4-FFF2-40B4-BE49-F238E27FC236}">
                  <a16:creationId xmlns:a16="http://schemas.microsoft.com/office/drawing/2014/main" id="{1B809B46-4890-4ADA-A5F1-25305A9C4FFE}"/>
                </a:ext>
              </a:extLst>
            </p:cNvPr>
            <p:cNvSpPr txBox="1"/>
            <p:nvPr/>
          </p:nvSpPr>
          <p:spPr>
            <a:xfrm>
              <a:off x="913682" y="182421"/>
              <a:ext cx="724535" cy="24765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6000"/>
                </a:lnSpc>
                <a:spcAft>
                  <a:spcPts val="800"/>
                </a:spcAft>
              </a:pPr>
              <a:r>
                <a:rPr lang="en-GB" sz="2400" dirty="0">
                  <a:solidFill>
                    <a:srgbClr val="FFFFFF"/>
                  </a:solidFill>
                  <a:latin typeface="Calibri" panose="020F0502020204030204" pitchFamily="34" charset="0"/>
                  <a:ea typeface="Calibri" panose="020F0502020204030204" pitchFamily="34" charset="0"/>
                  <a:cs typeface="Times New Roman" panose="02020603050405020304" pitchFamily="18" charset="0"/>
                </a:rPr>
                <a:t>CTV</a:t>
              </a:r>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6" name="Tekstvak 5">
              <a:extLst>
                <a:ext uri="{FF2B5EF4-FFF2-40B4-BE49-F238E27FC236}">
                  <a16:creationId xmlns:a16="http://schemas.microsoft.com/office/drawing/2014/main" id="{B76A292A-306C-48DB-A3F2-9F0547045345}"/>
                </a:ext>
              </a:extLst>
            </p:cNvPr>
            <p:cNvSpPr txBox="1"/>
            <p:nvPr/>
          </p:nvSpPr>
          <p:spPr>
            <a:xfrm>
              <a:off x="896092" y="432029"/>
              <a:ext cx="940280" cy="534838"/>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6000"/>
                </a:lnSpc>
                <a:spcAft>
                  <a:spcPts val="800"/>
                </a:spcAft>
              </a:pPr>
              <a:r>
                <a:rPr lang="en-GB" sz="24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GTV</a:t>
              </a:r>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7" name="Tekstvak 7">
              <a:extLst>
                <a:ext uri="{FF2B5EF4-FFF2-40B4-BE49-F238E27FC236}">
                  <a16:creationId xmlns:a16="http://schemas.microsoft.com/office/drawing/2014/main" id="{D66C5A4B-4CBF-4CEE-8793-972701D6C580}"/>
                </a:ext>
              </a:extLst>
            </p:cNvPr>
            <p:cNvSpPr txBox="1"/>
            <p:nvPr/>
          </p:nvSpPr>
          <p:spPr>
            <a:xfrm>
              <a:off x="921305" y="-63552"/>
              <a:ext cx="603250" cy="24384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6000"/>
                </a:lnSpc>
                <a:spcAft>
                  <a:spcPts val="800"/>
                </a:spcAft>
              </a:pPr>
              <a:r>
                <a:rPr lang="en-GB" sz="24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PTV</a:t>
              </a:r>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38" name="Rechte verbindingslijn met pijl 37">
              <a:extLst>
                <a:ext uri="{FF2B5EF4-FFF2-40B4-BE49-F238E27FC236}">
                  <a16:creationId xmlns:a16="http://schemas.microsoft.com/office/drawing/2014/main" id="{97702FAE-ADD7-4964-92DF-0B7FDA2BC7AF}"/>
                </a:ext>
              </a:extLst>
            </p:cNvPr>
            <p:cNvCxnSpPr/>
            <p:nvPr/>
          </p:nvCxnSpPr>
          <p:spPr>
            <a:xfrm>
              <a:off x="2091690" y="1139190"/>
              <a:ext cx="217988" cy="0"/>
            </a:xfrm>
            <a:prstGeom prst="straightConnector1">
              <a:avLst/>
            </a:prstGeom>
            <a:ln w="25400" cap="flat" cmpd="sng">
              <a:solidFill>
                <a:schemeClr val="dk1"/>
              </a:solidFill>
              <a:headEnd type="oval" w="lg" len="lg"/>
              <a:tailEnd type="oval" w="lg" len="lg"/>
            </a:ln>
          </p:spPr>
          <p:style>
            <a:lnRef idx="1">
              <a:schemeClr val="dk1"/>
            </a:lnRef>
            <a:fillRef idx="0">
              <a:schemeClr val="dk1"/>
            </a:fillRef>
            <a:effectRef idx="0">
              <a:schemeClr val="dk1"/>
            </a:effectRef>
            <a:fontRef idx="minor">
              <a:schemeClr val="tx1"/>
            </a:fontRef>
          </p:style>
        </p:cxnSp>
        <p:cxnSp>
          <p:nvCxnSpPr>
            <p:cNvPr id="39" name="Rechte verbindingslijn 38">
              <a:extLst>
                <a:ext uri="{FF2B5EF4-FFF2-40B4-BE49-F238E27FC236}">
                  <a16:creationId xmlns:a16="http://schemas.microsoft.com/office/drawing/2014/main" id="{1CEB09BA-9E13-4FF8-94D7-E36DA04673EF}"/>
                </a:ext>
              </a:extLst>
            </p:cNvPr>
            <p:cNvCxnSpPr>
              <a:cxnSpLocks/>
            </p:cNvCxnSpPr>
            <p:nvPr/>
          </p:nvCxnSpPr>
          <p:spPr>
            <a:xfrm flipV="1">
              <a:off x="2398918" y="503696"/>
              <a:ext cx="1140337" cy="639352"/>
            </a:xfrm>
            <a:prstGeom prst="line">
              <a:avLst/>
            </a:prstGeom>
            <a:ln w="25400">
              <a:solidFill>
                <a:schemeClr val="tx1"/>
              </a:solidFill>
              <a:headEnd type="triangle" w="lg" len="lg"/>
              <a:tailEnd type="none"/>
            </a:ln>
          </p:spPr>
          <p:style>
            <a:lnRef idx="1">
              <a:schemeClr val="accent1"/>
            </a:lnRef>
            <a:fillRef idx="0">
              <a:schemeClr val="accent1"/>
            </a:fillRef>
            <a:effectRef idx="0">
              <a:schemeClr val="accent1"/>
            </a:effectRef>
            <a:fontRef idx="minor">
              <a:schemeClr val="tx1"/>
            </a:fontRef>
          </p:style>
        </p:cxnSp>
        <p:sp>
          <p:nvSpPr>
            <p:cNvPr id="40" name="Tekstvak 11">
              <a:extLst>
                <a:ext uri="{FF2B5EF4-FFF2-40B4-BE49-F238E27FC236}">
                  <a16:creationId xmlns:a16="http://schemas.microsoft.com/office/drawing/2014/main" id="{6F18E83A-70A1-49E2-8167-E8EE18229973}"/>
                </a:ext>
              </a:extLst>
            </p:cNvPr>
            <p:cNvSpPr txBox="1"/>
            <p:nvPr/>
          </p:nvSpPr>
          <p:spPr>
            <a:xfrm>
              <a:off x="3871311" y="335685"/>
              <a:ext cx="1525781" cy="28956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6000"/>
                </a:lnSpc>
                <a:spcAft>
                  <a:spcPts val="800"/>
                </a:spcAft>
              </a:pPr>
              <a:r>
                <a:rPr lang="en-GB" sz="2800" dirty="0">
                  <a:effectLst/>
                  <a:latin typeface="Calibri" panose="020F0502020204030204" pitchFamily="34" charset="0"/>
                  <a:ea typeface="Calibri" panose="020F0502020204030204" pitchFamily="34" charset="0"/>
                  <a:cs typeface="Times New Roman" panose="02020603050405020304" pitchFamily="18" charset="0"/>
                </a:rPr>
                <a:t>PTV-marge</a:t>
              </a:r>
              <a:endParaRPr lang="nl-NL" sz="2800" dirty="0">
                <a:effectLst/>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42" name="Groep 41">
            <a:extLst>
              <a:ext uri="{FF2B5EF4-FFF2-40B4-BE49-F238E27FC236}">
                <a16:creationId xmlns:a16="http://schemas.microsoft.com/office/drawing/2014/main" id="{BC1B68EF-2A6F-4C2D-A994-DA6D5B913C4F}"/>
              </a:ext>
            </a:extLst>
          </p:cNvPr>
          <p:cNvGrpSpPr/>
          <p:nvPr/>
        </p:nvGrpSpPr>
        <p:grpSpPr>
          <a:xfrm>
            <a:off x="3428661" y="12946095"/>
            <a:ext cx="2861523" cy="1969542"/>
            <a:chOff x="4848851" y="13644787"/>
            <a:chExt cx="2861523" cy="1969542"/>
          </a:xfrm>
        </p:grpSpPr>
        <p:sp>
          <p:nvSpPr>
            <p:cNvPr id="27" name="Ovaal 26">
              <a:extLst>
                <a:ext uri="{FF2B5EF4-FFF2-40B4-BE49-F238E27FC236}">
                  <a16:creationId xmlns:a16="http://schemas.microsoft.com/office/drawing/2014/main" id="{1016556F-FA1C-40EB-B434-FCFE5CC166E3}"/>
                </a:ext>
              </a:extLst>
            </p:cNvPr>
            <p:cNvSpPr/>
            <p:nvPr/>
          </p:nvSpPr>
          <p:spPr>
            <a:xfrm>
              <a:off x="4848851" y="13644787"/>
              <a:ext cx="2861523" cy="1969542"/>
            </a:xfrm>
            <a:prstGeom prst="ellipse">
              <a:avLst/>
            </a:prstGeom>
            <a:solidFill>
              <a:srgbClr val="67C7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0" name="Tekstvak 11">
              <a:extLst>
                <a:ext uri="{FF2B5EF4-FFF2-40B4-BE49-F238E27FC236}">
                  <a16:creationId xmlns:a16="http://schemas.microsoft.com/office/drawing/2014/main" id="{E8919120-34D6-413A-865C-406A4AE1C8DA}"/>
                </a:ext>
              </a:extLst>
            </p:cNvPr>
            <p:cNvSpPr txBox="1"/>
            <p:nvPr/>
          </p:nvSpPr>
          <p:spPr>
            <a:xfrm>
              <a:off x="4897214" y="14364883"/>
              <a:ext cx="2780309" cy="396789"/>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6000"/>
                </a:lnSpc>
                <a:spcAft>
                  <a:spcPts val="800"/>
                </a:spcAft>
              </a:pPr>
              <a:r>
                <a:rPr lang="en-GB" sz="2400" b="1" dirty="0" err="1">
                  <a:effectLst/>
                  <a:latin typeface="Calibri" panose="020F0502020204030204" pitchFamily="34" charset="0"/>
                  <a:ea typeface="Calibri" panose="020F0502020204030204" pitchFamily="34" charset="0"/>
                  <a:cs typeface="Times New Roman" panose="02020603050405020304" pitchFamily="18" charset="0"/>
                </a:rPr>
                <a:t>Soort</a:t>
              </a:r>
              <a:r>
                <a:rPr lang="en-GB" sz="2400" b="1" dirty="0">
                  <a:effectLst/>
                  <a:latin typeface="Calibri" panose="020F0502020204030204" pitchFamily="34" charset="0"/>
                  <a:ea typeface="Calibri" panose="020F0502020204030204" pitchFamily="34" charset="0"/>
                  <a:cs typeface="Times New Roman" panose="02020603050405020304" pitchFamily="18" charset="0"/>
                </a:rPr>
                <a:t> </a:t>
              </a:r>
              <a:r>
                <a:rPr lang="en-GB" sz="2400" b="1" dirty="0" err="1">
                  <a:effectLst/>
                  <a:latin typeface="Calibri" panose="020F0502020204030204" pitchFamily="34" charset="0"/>
                  <a:ea typeface="Calibri" panose="020F0502020204030204" pitchFamily="34" charset="0"/>
                  <a:cs typeface="Times New Roman" panose="02020603050405020304" pitchFamily="18" charset="0"/>
                </a:rPr>
                <a:t>beeldvorming</a:t>
              </a:r>
              <a:endParaRPr lang="nl-NL" sz="2400" b="1" dirty="0">
                <a:effectLst/>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85" name="Groep 84">
            <a:extLst>
              <a:ext uri="{FF2B5EF4-FFF2-40B4-BE49-F238E27FC236}">
                <a16:creationId xmlns:a16="http://schemas.microsoft.com/office/drawing/2014/main" id="{0B167102-3168-40AA-8398-F13826F0220B}"/>
              </a:ext>
            </a:extLst>
          </p:cNvPr>
          <p:cNvGrpSpPr/>
          <p:nvPr/>
        </p:nvGrpSpPr>
        <p:grpSpPr>
          <a:xfrm>
            <a:off x="9294002" y="10728582"/>
            <a:ext cx="2780309" cy="1407233"/>
            <a:chOff x="9248439" y="11379349"/>
            <a:chExt cx="2780309" cy="1407233"/>
          </a:xfrm>
          <a:solidFill>
            <a:srgbClr val="51C250"/>
          </a:solidFill>
        </p:grpSpPr>
        <p:sp>
          <p:nvSpPr>
            <p:cNvPr id="58" name="Ovaal 57">
              <a:extLst>
                <a:ext uri="{FF2B5EF4-FFF2-40B4-BE49-F238E27FC236}">
                  <a16:creationId xmlns:a16="http://schemas.microsoft.com/office/drawing/2014/main" id="{A729D26C-A5BF-49E4-BE0A-5B453C2282E7}"/>
                </a:ext>
              </a:extLst>
            </p:cNvPr>
            <p:cNvSpPr/>
            <p:nvPr/>
          </p:nvSpPr>
          <p:spPr>
            <a:xfrm>
              <a:off x="9545965" y="11379349"/>
              <a:ext cx="2109593" cy="1407233"/>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3" name="Tekstvak 11">
              <a:extLst>
                <a:ext uri="{FF2B5EF4-FFF2-40B4-BE49-F238E27FC236}">
                  <a16:creationId xmlns:a16="http://schemas.microsoft.com/office/drawing/2014/main" id="{2938ABB8-B706-4DE0-8205-35A583AA2FE7}"/>
                </a:ext>
              </a:extLst>
            </p:cNvPr>
            <p:cNvSpPr txBox="1"/>
            <p:nvPr/>
          </p:nvSpPr>
          <p:spPr>
            <a:xfrm>
              <a:off x="9248439" y="11657151"/>
              <a:ext cx="2780309" cy="396789"/>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6000"/>
                </a:lnSpc>
                <a:spcAft>
                  <a:spcPts val="800"/>
                </a:spcAft>
              </a:pPr>
              <a:r>
                <a:rPr lang="en-GB" sz="2400" dirty="0" err="1">
                  <a:effectLst/>
                  <a:latin typeface="Calibri" panose="020F0502020204030204" pitchFamily="34" charset="0"/>
                  <a:ea typeface="Calibri" panose="020F0502020204030204" pitchFamily="34" charset="0"/>
                  <a:cs typeface="Times New Roman" panose="02020603050405020304" pitchFamily="18" charset="0"/>
                </a:rPr>
                <a:t>Ademhalings</a:t>
              </a:r>
              <a:r>
                <a:rPr lang="en-GB" sz="2400" dirty="0">
                  <a:effectLst/>
                  <a:latin typeface="Calibri" panose="020F0502020204030204" pitchFamily="34" charset="0"/>
                  <a:ea typeface="Calibri" panose="020F0502020204030204" pitchFamily="34" charset="0"/>
                  <a:cs typeface="Times New Roman" panose="02020603050405020304" pitchFamily="18" charset="0"/>
                </a:rPr>
                <a:t>-protocol</a:t>
              </a:r>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45" name="Groep 44">
            <a:extLst>
              <a:ext uri="{FF2B5EF4-FFF2-40B4-BE49-F238E27FC236}">
                <a16:creationId xmlns:a16="http://schemas.microsoft.com/office/drawing/2014/main" id="{DCB2AC69-A75C-4B35-8EA9-DCD38275ECCA}"/>
              </a:ext>
            </a:extLst>
          </p:cNvPr>
          <p:cNvGrpSpPr/>
          <p:nvPr/>
        </p:nvGrpSpPr>
        <p:grpSpPr>
          <a:xfrm>
            <a:off x="9185707" y="12033508"/>
            <a:ext cx="2780309" cy="1407233"/>
            <a:chOff x="9314537" y="14149420"/>
            <a:chExt cx="2780309" cy="1407233"/>
          </a:xfrm>
          <a:solidFill>
            <a:srgbClr val="60C550"/>
          </a:solidFill>
        </p:grpSpPr>
        <p:sp>
          <p:nvSpPr>
            <p:cNvPr id="64" name="Ovaal 63">
              <a:extLst>
                <a:ext uri="{FF2B5EF4-FFF2-40B4-BE49-F238E27FC236}">
                  <a16:creationId xmlns:a16="http://schemas.microsoft.com/office/drawing/2014/main" id="{C6F7324F-9D00-4A43-8E7F-1609DA03FF2C}"/>
                </a:ext>
              </a:extLst>
            </p:cNvPr>
            <p:cNvSpPr/>
            <p:nvPr/>
          </p:nvSpPr>
          <p:spPr>
            <a:xfrm>
              <a:off x="9612999" y="14149420"/>
              <a:ext cx="2109593" cy="1407233"/>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5" name="Tekstvak 11">
              <a:extLst>
                <a:ext uri="{FF2B5EF4-FFF2-40B4-BE49-F238E27FC236}">
                  <a16:creationId xmlns:a16="http://schemas.microsoft.com/office/drawing/2014/main" id="{9894030E-E4FA-485F-AE42-F372F0A28B2C}"/>
                </a:ext>
              </a:extLst>
            </p:cNvPr>
            <p:cNvSpPr txBox="1"/>
            <p:nvPr/>
          </p:nvSpPr>
          <p:spPr>
            <a:xfrm>
              <a:off x="9314537" y="14421650"/>
              <a:ext cx="2780309" cy="396789"/>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6000"/>
                </a:lnSpc>
                <a:spcAft>
                  <a:spcPts val="800"/>
                </a:spcAft>
              </a:pPr>
              <a:r>
                <a:rPr lang="en-GB" sz="2400" dirty="0" err="1">
                  <a:effectLst/>
                  <a:latin typeface="Calibri" panose="020F0502020204030204" pitchFamily="34" charset="0"/>
                  <a:ea typeface="Calibri" panose="020F0502020204030204" pitchFamily="34" charset="0"/>
                  <a:cs typeface="Times New Roman" panose="02020603050405020304" pitchFamily="18" charset="0"/>
                </a:rPr>
                <a:t>Frequentie</a:t>
              </a:r>
              <a:r>
                <a:rPr lang="en-GB" sz="2400" dirty="0">
                  <a:effectLst/>
                  <a:latin typeface="Calibri" panose="020F0502020204030204" pitchFamily="34" charset="0"/>
                  <a:ea typeface="Calibri" panose="020F0502020204030204" pitchFamily="34" charset="0"/>
                  <a:cs typeface="Times New Roman" panose="02020603050405020304" pitchFamily="18" charset="0"/>
                </a:rPr>
                <a:t> van </a:t>
              </a:r>
              <a:r>
                <a:rPr lang="en-GB" sz="2400" dirty="0" err="1">
                  <a:effectLst/>
                  <a:latin typeface="Calibri" panose="020F0502020204030204" pitchFamily="34" charset="0"/>
                  <a:ea typeface="Calibri" panose="020F0502020204030204" pitchFamily="34" charset="0"/>
                  <a:cs typeface="Times New Roman" panose="02020603050405020304" pitchFamily="18" charset="0"/>
                </a:rPr>
                <a:t>beeldvorming</a:t>
              </a:r>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79" name="Groep 78">
            <a:extLst>
              <a:ext uri="{FF2B5EF4-FFF2-40B4-BE49-F238E27FC236}">
                <a16:creationId xmlns:a16="http://schemas.microsoft.com/office/drawing/2014/main" id="{043248BB-640C-4E6D-90CD-9F0699A65A43}"/>
              </a:ext>
            </a:extLst>
          </p:cNvPr>
          <p:cNvGrpSpPr/>
          <p:nvPr/>
        </p:nvGrpSpPr>
        <p:grpSpPr>
          <a:xfrm>
            <a:off x="8440222" y="13218960"/>
            <a:ext cx="2780309" cy="1407233"/>
            <a:chOff x="10322380" y="14118542"/>
            <a:chExt cx="2780309" cy="1407233"/>
          </a:xfrm>
        </p:grpSpPr>
        <p:sp>
          <p:nvSpPr>
            <p:cNvPr id="68" name="Ovaal 67">
              <a:extLst>
                <a:ext uri="{FF2B5EF4-FFF2-40B4-BE49-F238E27FC236}">
                  <a16:creationId xmlns:a16="http://schemas.microsoft.com/office/drawing/2014/main" id="{9A031DC5-7E5C-4C79-9261-0A1636C6F8F0}"/>
                </a:ext>
              </a:extLst>
            </p:cNvPr>
            <p:cNvSpPr/>
            <p:nvPr/>
          </p:nvSpPr>
          <p:spPr>
            <a:xfrm>
              <a:off x="10629359" y="14118542"/>
              <a:ext cx="2109593" cy="1407233"/>
            </a:xfrm>
            <a:prstGeom prst="ellipse">
              <a:avLst/>
            </a:prstGeom>
            <a:solidFill>
              <a:srgbClr val="69C7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9" name="Tekstvak 11">
              <a:extLst>
                <a:ext uri="{FF2B5EF4-FFF2-40B4-BE49-F238E27FC236}">
                  <a16:creationId xmlns:a16="http://schemas.microsoft.com/office/drawing/2014/main" id="{3A43E934-4BB3-4AFD-B8E6-E78DF622035B}"/>
                </a:ext>
              </a:extLst>
            </p:cNvPr>
            <p:cNvSpPr txBox="1"/>
            <p:nvPr/>
          </p:nvSpPr>
          <p:spPr>
            <a:xfrm>
              <a:off x="10322380" y="14385736"/>
              <a:ext cx="2780309" cy="396789"/>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6000"/>
                </a:lnSpc>
                <a:spcAft>
                  <a:spcPts val="800"/>
                </a:spcAft>
              </a:pPr>
              <a:r>
                <a:rPr lang="en-GB" sz="2400" dirty="0" err="1">
                  <a:effectLst/>
                  <a:latin typeface="Calibri" panose="020F0502020204030204" pitchFamily="34" charset="0"/>
                  <a:ea typeface="Calibri" panose="020F0502020204030204" pitchFamily="34" charset="0"/>
                  <a:cs typeface="Times New Roman" panose="02020603050405020304" pitchFamily="18" charset="0"/>
                </a:rPr>
                <a:t>Immobilisatie-techniek</a:t>
              </a:r>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73" name="Groep 72">
            <a:extLst>
              <a:ext uri="{FF2B5EF4-FFF2-40B4-BE49-F238E27FC236}">
                <a16:creationId xmlns:a16="http://schemas.microsoft.com/office/drawing/2014/main" id="{224674F9-72B1-49A9-9543-58626AF778FB}"/>
              </a:ext>
            </a:extLst>
          </p:cNvPr>
          <p:cNvGrpSpPr/>
          <p:nvPr/>
        </p:nvGrpSpPr>
        <p:grpSpPr>
          <a:xfrm>
            <a:off x="6742165" y="13322429"/>
            <a:ext cx="2791000" cy="1407233"/>
            <a:chOff x="8490991" y="14166015"/>
            <a:chExt cx="2791000" cy="1407233"/>
          </a:xfrm>
        </p:grpSpPr>
        <p:sp>
          <p:nvSpPr>
            <p:cNvPr id="70" name="Ovaal 69">
              <a:extLst>
                <a:ext uri="{FF2B5EF4-FFF2-40B4-BE49-F238E27FC236}">
                  <a16:creationId xmlns:a16="http://schemas.microsoft.com/office/drawing/2014/main" id="{F9324B5C-D469-4A69-A20D-9AED83DA2C6C}"/>
                </a:ext>
              </a:extLst>
            </p:cNvPr>
            <p:cNvSpPr/>
            <p:nvPr/>
          </p:nvSpPr>
          <p:spPr>
            <a:xfrm>
              <a:off x="8490991" y="14166015"/>
              <a:ext cx="2109593" cy="1407233"/>
            </a:xfrm>
            <a:prstGeom prst="ellipse">
              <a:avLst/>
            </a:prstGeom>
            <a:solidFill>
              <a:srgbClr val="67C7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1" name="Tekstvak 11">
              <a:extLst>
                <a:ext uri="{FF2B5EF4-FFF2-40B4-BE49-F238E27FC236}">
                  <a16:creationId xmlns:a16="http://schemas.microsoft.com/office/drawing/2014/main" id="{16B2E4DB-544F-4AC0-917B-E3E2F1AD1E57}"/>
                </a:ext>
              </a:extLst>
            </p:cNvPr>
            <p:cNvSpPr txBox="1"/>
            <p:nvPr/>
          </p:nvSpPr>
          <p:spPr>
            <a:xfrm>
              <a:off x="8501682" y="14630901"/>
              <a:ext cx="2780309" cy="396789"/>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6000"/>
                </a:lnSpc>
                <a:spcAft>
                  <a:spcPts val="800"/>
                </a:spcAft>
              </a:pPr>
              <a:r>
                <a:rPr lang="en-GB" sz="2400" dirty="0" err="1">
                  <a:latin typeface="Calibri" panose="020F0502020204030204" pitchFamily="34" charset="0"/>
                  <a:ea typeface="Calibri" panose="020F0502020204030204" pitchFamily="34" charset="0"/>
                  <a:cs typeface="Times New Roman" panose="02020603050405020304" pitchFamily="18" charset="0"/>
                </a:rPr>
                <a:t>B</a:t>
              </a:r>
              <a:r>
                <a:rPr lang="en-GB" sz="2400" dirty="0" err="1">
                  <a:effectLst/>
                  <a:latin typeface="Calibri" panose="020F0502020204030204" pitchFamily="34" charset="0"/>
                  <a:ea typeface="Calibri" panose="020F0502020204030204" pitchFamily="34" charset="0"/>
                  <a:cs typeface="Times New Roman" panose="02020603050405020304" pitchFamily="18" charset="0"/>
                </a:rPr>
                <a:t>eeldregistratie</a:t>
              </a:r>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p:txBody>
        </p:sp>
      </p:grpSp>
      <p:cxnSp>
        <p:nvCxnSpPr>
          <p:cNvPr id="47" name="Rechte verbindingslijn met pijl 46">
            <a:extLst>
              <a:ext uri="{FF2B5EF4-FFF2-40B4-BE49-F238E27FC236}">
                <a16:creationId xmlns:a16="http://schemas.microsoft.com/office/drawing/2014/main" id="{27084935-BB93-498C-8639-F2C1F3F441CA}"/>
              </a:ext>
            </a:extLst>
          </p:cNvPr>
          <p:cNvCxnSpPr>
            <a:cxnSpLocks/>
            <a:stCxn id="27" idx="0"/>
          </p:cNvCxnSpPr>
          <p:nvPr/>
        </p:nvCxnSpPr>
        <p:spPr>
          <a:xfrm flipV="1">
            <a:off x="4859423" y="11831879"/>
            <a:ext cx="1126497" cy="1114216"/>
          </a:xfrm>
          <a:prstGeom prst="straightConnector1">
            <a:avLst/>
          </a:prstGeom>
          <a:ln w="22225">
            <a:tailEnd type="triangle" w="lg" len="lg"/>
          </a:ln>
        </p:spPr>
        <p:style>
          <a:lnRef idx="1">
            <a:schemeClr val="dk1"/>
          </a:lnRef>
          <a:fillRef idx="0">
            <a:schemeClr val="dk1"/>
          </a:fillRef>
          <a:effectRef idx="0">
            <a:schemeClr val="dk1"/>
          </a:effectRef>
          <a:fontRef idx="minor">
            <a:schemeClr val="tx1"/>
          </a:fontRef>
        </p:style>
      </p:cxnSp>
      <p:cxnSp>
        <p:nvCxnSpPr>
          <p:cNvPr id="74" name="Rechte verbindingslijn met pijl 73">
            <a:extLst>
              <a:ext uri="{FF2B5EF4-FFF2-40B4-BE49-F238E27FC236}">
                <a16:creationId xmlns:a16="http://schemas.microsoft.com/office/drawing/2014/main" id="{708206DF-600A-49F9-A537-005FB15256C9}"/>
              </a:ext>
            </a:extLst>
          </p:cNvPr>
          <p:cNvCxnSpPr>
            <a:cxnSpLocks/>
            <a:stCxn id="70" idx="0"/>
          </p:cNvCxnSpPr>
          <p:nvPr/>
        </p:nvCxnSpPr>
        <p:spPr>
          <a:xfrm flipV="1">
            <a:off x="7796962" y="11789209"/>
            <a:ext cx="124799" cy="1533220"/>
          </a:xfrm>
          <a:prstGeom prst="straightConnector1">
            <a:avLst/>
          </a:prstGeom>
          <a:ln w="22225">
            <a:tailEnd type="triangle" w="lg" len="lg"/>
          </a:ln>
        </p:spPr>
        <p:style>
          <a:lnRef idx="1">
            <a:schemeClr val="dk1"/>
          </a:lnRef>
          <a:fillRef idx="0">
            <a:schemeClr val="dk1"/>
          </a:fillRef>
          <a:effectRef idx="0">
            <a:schemeClr val="dk1"/>
          </a:effectRef>
          <a:fontRef idx="minor">
            <a:schemeClr val="tx1"/>
          </a:fontRef>
        </p:style>
      </p:cxnSp>
      <p:cxnSp>
        <p:nvCxnSpPr>
          <p:cNvPr id="75" name="Rechte verbindingslijn met pijl 74">
            <a:extLst>
              <a:ext uri="{FF2B5EF4-FFF2-40B4-BE49-F238E27FC236}">
                <a16:creationId xmlns:a16="http://schemas.microsoft.com/office/drawing/2014/main" id="{8CE5964E-6D32-4BD8-BF43-709830BB18FF}"/>
              </a:ext>
            </a:extLst>
          </p:cNvPr>
          <p:cNvCxnSpPr>
            <a:cxnSpLocks/>
            <a:stCxn id="68" idx="1"/>
          </p:cNvCxnSpPr>
          <p:nvPr/>
        </p:nvCxnSpPr>
        <p:spPr>
          <a:xfrm flipH="1" flipV="1">
            <a:off x="8001907" y="11711630"/>
            <a:ext cx="1054237" cy="1713415"/>
          </a:xfrm>
          <a:prstGeom prst="straightConnector1">
            <a:avLst/>
          </a:prstGeom>
          <a:ln w="22225">
            <a:tailEnd type="triangle" w="lg" len="lg"/>
          </a:ln>
        </p:spPr>
        <p:style>
          <a:lnRef idx="1">
            <a:schemeClr val="dk1"/>
          </a:lnRef>
          <a:fillRef idx="0">
            <a:schemeClr val="dk1"/>
          </a:fillRef>
          <a:effectRef idx="0">
            <a:schemeClr val="dk1"/>
          </a:effectRef>
          <a:fontRef idx="minor">
            <a:schemeClr val="tx1"/>
          </a:fontRef>
        </p:style>
      </p:cxnSp>
      <p:cxnSp>
        <p:nvCxnSpPr>
          <p:cNvPr id="76" name="Rechte verbindingslijn met pijl 75">
            <a:extLst>
              <a:ext uri="{FF2B5EF4-FFF2-40B4-BE49-F238E27FC236}">
                <a16:creationId xmlns:a16="http://schemas.microsoft.com/office/drawing/2014/main" id="{3A731EC1-3E48-42BE-907E-0398E39ACA9D}"/>
              </a:ext>
            </a:extLst>
          </p:cNvPr>
          <p:cNvCxnSpPr>
            <a:cxnSpLocks/>
          </p:cNvCxnSpPr>
          <p:nvPr/>
        </p:nvCxnSpPr>
        <p:spPr>
          <a:xfrm flipH="1" flipV="1">
            <a:off x="8124893" y="11671993"/>
            <a:ext cx="1355171" cy="1001923"/>
          </a:xfrm>
          <a:prstGeom prst="straightConnector1">
            <a:avLst/>
          </a:prstGeom>
          <a:ln w="22225">
            <a:tailEnd type="triangle" w="lg" len="lg"/>
          </a:ln>
        </p:spPr>
        <p:style>
          <a:lnRef idx="1">
            <a:schemeClr val="dk1"/>
          </a:lnRef>
          <a:fillRef idx="0">
            <a:schemeClr val="dk1"/>
          </a:fillRef>
          <a:effectRef idx="0">
            <a:schemeClr val="dk1"/>
          </a:effectRef>
          <a:fontRef idx="minor">
            <a:schemeClr val="tx1"/>
          </a:fontRef>
        </p:style>
      </p:cxnSp>
      <p:cxnSp>
        <p:nvCxnSpPr>
          <p:cNvPr id="77" name="Rechte verbindingslijn met pijl 76">
            <a:extLst>
              <a:ext uri="{FF2B5EF4-FFF2-40B4-BE49-F238E27FC236}">
                <a16:creationId xmlns:a16="http://schemas.microsoft.com/office/drawing/2014/main" id="{77189F16-DE20-4603-A02E-AB05F992538E}"/>
              </a:ext>
            </a:extLst>
          </p:cNvPr>
          <p:cNvCxnSpPr>
            <a:cxnSpLocks/>
            <a:stCxn id="58" idx="2"/>
          </p:cNvCxnSpPr>
          <p:nvPr/>
        </p:nvCxnSpPr>
        <p:spPr>
          <a:xfrm flipH="1">
            <a:off x="8141045" y="11432199"/>
            <a:ext cx="1450483" cy="118296"/>
          </a:xfrm>
          <a:prstGeom prst="straightConnector1">
            <a:avLst/>
          </a:prstGeom>
          <a:ln w="22225">
            <a:tailEnd type="triangle" w="lg" len="lg"/>
          </a:ln>
        </p:spPr>
        <p:style>
          <a:lnRef idx="1">
            <a:schemeClr val="dk1"/>
          </a:lnRef>
          <a:fillRef idx="0">
            <a:schemeClr val="dk1"/>
          </a:fillRef>
          <a:effectRef idx="0">
            <a:schemeClr val="dk1"/>
          </a:effectRef>
          <a:fontRef idx="minor">
            <a:schemeClr val="tx1"/>
          </a:fontRef>
        </p:style>
      </p:cxnSp>
      <p:sp>
        <p:nvSpPr>
          <p:cNvPr id="61" name="Linkeraccolade 60">
            <a:extLst>
              <a:ext uri="{FF2B5EF4-FFF2-40B4-BE49-F238E27FC236}">
                <a16:creationId xmlns:a16="http://schemas.microsoft.com/office/drawing/2014/main" id="{957A0DE3-D34D-420B-916F-9FFF4F0BB279}"/>
              </a:ext>
            </a:extLst>
          </p:cNvPr>
          <p:cNvSpPr/>
          <p:nvPr/>
        </p:nvSpPr>
        <p:spPr>
          <a:xfrm rot="16200000">
            <a:off x="6993505" y="11029688"/>
            <a:ext cx="1138929" cy="8272460"/>
          </a:xfrm>
          <a:prstGeom prst="leftBrace">
            <a:avLst>
              <a:gd name="adj1" fmla="val 8333"/>
              <a:gd name="adj2" fmla="val 32104"/>
            </a:avLst>
          </a:prstGeom>
          <a:ln w="44450"/>
        </p:spPr>
        <p:style>
          <a:lnRef idx="1">
            <a:schemeClr val="dk1"/>
          </a:lnRef>
          <a:fillRef idx="0">
            <a:schemeClr val="dk1"/>
          </a:fillRef>
          <a:effectRef idx="0">
            <a:schemeClr val="dk1"/>
          </a:effectRef>
          <a:fontRef idx="minor">
            <a:schemeClr val="tx1"/>
          </a:fontRef>
        </p:style>
        <p:txBody>
          <a:bodyPr rtlCol="0" anchor="ctr"/>
          <a:lstStyle/>
          <a:p>
            <a:pPr algn="ctr"/>
            <a:endParaRPr lang="nl-NL"/>
          </a:p>
        </p:txBody>
      </p:sp>
      <p:sp>
        <p:nvSpPr>
          <p:cNvPr id="324" name="Tekstvak 323">
            <a:extLst>
              <a:ext uri="{FF2B5EF4-FFF2-40B4-BE49-F238E27FC236}">
                <a16:creationId xmlns:a16="http://schemas.microsoft.com/office/drawing/2014/main" id="{E10E24F7-2DEF-46D1-B237-C859935A4346}"/>
              </a:ext>
            </a:extLst>
          </p:cNvPr>
          <p:cNvSpPr txBox="1"/>
          <p:nvPr/>
        </p:nvSpPr>
        <p:spPr>
          <a:xfrm>
            <a:off x="18762126" y="6329388"/>
            <a:ext cx="9154923" cy="4893647"/>
          </a:xfrm>
          <a:prstGeom prst="rect">
            <a:avLst/>
          </a:prstGeom>
          <a:gradFill>
            <a:gsLst>
              <a:gs pos="100000">
                <a:srgbClr val="30BB50"/>
              </a:gs>
              <a:gs pos="0">
                <a:srgbClr val="51C250"/>
              </a:gs>
            </a:gsLst>
            <a:lin ang="16200000" scaled="1"/>
          </a:gradFill>
          <a:ln>
            <a:solidFill>
              <a:schemeClr val="tx1"/>
            </a:solidFill>
          </a:ln>
        </p:spPr>
        <p:txBody>
          <a:bodyPr wrap="square" rtlCol="0">
            <a:spAutoFit/>
          </a:bodyPr>
          <a:lstStyle/>
          <a:p>
            <a:pPr algn="ctr"/>
            <a:r>
              <a:rPr lang="en-GB" sz="2400" i="1" dirty="0"/>
              <a:t>(IGRT OR “Image-Guided” OR “Image-guided Radiotherapy” OR “Image-Guided Radiation Therapy” OR “Image-Guidance” OR “Intra-Fraction" OR “Intra-Fractional" OR “Inter-Fraction” OR “Inter-Fractional”)</a:t>
            </a:r>
          </a:p>
          <a:p>
            <a:pPr algn="ctr"/>
            <a:r>
              <a:rPr lang="en-GB" sz="2400" b="1" dirty="0"/>
              <a:t>AND</a:t>
            </a:r>
          </a:p>
          <a:p>
            <a:pPr algn="ctr"/>
            <a:r>
              <a:rPr lang="en-GB" sz="2400" i="1" dirty="0"/>
              <a:t>(Lung OR “Lung Cancer” OR “Lung Carcinoma” OR NSCLC OR “Non-Small-Cell Lung Cancer” OR “Non-Small-Cell Lung Carcinoma” OR “Lung Neoplasm” OR “Lung Neoplasms”)</a:t>
            </a:r>
          </a:p>
          <a:p>
            <a:pPr algn="ctr"/>
            <a:r>
              <a:rPr lang="en-GB" sz="2400" b="1" dirty="0"/>
              <a:t>AND</a:t>
            </a:r>
          </a:p>
          <a:p>
            <a:pPr algn="ctr"/>
            <a:r>
              <a:rPr lang="en-GB" sz="2400" i="1" dirty="0"/>
              <a:t>(SBRT OR "Stereotactic Body Radiotherapy" OR SABR OR "Stereotactic Ablative Body Radiotherapy" OR "Stereotactic Radiotherapy" OR Hypofractionated OR Hypofractionation)</a:t>
            </a:r>
          </a:p>
          <a:p>
            <a:pPr algn="ctr"/>
            <a:r>
              <a:rPr lang="en-GB" sz="2400" b="1" dirty="0"/>
              <a:t>AND</a:t>
            </a:r>
          </a:p>
          <a:p>
            <a:pPr algn="ctr"/>
            <a:r>
              <a:rPr lang="en-GB" sz="2400" i="1" dirty="0"/>
              <a:t>(“Planning Target Volume” OR PTV OR Errors OR Accuracy OR Margins)</a:t>
            </a:r>
            <a:endParaRPr lang="nl-NL" sz="2400" dirty="0"/>
          </a:p>
        </p:txBody>
      </p:sp>
      <p:sp>
        <p:nvSpPr>
          <p:cNvPr id="325" name="Pijl: rechts 324">
            <a:extLst>
              <a:ext uri="{FF2B5EF4-FFF2-40B4-BE49-F238E27FC236}">
                <a16:creationId xmlns:a16="http://schemas.microsoft.com/office/drawing/2014/main" id="{CA4952EB-02F6-4200-8ECC-F56EB970715C}"/>
              </a:ext>
            </a:extLst>
          </p:cNvPr>
          <p:cNvSpPr/>
          <p:nvPr/>
        </p:nvSpPr>
        <p:spPr>
          <a:xfrm>
            <a:off x="16170815" y="7984173"/>
            <a:ext cx="2483520" cy="1020092"/>
          </a:xfrm>
          <a:prstGeom prst="rightArrow">
            <a:avLst>
              <a:gd name="adj1" fmla="val 38795"/>
              <a:gd name="adj2" fmla="val 70542"/>
            </a:avLst>
          </a:prstGeom>
          <a:solidFill>
            <a:srgbClr val="47C050"/>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Pubmed</a:t>
            </a:r>
            <a:endParaRPr lang="nl-NL" sz="3600" dirty="0">
              <a:solidFill>
                <a:schemeClr val="tx1"/>
              </a:solidFill>
            </a:endParaRPr>
          </a:p>
        </p:txBody>
      </p:sp>
      <p:sp>
        <p:nvSpPr>
          <p:cNvPr id="327" name="Tekstvak 326">
            <a:extLst>
              <a:ext uri="{FF2B5EF4-FFF2-40B4-BE49-F238E27FC236}">
                <a16:creationId xmlns:a16="http://schemas.microsoft.com/office/drawing/2014/main" id="{6C9F8EAC-08A7-42F6-8BE5-25078A96ECEA}"/>
              </a:ext>
            </a:extLst>
          </p:cNvPr>
          <p:cNvSpPr txBox="1"/>
          <p:nvPr/>
        </p:nvSpPr>
        <p:spPr>
          <a:xfrm>
            <a:off x="13146894" y="6396516"/>
            <a:ext cx="2941362" cy="4524315"/>
          </a:xfrm>
          <a:prstGeom prst="rect">
            <a:avLst/>
          </a:prstGeom>
          <a:gradFill>
            <a:gsLst>
              <a:gs pos="0">
                <a:srgbClr val="51C250"/>
              </a:gs>
              <a:gs pos="100000">
                <a:srgbClr val="30BB50"/>
              </a:gs>
            </a:gsLst>
            <a:lin ang="16200000" scaled="1"/>
          </a:gradFill>
          <a:ln w="9525">
            <a:solidFill>
              <a:schemeClr val="tx1">
                <a:alpha val="94000"/>
              </a:schemeClr>
            </a:solidFill>
          </a:ln>
        </p:spPr>
        <p:txBody>
          <a:bodyPr wrap="square" rtlCol="0">
            <a:spAutoFit/>
          </a:bodyPr>
          <a:lstStyle/>
          <a:p>
            <a:r>
              <a:rPr lang="en-GB" sz="2400" b="1" dirty="0">
                <a:cs typeface="Times New Roman" panose="02020603050405020304" pitchFamily="18" charset="0"/>
              </a:rPr>
              <a:t>Elk </a:t>
            </a:r>
            <a:r>
              <a:rPr lang="nl-NL" sz="2400" b="1" dirty="0">
                <a:cs typeface="Times New Roman" panose="02020603050405020304" pitchFamily="18" charset="0"/>
              </a:rPr>
              <a:t>artikel moest:</a:t>
            </a:r>
          </a:p>
          <a:p>
            <a:pPr marL="342900" indent="-342900">
              <a:buFont typeface="Arial" panose="020B0604020202020204" pitchFamily="34" charset="0"/>
              <a:buChar char="•"/>
            </a:pPr>
            <a:r>
              <a:rPr lang="nl-NL" sz="2400" dirty="0">
                <a:cs typeface="Times New Roman" panose="02020603050405020304" pitchFamily="18" charset="0"/>
              </a:rPr>
              <a:t>Een SBRT behandeling beschrijven van NSCLC</a:t>
            </a:r>
          </a:p>
          <a:p>
            <a:pPr marL="342900" indent="-342900">
              <a:buFont typeface="Arial" panose="020B0604020202020204" pitchFamily="34" charset="0"/>
              <a:buChar char="•"/>
            </a:pPr>
            <a:r>
              <a:rPr lang="nl-NL" sz="2400" dirty="0">
                <a:cs typeface="Times New Roman" panose="02020603050405020304" pitchFamily="18" charset="0"/>
              </a:rPr>
              <a:t>Gebruik maken van Image-Guidance</a:t>
            </a:r>
          </a:p>
          <a:p>
            <a:pPr marL="342900" indent="-342900">
              <a:buFont typeface="Arial" panose="020B0604020202020204" pitchFamily="34" charset="0"/>
              <a:buChar char="•"/>
            </a:pPr>
            <a:r>
              <a:rPr lang="nl-NL" sz="2400" dirty="0">
                <a:cs typeface="Times New Roman" panose="02020603050405020304" pitchFamily="18" charset="0"/>
              </a:rPr>
              <a:t>De soort beeldvorming beschrijven</a:t>
            </a:r>
          </a:p>
          <a:p>
            <a:pPr marL="342900" indent="-342900">
              <a:buFont typeface="Arial" panose="020B0604020202020204" pitchFamily="34" charset="0"/>
              <a:buChar char="•"/>
            </a:pPr>
            <a:r>
              <a:rPr lang="nl-NL" sz="2400" dirty="0">
                <a:cs typeface="Times New Roman" panose="02020603050405020304" pitchFamily="18" charset="0"/>
              </a:rPr>
              <a:t>De PTV-marge beschrijven</a:t>
            </a:r>
          </a:p>
        </p:txBody>
      </p:sp>
      <p:sp>
        <p:nvSpPr>
          <p:cNvPr id="328" name="Pijl: gekromd links 327">
            <a:extLst>
              <a:ext uri="{FF2B5EF4-FFF2-40B4-BE49-F238E27FC236}">
                <a16:creationId xmlns:a16="http://schemas.microsoft.com/office/drawing/2014/main" id="{59A94BAE-0196-42E8-8081-4A5113B55D71}"/>
              </a:ext>
            </a:extLst>
          </p:cNvPr>
          <p:cNvSpPr/>
          <p:nvPr/>
        </p:nvSpPr>
        <p:spPr>
          <a:xfrm>
            <a:off x="28009562" y="8859606"/>
            <a:ext cx="1705755" cy="4396261"/>
          </a:xfrm>
          <a:prstGeom prst="curvedLeftArrow">
            <a:avLst>
              <a:gd name="adj1" fmla="val 25000"/>
              <a:gd name="adj2" fmla="val 95884"/>
              <a:gd name="adj3" fmla="val 39631"/>
            </a:avLst>
          </a:prstGeom>
          <a:gradFill>
            <a:gsLst>
              <a:gs pos="100000">
                <a:srgbClr val="42BE50"/>
              </a:gs>
              <a:gs pos="0">
                <a:srgbClr val="61C550"/>
              </a:gs>
            </a:gsLst>
            <a:lin ang="16200000" scaled="1"/>
          </a:gra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chemeClr val="tx1"/>
              </a:solidFill>
            </a:endParaRPr>
          </a:p>
        </p:txBody>
      </p:sp>
      <p:sp>
        <p:nvSpPr>
          <p:cNvPr id="329" name="Tekstvak 328">
            <a:extLst>
              <a:ext uri="{FF2B5EF4-FFF2-40B4-BE49-F238E27FC236}">
                <a16:creationId xmlns:a16="http://schemas.microsoft.com/office/drawing/2014/main" id="{EFBAAE94-62B3-4FC6-8499-0FCFBE711A8A}"/>
              </a:ext>
            </a:extLst>
          </p:cNvPr>
          <p:cNvSpPr txBox="1"/>
          <p:nvPr/>
        </p:nvSpPr>
        <p:spPr>
          <a:xfrm>
            <a:off x="20101292" y="11604989"/>
            <a:ext cx="7720765" cy="1569660"/>
          </a:xfrm>
          <a:prstGeom prst="rect">
            <a:avLst/>
          </a:prstGeom>
          <a:gradFill>
            <a:gsLst>
              <a:gs pos="100000">
                <a:srgbClr val="55C350"/>
              </a:gs>
              <a:gs pos="0">
                <a:srgbClr val="63C650"/>
              </a:gs>
            </a:gsLst>
            <a:lin ang="16200000" scaled="1"/>
          </a:gradFill>
          <a:ln>
            <a:solidFill>
              <a:schemeClr val="tx1"/>
            </a:solidFill>
          </a:ln>
        </p:spPr>
        <p:txBody>
          <a:bodyPr wrap="square" rtlCol="0">
            <a:spAutoFit/>
          </a:bodyPr>
          <a:lstStyle/>
          <a:p>
            <a:r>
              <a:rPr lang="nl-NL" sz="2400" b="1" dirty="0">
                <a:cs typeface="Times New Roman" panose="02020603050405020304" pitchFamily="18" charset="0"/>
              </a:rPr>
              <a:t>Minstens 4 beschreven:</a:t>
            </a:r>
          </a:p>
          <a:p>
            <a:r>
              <a:rPr lang="nl-NL" sz="2400" dirty="0"/>
              <a:t>Aantal fracties, aantal patiënten, ligging van de tumor, immobilisatietechniek, methode van beeldregistratie, protocol van ademhaling, frequentie van beeldvorming</a:t>
            </a:r>
            <a:endParaRPr lang="nl-NL" sz="600" b="1" dirty="0">
              <a:cs typeface="Times New Roman" panose="02020603050405020304" pitchFamily="18" charset="0"/>
            </a:endParaRPr>
          </a:p>
        </p:txBody>
      </p:sp>
      <p:sp>
        <p:nvSpPr>
          <p:cNvPr id="123" name="Pijl: rechts 122">
            <a:extLst>
              <a:ext uri="{FF2B5EF4-FFF2-40B4-BE49-F238E27FC236}">
                <a16:creationId xmlns:a16="http://schemas.microsoft.com/office/drawing/2014/main" id="{7C5D7685-3F13-40E3-884C-89BBD30B12EC}"/>
              </a:ext>
            </a:extLst>
          </p:cNvPr>
          <p:cNvSpPr/>
          <p:nvPr/>
        </p:nvSpPr>
        <p:spPr>
          <a:xfrm rot="406361" flipH="1">
            <a:off x="16881455" y="11651908"/>
            <a:ext cx="2954797" cy="1020092"/>
          </a:xfrm>
          <a:prstGeom prst="rightArrow">
            <a:avLst>
              <a:gd name="adj1" fmla="val 38795"/>
              <a:gd name="adj2" fmla="val 70542"/>
            </a:avLst>
          </a:prstGeom>
          <a:gradFill>
            <a:gsLst>
              <a:gs pos="100000">
                <a:srgbClr val="55C350"/>
              </a:gs>
              <a:gs pos="0">
                <a:srgbClr val="63C650"/>
              </a:gs>
            </a:gsLst>
            <a:lin ang="16200000" scaled="1"/>
          </a:gra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3600" dirty="0">
              <a:solidFill>
                <a:schemeClr val="tx1"/>
              </a:solidFill>
            </a:endParaRPr>
          </a:p>
        </p:txBody>
      </p:sp>
      <p:sp>
        <p:nvSpPr>
          <p:cNvPr id="330" name="Tekstvak 329">
            <a:extLst>
              <a:ext uri="{FF2B5EF4-FFF2-40B4-BE49-F238E27FC236}">
                <a16:creationId xmlns:a16="http://schemas.microsoft.com/office/drawing/2014/main" id="{49097CD6-7BC6-4F05-ACA7-B519736CB3FF}"/>
              </a:ext>
            </a:extLst>
          </p:cNvPr>
          <p:cNvSpPr txBox="1"/>
          <p:nvPr/>
        </p:nvSpPr>
        <p:spPr>
          <a:xfrm>
            <a:off x="14271903" y="11313211"/>
            <a:ext cx="2335245" cy="1582033"/>
          </a:xfrm>
          <a:prstGeom prst="rect">
            <a:avLst/>
          </a:prstGeom>
          <a:gradFill>
            <a:gsLst>
              <a:gs pos="100000">
                <a:srgbClr val="55C350"/>
              </a:gs>
              <a:gs pos="0">
                <a:srgbClr val="63C650"/>
              </a:gs>
            </a:gsLst>
            <a:lin ang="16200000" scaled="1"/>
          </a:gradFill>
          <a:ln>
            <a:solidFill>
              <a:schemeClr val="tx1"/>
            </a:solidFill>
          </a:ln>
        </p:spPr>
        <p:txBody>
          <a:bodyPr wrap="square" rtlCol="0" anchor="ctr" anchorCtr="0">
            <a:noAutofit/>
          </a:bodyPr>
          <a:lstStyle/>
          <a:p>
            <a:pPr algn="ctr"/>
            <a:r>
              <a:rPr lang="en-GB" sz="2400" b="1" dirty="0" err="1">
                <a:cs typeface="Times New Roman" panose="02020603050405020304" pitchFamily="18" charset="0"/>
              </a:rPr>
              <a:t>Kwaliteits-beoordeling</a:t>
            </a:r>
            <a:r>
              <a:rPr lang="en-GB" sz="2400" dirty="0">
                <a:cs typeface="Times New Roman" panose="02020603050405020304" pitchFamily="18" charset="0"/>
              </a:rPr>
              <a:t> </a:t>
            </a:r>
          </a:p>
          <a:p>
            <a:pPr algn="ctr"/>
            <a:r>
              <a:rPr lang="nl-NL" sz="2400" dirty="0">
                <a:cs typeface="Times New Roman" panose="02020603050405020304" pitchFamily="18" charset="0"/>
              </a:rPr>
              <a:t>Aangepaste Downs&amp;Black</a:t>
            </a:r>
          </a:p>
        </p:txBody>
      </p:sp>
      <p:sp>
        <p:nvSpPr>
          <p:cNvPr id="331" name="Pijl: gekromd rechts 330">
            <a:extLst>
              <a:ext uri="{FF2B5EF4-FFF2-40B4-BE49-F238E27FC236}">
                <a16:creationId xmlns:a16="http://schemas.microsoft.com/office/drawing/2014/main" id="{560278E7-23CA-4B44-B1A0-4CC16225F30D}"/>
              </a:ext>
            </a:extLst>
          </p:cNvPr>
          <p:cNvSpPr/>
          <p:nvPr/>
        </p:nvSpPr>
        <p:spPr>
          <a:xfrm>
            <a:off x="12835155" y="11789209"/>
            <a:ext cx="1044830" cy="3126427"/>
          </a:xfrm>
          <a:prstGeom prst="curvedRightArrow">
            <a:avLst>
              <a:gd name="adj1" fmla="val 26560"/>
              <a:gd name="adj2" fmla="val 92990"/>
              <a:gd name="adj3" fmla="val 57659"/>
            </a:avLst>
          </a:prstGeom>
          <a:gradFill>
            <a:gsLst>
              <a:gs pos="100000">
                <a:srgbClr val="57C350"/>
              </a:gs>
              <a:gs pos="0">
                <a:srgbClr val="6CC850"/>
              </a:gs>
            </a:gsLst>
            <a:lin ang="16200000" scaled="1"/>
          </a:gra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chemeClr val="tx1"/>
              </a:solidFill>
            </a:endParaRPr>
          </a:p>
        </p:txBody>
      </p:sp>
      <p:sp>
        <p:nvSpPr>
          <p:cNvPr id="126" name="Tekstvak 125">
            <a:extLst>
              <a:ext uri="{FF2B5EF4-FFF2-40B4-BE49-F238E27FC236}">
                <a16:creationId xmlns:a16="http://schemas.microsoft.com/office/drawing/2014/main" id="{14249E9D-2ADF-44D4-9E42-06E578DFAF6F}"/>
              </a:ext>
            </a:extLst>
          </p:cNvPr>
          <p:cNvSpPr txBox="1"/>
          <p:nvPr/>
        </p:nvSpPr>
        <p:spPr>
          <a:xfrm>
            <a:off x="14240985" y="13485473"/>
            <a:ext cx="3380265" cy="3022555"/>
          </a:xfrm>
          <a:prstGeom prst="rect">
            <a:avLst/>
          </a:prstGeom>
          <a:gradFill>
            <a:gsLst>
              <a:gs pos="100000">
                <a:srgbClr val="64C650"/>
              </a:gs>
              <a:gs pos="0">
                <a:srgbClr val="7CCB50"/>
              </a:gs>
            </a:gsLst>
            <a:lin ang="16200000" scaled="1"/>
          </a:gradFill>
          <a:ln>
            <a:solidFill>
              <a:schemeClr val="tx1"/>
            </a:solidFill>
          </a:ln>
        </p:spPr>
        <p:txBody>
          <a:bodyPr wrap="square" rtlCol="0" anchor="t" anchorCtr="0">
            <a:noAutofit/>
          </a:bodyPr>
          <a:lstStyle/>
          <a:p>
            <a:r>
              <a:rPr lang="en-GB" sz="2400" b="1" dirty="0">
                <a:cs typeface="Times New Roman" panose="02020603050405020304" pitchFamily="18" charset="0"/>
              </a:rPr>
              <a:t>Data-extractive</a:t>
            </a:r>
          </a:p>
          <a:p>
            <a:pPr marL="342900" indent="-342900">
              <a:buFont typeface="Arial" panose="020B0604020202020204" pitchFamily="34" charset="0"/>
              <a:buChar char="•"/>
            </a:pPr>
            <a:r>
              <a:rPr lang="nl-NL" sz="2400" dirty="0">
                <a:cs typeface="Times New Roman" panose="02020603050405020304" pitchFamily="18" charset="0"/>
              </a:rPr>
              <a:t>Soort beeldvorming</a:t>
            </a:r>
          </a:p>
          <a:p>
            <a:pPr marL="342900" indent="-342900">
              <a:buFont typeface="Arial" panose="020B0604020202020204" pitchFamily="34" charset="0"/>
              <a:buChar char="•"/>
            </a:pPr>
            <a:r>
              <a:rPr lang="nl-NL" sz="2400" dirty="0">
                <a:cs typeface="Times New Roman" panose="02020603050405020304" pitchFamily="18" charset="0"/>
              </a:rPr>
              <a:t>Frequentie van beeldvorming</a:t>
            </a:r>
          </a:p>
          <a:p>
            <a:pPr marL="342900" indent="-342900">
              <a:buFont typeface="Arial" panose="020B0604020202020204" pitchFamily="34" charset="0"/>
              <a:buChar char="•"/>
            </a:pPr>
            <a:r>
              <a:rPr lang="nl-NL" sz="2400" dirty="0">
                <a:cs typeface="Times New Roman" panose="02020603050405020304" pitchFamily="18" charset="0"/>
              </a:rPr>
              <a:t>Ademhalingstechniek</a:t>
            </a:r>
          </a:p>
          <a:p>
            <a:pPr marL="342900" indent="-342900">
              <a:buFont typeface="Arial" panose="020B0604020202020204" pitchFamily="34" charset="0"/>
              <a:buChar char="•"/>
            </a:pPr>
            <a:r>
              <a:rPr lang="nl-NL" sz="2400" dirty="0">
                <a:cs typeface="Times New Roman" panose="02020603050405020304" pitchFamily="18" charset="0"/>
              </a:rPr>
              <a:t>Immobilisatietechniek</a:t>
            </a:r>
          </a:p>
          <a:p>
            <a:pPr marL="342900" indent="-342900">
              <a:buFont typeface="Arial" panose="020B0604020202020204" pitchFamily="34" charset="0"/>
              <a:buChar char="•"/>
            </a:pPr>
            <a:r>
              <a:rPr lang="nl-NL" sz="2400" dirty="0">
                <a:cs typeface="Times New Roman" panose="02020603050405020304" pitchFamily="18" charset="0"/>
              </a:rPr>
              <a:t>Beeldregistratie</a:t>
            </a:r>
          </a:p>
          <a:p>
            <a:pPr marL="342900" indent="-342900">
              <a:buFont typeface="Arial" panose="020B0604020202020204" pitchFamily="34" charset="0"/>
              <a:buChar char="•"/>
            </a:pPr>
            <a:r>
              <a:rPr lang="nl-NL" sz="2400" dirty="0">
                <a:cs typeface="Times New Roman" panose="02020603050405020304" pitchFamily="18" charset="0"/>
              </a:rPr>
              <a:t>PTV-marge</a:t>
            </a:r>
          </a:p>
        </p:txBody>
      </p:sp>
      <p:sp>
        <p:nvSpPr>
          <p:cNvPr id="127" name="Text Placeholder 333">
            <a:extLst>
              <a:ext uri="{FF2B5EF4-FFF2-40B4-BE49-F238E27FC236}">
                <a16:creationId xmlns:a16="http://schemas.microsoft.com/office/drawing/2014/main" id="{6379FCFF-9009-43C1-85DC-5FD6C80ADBE1}"/>
              </a:ext>
            </a:extLst>
          </p:cNvPr>
          <p:cNvSpPr txBox="1">
            <a:spLocks/>
          </p:cNvSpPr>
          <p:nvPr/>
        </p:nvSpPr>
        <p:spPr>
          <a:xfrm>
            <a:off x="19018539" y="13557403"/>
            <a:ext cx="4252792" cy="1253402"/>
          </a:xfrm>
          <a:prstGeom prst="rect">
            <a:avLst/>
          </a:prstGeom>
          <a:gradFill>
            <a:gsLst>
              <a:gs pos="0">
                <a:srgbClr val="6FC850"/>
              </a:gs>
              <a:gs pos="100000">
                <a:srgbClr val="69C750"/>
              </a:gs>
            </a:gsLst>
            <a:lin ang="16200000" scaled="1"/>
          </a:gradFill>
          <a:ln>
            <a:solidFill>
              <a:schemeClr val="tx1"/>
            </a:solidFill>
          </a:ln>
        </p:spPr>
        <p:txBody>
          <a:bodyPr wrap="square" lIns="108000" tIns="108000" rIns="0" bIns="36000">
            <a:spAutoFit/>
          </a:bodyPr>
          <a:lstStyle>
            <a:lvl1pPr marL="0" indent="0" algn="l" defTabSz="4298410" rtl="0" eaLnBrk="1" latinLnBrk="0" hangingPunct="1">
              <a:spcBef>
                <a:spcPct val="20000"/>
              </a:spcBef>
              <a:buFont typeface="Arial" pitchFamily="34" charset="0"/>
              <a:buNone/>
              <a:defRPr sz="2800" kern="1200">
                <a:solidFill>
                  <a:schemeClr val="accent5">
                    <a:lumMod val="50000"/>
                  </a:schemeClr>
                </a:solidFill>
                <a:latin typeface="Times New Roman" panose="02020603050405020304" pitchFamily="18" charset="0"/>
                <a:ea typeface="+mn-ea"/>
                <a:cs typeface="Times New Roman" panose="02020603050405020304" pitchFamily="18" charset="0"/>
              </a:defRPr>
            </a:lvl1pPr>
            <a:lvl2pPr marL="1455191" indent="-559688" algn="l" defTabSz="4298410" rtl="0" eaLnBrk="1" latinLnBrk="0" hangingPunct="1">
              <a:spcBef>
                <a:spcPct val="20000"/>
              </a:spcBef>
              <a:buFont typeface="Arial" pitchFamily="34" charset="0"/>
              <a:buChar char="–"/>
              <a:defRPr sz="2500" kern="1200">
                <a:solidFill>
                  <a:schemeClr val="tx1"/>
                </a:solidFill>
                <a:latin typeface="Trebuchet MS" pitchFamily="34" charset="0"/>
                <a:ea typeface="+mn-ea"/>
                <a:cs typeface="+mn-cs"/>
              </a:defRPr>
            </a:lvl2pPr>
            <a:lvl3pPr marL="2014879" indent="-559688" algn="l" defTabSz="4298410" rtl="0" eaLnBrk="1" latinLnBrk="0" hangingPunct="1">
              <a:spcBef>
                <a:spcPct val="20000"/>
              </a:spcBef>
              <a:buFont typeface="Arial" pitchFamily="34" charset="0"/>
              <a:buChar char="•"/>
              <a:defRPr sz="2500" kern="1200">
                <a:solidFill>
                  <a:schemeClr val="tx1"/>
                </a:solidFill>
                <a:latin typeface="Trebuchet MS" pitchFamily="34" charset="0"/>
                <a:ea typeface="+mn-ea"/>
                <a:cs typeface="+mn-cs"/>
              </a:defRPr>
            </a:lvl3pPr>
            <a:lvl4pPr marL="2630537" indent="-615658" algn="l" defTabSz="4298410" rtl="0" eaLnBrk="1" latinLnBrk="0" hangingPunct="1">
              <a:spcBef>
                <a:spcPct val="20000"/>
              </a:spcBef>
              <a:buFont typeface="Arial" pitchFamily="34" charset="0"/>
              <a:buChar char="–"/>
              <a:defRPr sz="2500" kern="1200">
                <a:solidFill>
                  <a:schemeClr val="tx1"/>
                </a:solidFill>
                <a:latin typeface="Trebuchet MS" pitchFamily="34" charset="0"/>
                <a:ea typeface="+mn-ea"/>
                <a:cs typeface="+mn-cs"/>
              </a:defRPr>
            </a:lvl4pPr>
            <a:lvl5pPr marL="3078288" indent="-447751" algn="l" defTabSz="4298410" rtl="0" eaLnBrk="1" latinLnBrk="0" hangingPunct="1">
              <a:spcBef>
                <a:spcPct val="20000"/>
              </a:spcBef>
              <a:buFont typeface="Arial" pitchFamily="34" charset="0"/>
              <a:buChar char="»"/>
              <a:defRPr sz="2500" kern="1200">
                <a:solidFill>
                  <a:schemeClr val="tx1"/>
                </a:solidFill>
                <a:latin typeface="Trebuchet MS" pitchFamily="34" charset="0"/>
                <a:ea typeface="+mn-ea"/>
                <a:cs typeface="+mn-cs"/>
              </a:defRPr>
            </a:lvl5pPr>
            <a:lvl6pPr marL="11820625"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6pPr>
            <a:lvl7pPr marL="13969828"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7pPr>
            <a:lvl8pPr marL="16119034"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8pPr>
            <a:lvl9pPr marL="18268238"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9pPr>
          </a:lstStyle>
          <a:p>
            <a:pPr marL="108000">
              <a:spcBef>
                <a:spcPts val="0"/>
              </a:spcBef>
            </a:pPr>
            <a:r>
              <a:rPr lang="nl-NL" sz="2400" dirty="0">
                <a:solidFill>
                  <a:schemeClr val="tx1"/>
                </a:solidFill>
                <a:latin typeface="+mn-lt"/>
              </a:rPr>
              <a:t>Verband tussen soort beeldvorming met PTV-marge bekijken</a:t>
            </a:r>
          </a:p>
        </p:txBody>
      </p:sp>
      <p:sp>
        <p:nvSpPr>
          <p:cNvPr id="128" name="Text Placeholder 333">
            <a:extLst>
              <a:ext uri="{FF2B5EF4-FFF2-40B4-BE49-F238E27FC236}">
                <a16:creationId xmlns:a16="http://schemas.microsoft.com/office/drawing/2014/main" id="{F56E3CE9-3139-4FBF-8EA1-21A78F440DF8}"/>
              </a:ext>
            </a:extLst>
          </p:cNvPr>
          <p:cNvSpPr txBox="1">
            <a:spLocks/>
          </p:cNvSpPr>
          <p:nvPr/>
        </p:nvSpPr>
        <p:spPr>
          <a:xfrm>
            <a:off x="19018539" y="15591146"/>
            <a:ext cx="4252792" cy="884070"/>
          </a:xfrm>
          <a:prstGeom prst="rect">
            <a:avLst/>
          </a:prstGeom>
          <a:gradFill>
            <a:gsLst>
              <a:gs pos="0">
                <a:srgbClr val="7CCB50"/>
              </a:gs>
              <a:gs pos="100000">
                <a:srgbClr val="92D050"/>
              </a:gs>
            </a:gsLst>
            <a:lin ang="16200000" scaled="1"/>
          </a:gradFill>
          <a:ln>
            <a:solidFill>
              <a:schemeClr val="tx1"/>
            </a:solidFill>
          </a:ln>
        </p:spPr>
        <p:txBody>
          <a:bodyPr wrap="square" lIns="108000" tIns="108000" rIns="108000" bIns="36000">
            <a:spAutoFit/>
          </a:bodyPr>
          <a:lstStyle>
            <a:lvl1pPr marL="0" indent="0" algn="l" defTabSz="4298410" rtl="0" eaLnBrk="1" latinLnBrk="0" hangingPunct="1">
              <a:spcBef>
                <a:spcPct val="20000"/>
              </a:spcBef>
              <a:buFont typeface="Arial" pitchFamily="34" charset="0"/>
              <a:buNone/>
              <a:defRPr sz="2800" kern="1200">
                <a:solidFill>
                  <a:schemeClr val="accent5">
                    <a:lumMod val="50000"/>
                  </a:schemeClr>
                </a:solidFill>
                <a:latin typeface="Times New Roman" panose="02020603050405020304" pitchFamily="18" charset="0"/>
                <a:ea typeface="+mn-ea"/>
                <a:cs typeface="Times New Roman" panose="02020603050405020304" pitchFamily="18" charset="0"/>
              </a:defRPr>
            </a:lvl1pPr>
            <a:lvl2pPr marL="1455191" indent="-559688" algn="l" defTabSz="4298410" rtl="0" eaLnBrk="1" latinLnBrk="0" hangingPunct="1">
              <a:spcBef>
                <a:spcPct val="20000"/>
              </a:spcBef>
              <a:buFont typeface="Arial" pitchFamily="34" charset="0"/>
              <a:buChar char="–"/>
              <a:defRPr sz="2500" kern="1200">
                <a:solidFill>
                  <a:schemeClr val="tx1"/>
                </a:solidFill>
                <a:latin typeface="Trebuchet MS" pitchFamily="34" charset="0"/>
                <a:ea typeface="+mn-ea"/>
                <a:cs typeface="+mn-cs"/>
              </a:defRPr>
            </a:lvl2pPr>
            <a:lvl3pPr marL="2014879" indent="-559688" algn="l" defTabSz="4298410" rtl="0" eaLnBrk="1" latinLnBrk="0" hangingPunct="1">
              <a:spcBef>
                <a:spcPct val="20000"/>
              </a:spcBef>
              <a:buFont typeface="Arial" pitchFamily="34" charset="0"/>
              <a:buChar char="•"/>
              <a:defRPr sz="2500" kern="1200">
                <a:solidFill>
                  <a:schemeClr val="tx1"/>
                </a:solidFill>
                <a:latin typeface="Trebuchet MS" pitchFamily="34" charset="0"/>
                <a:ea typeface="+mn-ea"/>
                <a:cs typeface="+mn-cs"/>
              </a:defRPr>
            </a:lvl3pPr>
            <a:lvl4pPr marL="2630537" indent="-615658" algn="l" defTabSz="4298410" rtl="0" eaLnBrk="1" latinLnBrk="0" hangingPunct="1">
              <a:spcBef>
                <a:spcPct val="20000"/>
              </a:spcBef>
              <a:buFont typeface="Arial" pitchFamily="34" charset="0"/>
              <a:buChar char="–"/>
              <a:defRPr sz="2500" kern="1200">
                <a:solidFill>
                  <a:schemeClr val="tx1"/>
                </a:solidFill>
                <a:latin typeface="Trebuchet MS" pitchFamily="34" charset="0"/>
                <a:ea typeface="+mn-ea"/>
                <a:cs typeface="+mn-cs"/>
              </a:defRPr>
            </a:lvl4pPr>
            <a:lvl5pPr marL="3078288" indent="-447751" algn="l" defTabSz="4298410" rtl="0" eaLnBrk="1" latinLnBrk="0" hangingPunct="1">
              <a:spcBef>
                <a:spcPct val="20000"/>
              </a:spcBef>
              <a:buFont typeface="Arial" pitchFamily="34" charset="0"/>
              <a:buChar char="»"/>
              <a:defRPr sz="2500" kern="1200">
                <a:solidFill>
                  <a:schemeClr val="tx1"/>
                </a:solidFill>
                <a:latin typeface="Trebuchet MS" pitchFamily="34" charset="0"/>
                <a:ea typeface="+mn-ea"/>
                <a:cs typeface="+mn-cs"/>
              </a:defRPr>
            </a:lvl5pPr>
            <a:lvl6pPr marL="11820625"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6pPr>
            <a:lvl7pPr marL="13969828"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7pPr>
            <a:lvl8pPr marL="16119034"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8pPr>
            <a:lvl9pPr marL="18268238"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9pPr>
          </a:lstStyle>
          <a:p>
            <a:pPr marL="108000">
              <a:spcBef>
                <a:spcPts val="0"/>
              </a:spcBef>
            </a:pPr>
            <a:r>
              <a:rPr lang="nl-NL" sz="2400" dirty="0">
                <a:solidFill>
                  <a:schemeClr val="tx1"/>
                </a:solidFill>
                <a:latin typeface="+mn-lt"/>
              </a:rPr>
              <a:t>IGRT-protocol onderdelen voor optimale PTV-marge bekijken </a:t>
            </a:r>
          </a:p>
        </p:txBody>
      </p:sp>
      <p:sp>
        <p:nvSpPr>
          <p:cNvPr id="129" name="Text Placeholder 333">
            <a:extLst>
              <a:ext uri="{FF2B5EF4-FFF2-40B4-BE49-F238E27FC236}">
                <a16:creationId xmlns:a16="http://schemas.microsoft.com/office/drawing/2014/main" id="{88D7C1E4-0D5D-4BAC-AC95-9FACFD7AD6B4}"/>
              </a:ext>
            </a:extLst>
          </p:cNvPr>
          <p:cNvSpPr txBox="1">
            <a:spLocks/>
          </p:cNvSpPr>
          <p:nvPr/>
        </p:nvSpPr>
        <p:spPr>
          <a:xfrm>
            <a:off x="24720156" y="14159135"/>
            <a:ext cx="4252792" cy="1762324"/>
          </a:xfrm>
          <a:prstGeom prst="rect">
            <a:avLst/>
          </a:prstGeom>
          <a:gradFill>
            <a:gsLst>
              <a:gs pos="0">
                <a:srgbClr val="76CA50"/>
              </a:gs>
              <a:gs pos="100000">
                <a:srgbClr val="69C750"/>
              </a:gs>
            </a:gsLst>
            <a:lin ang="16200000" scaled="1"/>
          </a:gradFill>
          <a:ln>
            <a:solidFill>
              <a:schemeClr val="tx1"/>
            </a:solidFill>
          </a:ln>
        </p:spPr>
        <p:txBody>
          <a:bodyPr wrap="square" lIns="108000" tIns="288000" rIns="0" bIns="360000" anchor="ctr" anchorCtr="0">
            <a:spAutoFit/>
          </a:bodyPr>
          <a:lstStyle>
            <a:lvl1pPr marL="0" indent="0" algn="l" defTabSz="4298410" rtl="0" eaLnBrk="1" latinLnBrk="0" hangingPunct="1">
              <a:spcBef>
                <a:spcPct val="20000"/>
              </a:spcBef>
              <a:buFont typeface="Arial" pitchFamily="34" charset="0"/>
              <a:buNone/>
              <a:defRPr sz="2800" kern="1200">
                <a:solidFill>
                  <a:schemeClr val="accent5">
                    <a:lumMod val="50000"/>
                  </a:schemeClr>
                </a:solidFill>
                <a:latin typeface="Times New Roman" panose="02020603050405020304" pitchFamily="18" charset="0"/>
                <a:ea typeface="+mn-ea"/>
                <a:cs typeface="Times New Roman" panose="02020603050405020304" pitchFamily="18" charset="0"/>
              </a:defRPr>
            </a:lvl1pPr>
            <a:lvl2pPr marL="1455191" indent="-559688" algn="l" defTabSz="4298410" rtl="0" eaLnBrk="1" latinLnBrk="0" hangingPunct="1">
              <a:spcBef>
                <a:spcPct val="20000"/>
              </a:spcBef>
              <a:buFont typeface="Arial" pitchFamily="34" charset="0"/>
              <a:buChar char="–"/>
              <a:defRPr sz="2500" kern="1200">
                <a:solidFill>
                  <a:schemeClr val="tx1"/>
                </a:solidFill>
                <a:latin typeface="Trebuchet MS" pitchFamily="34" charset="0"/>
                <a:ea typeface="+mn-ea"/>
                <a:cs typeface="+mn-cs"/>
              </a:defRPr>
            </a:lvl2pPr>
            <a:lvl3pPr marL="2014879" indent="-559688" algn="l" defTabSz="4298410" rtl="0" eaLnBrk="1" latinLnBrk="0" hangingPunct="1">
              <a:spcBef>
                <a:spcPct val="20000"/>
              </a:spcBef>
              <a:buFont typeface="Arial" pitchFamily="34" charset="0"/>
              <a:buChar char="•"/>
              <a:defRPr sz="2500" kern="1200">
                <a:solidFill>
                  <a:schemeClr val="tx1"/>
                </a:solidFill>
                <a:latin typeface="Trebuchet MS" pitchFamily="34" charset="0"/>
                <a:ea typeface="+mn-ea"/>
                <a:cs typeface="+mn-cs"/>
              </a:defRPr>
            </a:lvl3pPr>
            <a:lvl4pPr marL="2630537" indent="-615658" algn="l" defTabSz="4298410" rtl="0" eaLnBrk="1" latinLnBrk="0" hangingPunct="1">
              <a:spcBef>
                <a:spcPct val="20000"/>
              </a:spcBef>
              <a:buFont typeface="Arial" pitchFamily="34" charset="0"/>
              <a:buChar char="–"/>
              <a:defRPr sz="2500" kern="1200">
                <a:solidFill>
                  <a:schemeClr val="tx1"/>
                </a:solidFill>
                <a:latin typeface="Trebuchet MS" pitchFamily="34" charset="0"/>
                <a:ea typeface="+mn-ea"/>
                <a:cs typeface="+mn-cs"/>
              </a:defRPr>
            </a:lvl4pPr>
            <a:lvl5pPr marL="3078288" indent="-447751" algn="l" defTabSz="4298410" rtl="0" eaLnBrk="1" latinLnBrk="0" hangingPunct="1">
              <a:spcBef>
                <a:spcPct val="20000"/>
              </a:spcBef>
              <a:buFont typeface="Arial" pitchFamily="34" charset="0"/>
              <a:buChar char="»"/>
              <a:defRPr sz="2500" kern="1200">
                <a:solidFill>
                  <a:schemeClr val="tx1"/>
                </a:solidFill>
                <a:latin typeface="Trebuchet MS" pitchFamily="34" charset="0"/>
                <a:ea typeface="+mn-ea"/>
                <a:cs typeface="+mn-cs"/>
              </a:defRPr>
            </a:lvl5pPr>
            <a:lvl6pPr marL="11820625"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6pPr>
            <a:lvl7pPr marL="13969828"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7pPr>
            <a:lvl8pPr marL="16119034"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8pPr>
            <a:lvl9pPr marL="18268238"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9pPr>
          </a:lstStyle>
          <a:p>
            <a:pPr marL="108000">
              <a:spcBef>
                <a:spcPts val="0"/>
              </a:spcBef>
            </a:pPr>
            <a:r>
              <a:rPr lang="nl-NL" sz="2400" dirty="0">
                <a:solidFill>
                  <a:schemeClr val="tx1"/>
                </a:solidFill>
                <a:latin typeface="+mn-lt"/>
              </a:rPr>
              <a:t>Bewijslast bepalen in Best-Evidence Synthese a.d.h.v. methodologische kwaliteit</a:t>
            </a:r>
          </a:p>
        </p:txBody>
      </p:sp>
      <p:sp>
        <p:nvSpPr>
          <p:cNvPr id="135" name="Pijl: rechts 134">
            <a:extLst>
              <a:ext uri="{FF2B5EF4-FFF2-40B4-BE49-F238E27FC236}">
                <a16:creationId xmlns:a16="http://schemas.microsoft.com/office/drawing/2014/main" id="{AE6A46EB-2C7B-46F4-AC96-2CDDD82A5A40}"/>
              </a:ext>
            </a:extLst>
          </p:cNvPr>
          <p:cNvSpPr/>
          <p:nvPr/>
        </p:nvSpPr>
        <p:spPr>
          <a:xfrm rot="2115688">
            <a:off x="17694179" y="14950428"/>
            <a:ext cx="1409621" cy="791778"/>
          </a:xfrm>
          <a:prstGeom prst="rightArrow">
            <a:avLst>
              <a:gd name="adj1" fmla="val 27336"/>
              <a:gd name="adj2" fmla="val 50000"/>
            </a:avLst>
          </a:prstGeom>
          <a:gradFill>
            <a:gsLst>
              <a:gs pos="0">
                <a:srgbClr val="7CCB50"/>
              </a:gs>
              <a:gs pos="100000">
                <a:srgbClr val="92D050"/>
              </a:gs>
            </a:gsLst>
            <a:lin ang="16200000" scaled="1"/>
          </a:gra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37" name="Pijl: rechts 336">
            <a:extLst>
              <a:ext uri="{FF2B5EF4-FFF2-40B4-BE49-F238E27FC236}">
                <a16:creationId xmlns:a16="http://schemas.microsoft.com/office/drawing/2014/main" id="{8A74316F-1350-4E41-9F94-069347B5174A}"/>
              </a:ext>
            </a:extLst>
          </p:cNvPr>
          <p:cNvSpPr/>
          <p:nvPr/>
        </p:nvSpPr>
        <p:spPr>
          <a:xfrm rot="19543728">
            <a:off x="17677734" y="14242008"/>
            <a:ext cx="1409621" cy="791778"/>
          </a:xfrm>
          <a:prstGeom prst="rightArrow">
            <a:avLst>
              <a:gd name="adj1" fmla="val 27336"/>
              <a:gd name="adj2" fmla="val 50000"/>
            </a:avLst>
          </a:prstGeom>
          <a:gradFill>
            <a:gsLst>
              <a:gs pos="0">
                <a:srgbClr val="6FC850"/>
              </a:gs>
              <a:gs pos="100000">
                <a:srgbClr val="69C750"/>
              </a:gs>
            </a:gsLst>
            <a:lin ang="16200000" scaled="1"/>
          </a:gra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36" name="Pijl: rechts 135">
            <a:extLst>
              <a:ext uri="{FF2B5EF4-FFF2-40B4-BE49-F238E27FC236}">
                <a16:creationId xmlns:a16="http://schemas.microsoft.com/office/drawing/2014/main" id="{335FBE7D-E8D8-4B33-B8F8-3BF9F9EC0003}"/>
              </a:ext>
            </a:extLst>
          </p:cNvPr>
          <p:cNvSpPr/>
          <p:nvPr/>
        </p:nvSpPr>
        <p:spPr>
          <a:xfrm rot="20115067">
            <a:off x="23297833" y="15292768"/>
            <a:ext cx="1409621" cy="791778"/>
          </a:xfrm>
          <a:prstGeom prst="rightArrow">
            <a:avLst>
              <a:gd name="adj1" fmla="val 27336"/>
              <a:gd name="adj2" fmla="val 50000"/>
            </a:avLst>
          </a:prstGeom>
          <a:gradFill>
            <a:gsLst>
              <a:gs pos="0">
                <a:srgbClr val="7CCB50"/>
              </a:gs>
              <a:gs pos="100000">
                <a:srgbClr val="92D050"/>
              </a:gs>
            </a:gsLst>
            <a:lin ang="16200000" scaled="0"/>
          </a:gra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37" name="Pijl: rechts 136">
            <a:extLst>
              <a:ext uri="{FF2B5EF4-FFF2-40B4-BE49-F238E27FC236}">
                <a16:creationId xmlns:a16="http://schemas.microsoft.com/office/drawing/2014/main" id="{BED0C6E7-114E-4DD8-871C-8CE5B5EF377C}"/>
              </a:ext>
            </a:extLst>
          </p:cNvPr>
          <p:cNvSpPr/>
          <p:nvPr/>
        </p:nvSpPr>
        <p:spPr>
          <a:xfrm rot="1222820">
            <a:off x="23345842" y="13794101"/>
            <a:ext cx="1415571" cy="791778"/>
          </a:xfrm>
          <a:prstGeom prst="rightArrow">
            <a:avLst>
              <a:gd name="adj1" fmla="val 27336"/>
              <a:gd name="adj2" fmla="val 50000"/>
            </a:avLst>
          </a:prstGeom>
          <a:gradFill>
            <a:gsLst>
              <a:gs pos="0">
                <a:srgbClr val="6FC850"/>
              </a:gs>
              <a:gs pos="100000">
                <a:srgbClr val="69C750"/>
              </a:gs>
            </a:gsLst>
            <a:lin ang="16200000" scaled="1"/>
          </a:gra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graphicFrame>
        <p:nvGraphicFramePr>
          <p:cNvPr id="345" name="Tabel 344">
            <a:extLst>
              <a:ext uri="{FF2B5EF4-FFF2-40B4-BE49-F238E27FC236}">
                <a16:creationId xmlns:a16="http://schemas.microsoft.com/office/drawing/2014/main" id="{5C6E2E40-7496-4069-AF7C-0685507747DE}"/>
              </a:ext>
            </a:extLst>
          </p:cNvPr>
          <p:cNvGraphicFramePr>
            <a:graphicFrameLocks noGrp="1"/>
          </p:cNvGraphicFramePr>
          <p:nvPr>
            <p:extLst>
              <p:ext uri="{D42A27DB-BD31-4B8C-83A1-F6EECF244321}">
                <p14:modId xmlns:p14="http://schemas.microsoft.com/office/powerpoint/2010/main" val="2144284474"/>
              </p:ext>
            </p:extLst>
          </p:nvPr>
        </p:nvGraphicFramePr>
        <p:xfrm>
          <a:off x="818054" y="16918961"/>
          <a:ext cx="12445006" cy="13438621"/>
        </p:xfrm>
        <a:graphic>
          <a:graphicData uri="http://schemas.openxmlformats.org/drawingml/2006/table">
            <a:tbl>
              <a:tblPr firstRow="1" firstCol="1" bandRow="1">
                <a:tableStyleId>{5C22544A-7EE6-4342-B048-85BDC9FD1C3A}</a:tableStyleId>
              </a:tblPr>
              <a:tblGrid>
                <a:gridCol w="2124000">
                  <a:extLst>
                    <a:ext uri="{9D8B030D-6E8A-4147-A177-3AD203B41FA5}">
                      <a16:colId xmlns:a16="http://schemas.microsoft.com/office/drawing/2014/main" val="401584953"/>
                    </a:ext>
                  </a:extLst>
                </a:gridCol>
                <a:gridCol w="443408">
                  <a:extLst>
                    <a:ext uri="{9D8B030D-6E8A-4147-A177-3AD203B41FA5}">
                      <a16:colId xmlns:a16="http://schemas.microsoft.com/office/drawing/2014/main" val="1474784091"/>
                    </a:ext>
                  </a:extLst>
                </a:gridCol>
                <a:gridCol w="1728000">
                  <a:extLst>
                    <a:ext uri="{9D8B030D-6E8A-4147-A177-3AD203B41FA5}">
                      <a16:colId xmlns:a16="http://schemas.microsoft.com/office/drawing/2014/main" val="1399221757"/>
                    </a:ext>
                  </a:extLst>
                </a:gridCol>
                <a:gridCol w="540000">
                  <a:extLst>
                    <a:ext uri="{9D8B030D-6E8A-4147-A177-3AD203B41FA5}">
                      <a16:colId xmlns:a16="http://schemas.microsoft.com/office/drawing/2014/main" val="1601542535"/>
                    </a:ext>
                  </a:extLst>
                </a:gridCol>
                <a:gridCol w="1992996">
                  <a:extLst>
                    <a:ext uri="{9D8B030D-6E8A-4147-A177-3AD203B41FA5}">
                      <a16:colId xmlns:a16="http://schemas.microsoft.com/office/drawing/2014/main" val="1767106502"/>
                    </a:ext>
                  </a:extLst>
                </a:gridCol>
                <a:gridCol w="2293869">
                  <a:extLst>
                    <a:ext uri="{9D8B030D-6E8A-4147-A177-3AD203B41FA5}">
                      <a16:colId xmlns:a16="http://schemas.microsoft.com/office/drawing/2014/main" val="1485099240"/>
                    </a:ext>
                  </a:extLst>
                </a:gridCol>
                <a:gridCol w="1440000">
                  <a:extLst>
                    <a:ext uri="{9D8B030D-6E8A-4147-A177-3AD203B41FA5}">
                      <a16:colId xmlns:a16="http://schemas.microsoft.com/office/drawing/2014/main" val="3042428600"/>
                    </a:ext>
                  </a:extLst>
                </a:gridCol>
                <a:gridCol w="697243">
                  <a:extLst>
                    <a:ext uri="{9D8B030D-6E8A-4147-A177-3AD203B41FA5}">
                      <a16:colId xmlns:a16="http://schemas.microsoft.com/office/drawing/2014/main" val="1451621905"/>
                    </a:ext>
                  </a:extLst>
                </a:gridCol>
                <a:gridCol w="592745">
                  <a:extLst>
                    <a:ext uri="{9D8B030D-6E8A-4147-A177-3AD203B41FA5}">
                      <a16:colId xmlns:a16="http://schemas.microsoft.com/office/drawing/2014/main" val="1421696793"/>
                    </a:ext>
                  </a:extLst>
                </a:gridCol>
                <a:gridCol w="592745">
                  <a:extLst>
                    <a:ext uri="{9D8B030D-6E8A-4147-A177-3AD203B41FA5}">
                      <a16:colId xmlns:a16="http://schemas.microsoft.com/office/drawing/2014/main" val="4214113729"/>
                    </a:ext>
                  </a:extLst>
                </a:gridCol>
              </a:tblGrid>
              <a:tr h="638588">
                <a:tc rowSpan="2">
                  <a:txBody>
                    <a:bodyPr/>
                    <a:lstStyle/>
                    <a:p>
                      <a:pPr algn="ctr">
                        <a:lnSpc>
                          <a:spcPct val="107000"/>
                        </a:lnSpc>
                        <a:spcAft>
                          <a:spcPts val="800"/>
                        </a:spcAft>
                      </a:pPr>
                      <a:r>
                        <a:rPr lang="nl-NL" sz="2400" b="0" dirty="0">
                          <a:solidFill>
                            <a:sysClr val="windowText" lastClr="000000"/>
                          </a:solidFill>
                          <a:effectLst/>
                        </a:rPr>
                        <a:t>Auteur, Jaartal</a:t>
                      </a:r>
                      <a:endParaRPr lang="nl-NL" sz="2400" b="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gradFill>
                      <a:gsLst>
                        <a:gs pos="0">
                          <a:srgbClr val="82CC50"/>
                        </a:gs>
                        <a:gs pos="100000">
                          <a:srgbClr val="7ECC50"/>
                        </a:gs>
                        <a:gs pos="54000">
                          <a:srgbClr val="92D050"/>
                        </a:gs>
                      </a:gsLst>
                      <a:lin ang="16200000" scaled="1"/>
                    </a:gradFill>
                  </a:tcPr>
                </a:tc>
                <a:tc rowSpan="2">
                  <a:txBody>
                    <a:bodyPr/>
                    <a:lstStyle/>
                    <a:p>
                      <a:pPr algn="ctr">
                        <a:lnSpc>
                          <a:spcPct val="107000"/>
                        </a:lnSpc>
                        <a:spcAft>
                          <a:spcPts val="800"/>
                        </a:spcAft>
                      </a:pPr>
                      <a:r>
                        <a:rPr lang="nl-NL" sz="2400" b="0" dirty="0">
                          <a:solidFill>
                            <a:sysClr val="windowText" lastClr="000000"/>
                          </a:solidFill>
                          <a:effectLst/>
                        </a:rPr>
                        <a:t>KB</a:t>
                      </a:r>
                      <a:endParaRPr lang="nl-NL" sz="2400" b="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gradFill>
                      <a:gsLst>
                        <a:gs pos="0">
                          <a:srgbClr val="82CC50"/>
                        </a:gs>
                        <a:gs pos="100000">
                          <a:srgbClr val="7ECC50"/>
                        </a:gs>
                        <a:gs pos="54000">
                          <a:srgbClr val="92D050"/>
                        </a:gs>
                      </a:gsLst>
                      <a:lin ang="16200000" scaled="1"/>
                    </a:gradFill>
                  </a:tcPr>
                </a:tc>
                <a:tc rowSpan="2">
                  <a:txBody>
                    <a:bodyPr/>
                    <a:lstStyle/>
                    <a:p>
                      <a:pPr algn="ctr">
                        <a:lnSpc>
                          <a:spcPct val="107000"/>
                        </a:lnSpc>
                        <a:spcAft>
                          <a:spcPts val="800"/>
                        </a:spcAft>
                      </a:pPr>
                      <a:r>
                        <a:rPr lang="nl-NL" sz="2400" b="0" dirty="0">
                          <a:solidFill>
                            <a:sysClr val="windowText" lastClr="000000"/>
                          </a:solidFill>
                          <a:effectLst/>
                        </a:rPr>
                        <a:t>Soort beeld- vorming</a:t>
                      </a:r>
                      <a:endParaRPr lang="nl-NL" sz="2400" b="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gradFill>
                      <a:gsLst>
                        <a:gs pos="0">
                          <a:srgbClr val="82CC50"/>
                        </a:gs>
                        <a:gs pos="100000">
                          <a:srgbClr val="7ECC50"/>
                        </a:gs>
                        <a:gs pos="54000">
                          <a:srgbClr val="92D050"/>
                        </a:gs>
                      </a:gsLst>
                      <a:lin ang="16200000" scaled="1"/>
                    </a:gradFill>
                  </a:tcPr>
                </a:tc>
                <a:tc rowSpan="2">
                  <a:txBody>
                    <a:bodyPr/>
                    <a:lstStyle/>
                    <a:p>
                      <a:pPr algn="ctr">
                        <a:lnSpc>
                          <a:spcPct val="107000"/>
                        </a:lnSpc>
                        <a:spcAft>
                          <a:spcPts val="800"/>
                        </a:spcAft>
                      </a:pPr>
                      <a:r>
                        <a:rPr lang="en-GB" sz="2400" b="0" dirty="0">
                          <a:solidFill>
                            <a:sysClr val="windowText" lastClr="000000"/>
                          </a:solidFill>
                          <a:effectLst/>
                          <a:latin typeface="+mn-lt"/>
                          <a:ea typeface="Calibri" panose="020F0502020204030204" pitchFamily="34" charset="0"/>
                          <a:cs typeface="Times New Roman" panose="02020603050405020304" pitchFamily="18" charset="0"/>
                        </a:rPr>
                        <a:t>PCS</a:t>
                      </a:r>
                      <a:endParaRPr lang="nl-NL" sz="2400" b="0" dirty="0">
                        <a:solidFill>
                          <a:sysClr val="windowText" lastClr="000000"/>
                        </a:solidFill>
                        <a:effectLst/>
                        <a:latin typeface="+mn-lt"/>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gradFill>
                      <a:gsLst>
                        <a:gs pos="0">
                          <a:srgbClr val="82CC50"/>
                        </a:gs>
                        <a:gs pos="100000">
                          <a:srgbClr val="7ECC50"/>
                        </a:gs>
                        <a:gs pos="54000">
                          <a:srgbClr val="92D050"/>
                        </a:gs>
                      </a:gsLst>
                      <a:lin ang="16200000" scaled="1"/>
                    </a:gradFill>
                  </a:tcPr>
                </a:tc>
                <a:tc rowSpan="2">
                  <a:txBody>
                    <a:bodyPr/>
                    <a:lstStyle/>
                    <a:p>
                      <a:pPr algn="ctr">
                        <a:lnSpc>
                          <a:spcPct val="107000"/>
                        </a:lnSpc>
                        <a:spcAft>
                          <a:spcPts val="800"/>
                        </a:spcAft>
                      </a:pPr>
                      <a:r>
                        <a:rPr lang="nl-NL" sz="2400" b="0" dirty="0">
                          <a:solidFill>
                            <a:sysClr val="windowText" lastClr="000000"/>
                          </a:solidFill>
                          <a:effectLst/>
                        </a:rPr>
                        <a:t>Ademhalings techniek</a:t>
                      </a:r>
                      <a:endParaRPr lang="nl-NL" sz="2400" b="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gradFill>
                      <a:gsLst>
                        <a:gs pos="0">
                          <a:srgbClr val="82CC50"/>
                        </a:gs>
                        <a:gs pos="100000">
                          <a:srgbClr val="7ECC50"/>
                        </a:gs>
                        <a:gs pos="54000">
                          <a:srgbClr val="92D050"/>
                        </a:gs>
                      </a:gsLst>
                      <a:lin ang="16200000" scaled="1"/>
                    </a:gradFill>
                  </a:tcPr>
                </a:tc>
                <a:tc rowSpan="2">
                  <a:txBody>
                    <a:bodyPr/>
                    <a:lstStyle/>
                    <a:p>
                      <a:pPr algn="ctr">
                        <a:lnSpc>
                          <a:spcPct val="107000"/>
                        </a:lnSpc>
                        <a:spcAft>
                          <a:spcPts val="800"/>
                        </a:spcAft>
                      </a:pPr>
                      <a:r>
                        <a:rPr lang="nl-NL" sz="2400" b="0" dirty="0">
                          <a:solidFill>
                            <a:sysClr val="windowText" lastClr="000000"/>
                          </a:solidFill>
                          <a:effectLst/>
                        </a:rPr>
                        <a:t>Immobilisatie techniek</a:t>
                      </a:r>
                      <a:endParaRPr lang="nl-NL" sz="2400" b="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gradFill>
                      <a:gsLst>
                        <a:gs pos="0">
                          <a:srgbClr val="82CC50"/>
                        </a:gs>
                        <a:gs pos="100000">
                          <a:srgbClr val="7ECC50"/>
                        </a:gs>
                        <a:gs pos="54000">
                          <a:srgbClr val="92D050"/>
                        </a:gs>
                      </a:gsLst>
                      <a:lin ang="16200000" scaled="1"/>
                    </a:gradFill>
                  </a:tcPr>
                </a:tc>
                <a:tc rowSpan="2">
                  <a:txBody>
                    <a:bodyPr/>
                    <a:lstStyle/>
                    <a:p>
                      <a:pPr algn="ctr">
                        <a:lnSpc>
                          <a:spcPct val="107000"/>
                        </a:lnSpc>
                        <a:spcAft>
                          <a:spcPts val="800"/>
                        </a:spcAft>
                      </a:pPr>
                      <a:r>
                        <a:rPr lang="nl-NL" sz="2400" b="0" dirty="0">
                          <a:solidFill>
                            <a:sysClr val="windowText" lastClr="000000"/>
                          </a:solidFill>
                          <a:effectLst/>
                        </a:rPr>
                        <a:t>Beeld registratie</a:t>
                      </a:r>
                      <a:endParaRPr lang="nl-NL" sz="2400" b="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gradFill>
                      <a:gsLst>
                        <a:gs pos="0">
                          <a:srgbClr val="82CC50"/>
                        </a:gs>
                        <a:gs pos="100000">
                          <a:srgbClr val="7ECC50"/>
                        </a:gs>
                        <a:gs pos="54000">
                          <a:srgbClr val="92D050"/>
                        </a:gs>
                      </a:gsLst>
                      <a:lin ang="16200000" scaled="1"/>
                    </a:gradFill>
                  </a:tcPr>
                </a:tc>
                <a:tc gridSpan="3">
                  <a:txBody>
                    <a:bodyPr/>
                    <a:lstStyle/>
                    <a:p>
                      <a:pPr algn="ctr">
                        <a:lnSpc>
                          <a:spcPct val="107000"/>
                        </a:lnSpc>
                        <a:spcAft>
                          <a:spcPts val="800"/>
                        </a:spcAft>
                      </a:pPr>
                      <a:r>
                        <a:rPr lang="nl-NL" sz="2400" b="0" dirty="0">
                          <a:solidFill>
                            <a:sysClr val="windowText" lastClr="000000"/>
                          </a:solidFill>
                          <a:effectLst/>
                        </a:rPr>
                        <a:t>PTV marge (mm)</a:t>
                      </a:r>
                      <a:endParaRPr lang="nl-NL" sz="2400" b="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82CC50"/>
                        </a:gs>
                        <a:gs pos="100000">
                          <a:srgbClr val="7ECC50"/>
                        </a:gs>
                        <a:gs pos="54000">
                          <a:srgbClr val="92D050"/>
                        </a:gs>
                      </a:gsLst>
                      <a:lin ang="16200000" scaled="1"/>
                    </a:gradFill>
                  </a:tcPr>
                </a:tc>
                <a:tc hMerge="1">
                  <a:txBody>
                    <a:bodyPr/>
                    <a:lstStyle/>
                    <a:p>
                      <a:endParaRPr lang="nl-NL"/>
                    </a:p>
                  </a:txBody>
                  <a:tcPr>
                    <a:lnL w="12700" cap="flat" cmpd="sng" algn="ctr">
                      <a:solidFill>
                        <a:schemeClr val="tx1"/>
                      </a:solidFill>
                      <a:prstDash val="solid"/>
                      <a:round/>
                      <a:headEnd type="none" w="med" len="med"/>
                      <a:tailEnd type="none" w="med" len="med"/>
                    </a:lnL>
                  </a:tcPr>
                </a:tc>
                <a:tc hMerge="1">
                  <a:txBody>
                    <a:bodyPr/>
                    <a:lstStyle/>
                    <a:p>
                      <a:endParaRPr lang="nl-NL"/>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284445826"/>
                  </a:ext>
                </a:extLst>
              </a:tr>
              <a:tr h="360000">
                <a:tc vMerge="1">
                  <a:txBody>
                    <a:bodyPr/>
                    <a:lstStyle/>
                    <a:p>
                      <a:endParaRPr lang="nl-NL"/>
                    </a:p>
                  </a:txBody>
                  <a:tcPr/>
                </a:tc>
                <a:tc vMerge="1">
                  <a:txBody>
                    <a:bodyPr/>
                    <a:lstStyle/>
                    <a:p>
                      <a:endParaRPr lang="nl-NL"/>
                    </a:p>
                  </a:txBody>
                  <a:tcPr/>
                </a:tc>
                <a:tc vMerge="1">
                  <a:txBody>
                    <a:bodyPr/>
                    <a:lstStyle/>
                    <a:p>
                      <a:endParaRPr lang="nl-NL"/>
                    </a:p>
                  </a:txBody>
                  <a:tcPr/>
                </a:tc>
                <a:tc vMerge="1">
                  <a:txBody>
                    <a:bodyPr/>
                    <a:lstStyle/>
                    <a:p>
                      <a:endParaRPr lang="nl-NL"/>
                    </a:p>
                  </a:txBody>
                  <a:tcPr/>
                </a:tc>
                <a:tc vMerge="1">
                  <a:txBody>
                    <a:bodyPr/>
                    <a:lstStyle/>
                    <a:p>
                      <a:endParaRPr lang="nl-NL"/>
                    </a:p>
                  </a:txBody>
                  <a:tcPr/>
                </a:tc>
                <a:tc vMerge="1">
                  <a:txBody>
                    <a:bodyPr/>
                    <a:lstStyle/>
                    <a:p>
                      <a:endParaRPr lang="nl-NL"/>
                    </a:p>
                  </a:txBody>
                  <a:tcPr/>
                </a:tc>
                <a:tc vMerge="1">
                  <a:txBody>
                    <a:bodyPr/>
                    <a:lstStyle/>
                    <a:p>
                      <a:endParaRPr lang="nl-NL"/>
                    </a:p>
                  </a:txBody>
                  <a:tcPr/>
                </a:tc>
                <a:tc>
                  <a:txBody>
                    <a:bodyPr/>
                    <a:lstStyle/>
                    <a:p>
                      <a:pPr algn="ctr">
                        <a:lnSpc>
                          <a:spcPct val="107000"/>
                        </a:lnSpc>
                        <a:spcAft>
                          <a:spcPts val="800"/>
                        </a:spcAft>
                      </a:pPr>
                      <a:r>
                        <a:rPr lang="nl-NL" sz="2400" dirty="0">
                          <a:solidFill>
                            <a:sysClr val="windowText" lastClr="000000"/>
                          </a:solidFill>
                          <a:effectLst/>
                        </a:rPr>
                        <a:t>SI</a:t>
                      </a:r>
                      <a:endParaRPr lang="nl-NL" sz="24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gradFill>
                      <a:gsLst>
                        <a:gs pos="0">
                          <a:srgbClr val="82CC50"/>
                        </a:gs>
                        <a:gs pos="100000">
                          <a:srgbClr val="7ECC50"/>
                        </a:gs>
                        <a:gs pos="54000">
                          <a:srgbClr val="92D050"/>
                        </a:gs>
                      </a:gsLst>
                      <a:lin ang="16200000" scaled="1"/>
                    </a:gradFill>
                  </a:tcPr>
                </a:tc>
                <a:tc>
                  <a:txBody>
                    <a:bodyPr/>
                    <a:lstStyle/>
                    <a:p>
                      <a:pPr algn="ctr"/>
                      <a:r>
                        <a:rPr lang="nl-NL" sz="2400" dirty="0">
                          <a:solidFill>
                            <a:sysClr val="windowText" lastClr="000000"/>
                          </a:solidFill>
                          <a:effectLst/>
                        </a:rPr>
                        <a:t>LR</a:t>
                      </a:r>
                      <a:endParaRPr lang="nl-NL" dirty="0"/>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gradFill>
                      <a:gsLst>
                        <a:gs pos="0">
                          <a:srgbClr val="82CC50"/>
                        </a:gs>
                        <a:gs pos="100000">
                          <a:srgbClr val="7ECC50"/>
                        </a:gs>
                        <a:gs pos="54000">
                          <a:srgbClr val="92D050"/>
                        </a:gs>
                      </a:gsLst>
                      <a:lin ang="16200000" scaled="1"/>
                    </a:gradFill>
                  </a:tcPr>
                </a:tc>
                <a:tc>
                  <a:txBody>
                    <a:bodyPr/>
                    <a:lstStyle/>
                    <a:p>
                      <a:pPr algn="ctr"/>
                      <a:r>
                        <a:rPr lang="nl-NL" sz="2400" dirty="0">
                          <a:solidFill>
                            <a:sysClr val="windowText" lastClr="000000"/>
                          </a:solidFill>
                          <a:effectLst/>
                        </a:rPr>
                        <a:t>AP</a:t>
                      </a:r>
                      <a:endParaRPr lang="nl-NL" dirty="0"/>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82CC50"/>
                        </a:gs>
                        <a:gs pos="100000">
                          <a:srgbClr val="7ECC50"/>
                        </a:gs>
                        <a:gs pos="54000">
                          <a:srgbClr val="92D050"/>
                        </a:gs>
                      </a:gsLst>
                      <a:lin ang="16200000" scaled="1"/>
                    </a:gradFill>
                  </a:tcPr>
                </a:tc>
                <a:extLst>
                  <a:ext uri="{0D108BD9-81ED-4DB2-BD59-A6C34878D82A}">
                    <a16:rowId xmlns:a16="http://schemas.microsoft.com/office/drawing/2014/main" val="491271153"/>
                  </a:ext>
                </a:extLst>
              </a:tr>
              <a:tr h="418501">
                <a:tc>
                  <a:txBody>
                    <a:bodyPr/>
                    <a:lstStyle/>
                    <a:p>
                      <a:pPr algn="ctr">
                        <a:lnSpc>
                          <a:spcPct val="107000"/>
                        </a:lnSpc>
                        <a:spcAft>
                          <a:spcPts val="800"/>
                        </a:spcAft>
                      </a:pPr>
                      <a:r>
                        <a:rPr lang="nl-NL" sz="2230" b="0" dirty="0" err="1">
                          <a:solidFill>
                            <a:sysClr val="windowText" lastClr="000000"/>
                          </a:solidFill>
                          <a:effectLst/>
                        </a:rPr>
                        <a:t>Aibe</a:t>
                      </a:r>
                      <a:r>
                        <a:rPr lang="nl-NL" sz="2230" b="0" dirty="0">
                          <a:solidFill>
                            <a:sysClr val="windowText" lastClr="000000"/>
                          </a:solidFill>
                          <a:effectLst/>
                        </a:rPr>
                        <a:t> et al., 2014</a:t>
                      </a:r>
                      <a:endParaRPr lang="nl-NL" sz="2230" b="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92D050"/>
                        </a:gs>
                        <a:gs pos="100000">
                          <a:srgbClr val="7ECC50"/>
                        </a:gs>
                        <a:gs pos="54000">
                          <a:srgbClr val="92D050"/>
                        </a:gs>
                      </a:gsLst>
                      <a:lin ang="16200000" scaled="1"/>
                    </a:gradFill>
                  </a:tcPr>
                </a:tc>
                <a:tc>
                  <a:txBody>
                    <a:bodyPr/>
                    <a:lstStyle/>
                    <a:p>
                      <a:pPr algn="ctr">
                        <a:lnSpc>
                          <a:spcPct val="107000"/>
                        </a:lnSpc>
                        <a:spcAft>
                          <a:spcPts val="800"/>
                        </a:spcAft>
                      </a:pPr>
                      <a:r>
                        <a:rPr lang="nl-NL" sz="2350" dirty="0">
                          <a:effectLst/>
                        </a:rPr>
                        <a:t>G</a:t>
                      </a:r>
                      <a:endParaRPr lang="nl-NL" sz="2350" dirty="0">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nl-NL" sz="2350" dirty="0">
                          <a:effectLst/>
                          <a:latin typeface="+mn-lt"/>
                        </a:rPr>
                        <a:t>MVCT</a:t>
                      </a:r>
                      <a:endParaRPr lang="nl-NL" sz="2350" dirty="0">
                        <a:effectLst/>
                        <a:latin typeface="+mn-lt"/>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en-GB" sz="2350" dirty="0">
                          <a:effectLst/>
                          <a:latin typeface="+mn-lt"/>
                          <a:ea typeface="Calibri" panose="020F0502020204030204" pitchFamily="34" charset="0"/>
                          <a:cs typeface="Times New Roman" panose="02020603050405020304" pitchFamily="18" charset="0"/>
                        </a:rPr>
                        <a:t>-</a:t>
                      </a:r>
                      <a:endParaRPr lang="nl-NL" sz="2350" dirty="0">
                        <a:effectLst/>
                        <a:latin typeface="+mn-lt"/>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nl-NL" sz="2350" dirty="0">
                          <a:effectLst/>
                        </a:rPr>
                        <a:t>Free-</a:t>
                      </a:r>
                      <a:r>
                        <a:rPr lang="nl-NL" sz="2350" dirty="0" err="1">
                          <a:effectLst/>
                        </a:rPr>
                        <a:t>breathing</a:t>
                      </a:r>
                      <a:endParaRPr lang="nl-NL" sz="2350" dirty="0">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nl-NL" sz="2350" dirty="0">
                          <a:effectLst/>
                        </a:rPr>
                        <a:t>BodyFIX</a:t>
                      </a:r>
                      <a:endParaRPr lang="nl-NL" sz="2350" dirty="0">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nl-NL" sz="2350" dirty="0">
                          <a:effectLst/>
                        </a:rPr>
                        <a:t>BM</a:t>
                      </a:r>
                      <a:endParaRPr lang="nl-NL" sz="2350" dirty="0">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lnSpc>
                          <a:spcPct val="107000"/>
                        </a:lnSpc>
                        <a:spcAft>
                          <a:spcPts val="800"/>
                        </a:spcAft>
                      </a:pPr>
                      <a:r>
                        <a:rPr lang="en-GB" sz="2350" dirty="0">
                          <a:effectLst/>
                          <a:latin typeface="+mn-lt"/>
                          <a:ea typeface="Calibri" panose="020F0502020204030204" pitchFamily="34" charset="0"/>
                          <a:cs typeface="Times New Roman" panose="02020603050405020304" pitchFamily="18" charset="0"/>
                        </a:rPr>
                        <a:t>5-7</a:t>
                      </a:r>
                      <a:endParaRPr lang="nl-NL" sz="2350" dirty="0">
                        <a:effectLst/>
                        <a:latin typeface="+mn-lt"/>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nl-NL" dirty="0"/>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nl-NL" dirty="0"/>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075545050"/>
                  </a:ext>
                </a:extLst>
              </a:tr>
              <a:tr h="418501">
                <a:tc>
                  <a:txBody>
                    <a:bodyPr/>
                    <a:lstStyle/>
                    <a:p>
                      <a:pPr algn="ctr">
                        <a:lnSpc>
                          <a:spcPct val="107000"/>
                        </a:lnSpc>
                        <a:spcAft>
                          <a:spcPts val="800"/>
                        </a:spcAft>
                      </a:pPr>
                      <a:r>
                        <a:rPr lang="nl-NL" sz="2230" b="0" dirty="0" err="1">
                          <a:solidFill>
                            <a:sysClr val="windowText" lastClr="000000"/>
                          </a:solidFill>
                          <a:effectLst/>
                        </a:rPr>
                        <a:t>Atkins</a:t>
                      </a:r>
                      <a:r>
                        <a:rPr lang="nl-NL" sz="2230" b="0" dirty="0">
                          <a:solidFill>
                            <a:sysClr val="windowText" lastClr="000000"/>
                          </a:solidFill>
                          <a:effectLst/>
                        </a:rPr>
                        <a:t> et al., 2015</a:t>
                      </a:r>
                      <a:endParaRPr lang="nl-NL" sz="2230" b="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92D050"/>
                        </a:gs>
                        <a:gs pos="100000">
                          <a:srgbClr val="7ECC50"/>
                        </a:gs>
                        <a:gs pos="54000">
                          <a:srgbClr val="92D050"/>
                        </a:gs>
                      </a:gsLst>
                      <a:lin ang="16200000" scaled="1"/>
                    </a:gradFill>
                  </a:tcPr>
                </a:tc>
                <a:tc>
                  <a:txBody>
                    <a:bodyPr/>
                    <a:lstStyle/>
                    <a:p>
                      <a:pPr algn="ctr">
                        <a:lnSpc>
                          <a:spcPct val="107000"/>
                        </a:lnSpc>
                        <a:spcAft>
                          <a:spcPts val="800"/>
                        </a:spcAft>
                      </a:pPr>
                      <a:r>
                        <a:rPr lang="nl-NL" sz="2350" dirty="0">
                          <a:effectLst/>
                        </a:rPr>
                        <a:t>G</a:t>
                      </a:r>
                      <a:endParaRPr lang="nl-NL" sz="2350" dirty="0">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nl-NL" sz="2350" dirty="0">
                          <a:effectLst/>
                          <a:latin typeface="+mn-lt"/>
                        </a:rPr>
                        <a:t>4DCT</a:t>
                      </a:r>
                      <a:endParaRPr lang="nl-NL" sz="2350" dirty="0">
                        <a:effectLst/>
                        <a:latin typeface="+mn-lt"/>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en-GB" sz="2350" dirty="0">
                          <a:effectLst/>
                          <a:latin typeface="+mn-lt"/>
                          <a:ea typeface="Calibri" panose="020F0502020204030204" pitchFamily="34" charset="0"/>
                          <a:cs typeface="Times New Roman" panose="02020603050405020304" pitchFamily="18" charset="0"/>
                        </a:rPr>
                        <a:t>-</a:t>
                      </a:r>
                      <a:endParaRPr lang="nl-NL" sz="2350" dirty="0">
                        <a:effectLst/>
                        <a:latin typeface="+mn-lt"/>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nl-NL" sz="2350" dirty="0">
                          <a:effectLst/>
                        </a:rPr>
                        <a:t>RTTT</a:t>
                      </a:r>
                      <a:endParaRPr lang="nl-NL" sz="2350" dirty="0">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nl-NL" sz="2350" dirty="0">
                          <a:effectLst/>
                        </a:rPr>
                        <a:t>BodyFIX</a:t>
                      </a:r>
                      <a:endParaRPr lang="nl-NL" sz="2350" dirty="0">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nl-NL" sz="2350" dirty="0">
                          <a:effectLst/>
                        </a:rPr>
                        <a:t>BM</a:t>
                      </a:r>
                      <a:endParaRPr lang="nl-NL" sz="2350" dirty="0">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lnSpc>
                          <a:spcPct val="107000"/>
                        </a:lnSpc>
                        <a:spcAft>
                          <a:spcPts val="800"/>
                        </a:spcAft>
                      </a:pPr>
                      <a:r>
                        <a:rPr lang="en-GB" sz="2350" dirty="0">
                          <a:effectLst/>
                          <a:latin typeface="+mn-lt"/>
                          <a:ea typeface="Calibri" panose="020F0502020204030204" pitchFamily="34" charset="0"/>
                          <a:cs typeface="Times New Roman" panose="02020603050405020304" pitchFamily="18" charset="0"/>
                        </a:rPr>
                        <a:t>&gt;5</a:t>
                      </a:r>
                      <a:endParaRPr lang="nl-NL" sz="2350" dirty="0">
                        <a:effectLst/>
                        <a:latin typeface="+mn-lt"/>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nl-NL" dirty="0"/>
                    </a:p>
                  </a:txBody>
                  <a:tcPr marL="68580" marR="68580" marT="0" marB="0" anchor="ctr">
                    <a:lnL w="12700" cap="flat" cmpd="sng" algn="ctr">
                      <a:solidFill>
                        <a:schemeClr val="tx1"/>
                      </a:solidFill>
                      <a:prstDash val="solid"/>
                      <a:round/>
                      <a:headEnd type="none" w="med" len="med"/>
                      <a:tailEnd type="none" w="med" len="med"/>
                    </a:lnL>
                  </a:tcPr>
                </a:tc>
                <a:tc hMerge="1">
                  <a:txBody>
                    <a:bodyPr/>
                    <a:lstStyle/>
                    <a:p>
                      <a:endParaRPr lang="nl-NL" dirty="0"/>
                    </a:p>
                  </a:txBody>
                  <a:tcPr marL="68580" marR="6858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793189181"/>
                  </a:ext>
                </a:extLst>
              </a:tr>
              <a:tr h="418501">
                <a:tc>
                  <a:txBody>
                    <a:bodyPr/>
                    <a:lstStyle/>
                    <a:p>
                      <a:pPr algn="ctr">
                        <a:lnSpc>
                          <a:spcPct val="107000"/>
                        </a:lnSpc>
                        <a:spcAft>
                          <a:spcPts val="800"/>
                        </a:spcAft>
                      </a:pPr>
                      <a:r>
                        <a:rPr lang="nl-NL" sz="2230" b="0" dirty="0" err="1">
                          <a:solidFill>
                            <a:sysClr val="windowText" lastClr="000000"/>
                          </a:solidFill>
                          <a:effectLst/>
                        </a:rPr>
                        <a:t>Boggs</a:t>
                      </a:r>
                      <a:r>
                        <a:rPr lang="nl-NL" sz="2230" b="0" dirty="0">
                          <a:solidFill>
                            <a:sysClr val="windowText" lastClr="000000"/>
                          </a:solidFill>
                          <a:effectLst/>
                        </a:rPr>
                        <a:t> et al., 2014</a:t>
                      </a:r>
                      <a:endParaRPr lang="nl-NL" sz="2230" b="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92D050"/>
                        </a:gs>
                        <a:gs pos="100000">
                          <a:srgbClr val="7ECC50"/>
                        </a:gs>
                        <a:gs pos="54000">
                          <a:srgbClr val="92D050"/>
                        </a:gs>
                      </a:gsLst>
                      <a:lin ang="16200000" scaled="1"/>
                    </a:gradFill>
                  </a:tcPr>
                </a:tc>
                <a:tc>
                  <a:txBody>
                    <a:bodyPr/>
                    <a:lstStyle/>
                    <a:p>
                      <a:pPr algn="ctr">
                        <a:lnSpc>
                          <a:spcPct val="107000"/>
                        </a:lnSpc>
                        <a:spcAft>
                          <a:spcPts val="800"/>
                        </a:spcAft>
                      </a:pPr>
                      <a:r>
                        <a:rPr lang="nl-NL" sz="2350" dirty="0">
                          <a:effectLst/>
                        </a:rPr>
                        <a:t>U</a:t>
                      </a:r>
                      <a:endParaRPr lang="nl-NL" sz="2350" dirty="0">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nl-NL" sz="2350" dirty="0">
                          <a:effectLst/>
                          <a:latin typeface="+mn-lt"/>
                        </a:rPr>
                        <a:t>MVCT</a:t>
                      </a:r>
                      <a:endParaRPr lang="nl-NL" sz="2350" dirty="0">
                        <a:effectLst/>
                        <a:latin typeface="+mn-lt"/>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en-GB" sz="2350" dirty="0">
                          <a:effectLst/>
                          <a:latin typeface="+mn-lt"/>
                          <a:ea typeface="Calibri" panose="020F0502020204030204" pitchFamily="34" charset="0"/>
                          <a:cs typeface="Times New Roman" panose="02020603050405020304" pitchFamily="18" charset="0"/>
                        </a:rPr>
                        <a:t>-</a:t>
                      </a:r>
                      <a:endParaRPr lang="nl-NL" sz="2350" dirty="0">
                        <a:effectLst/>
                        <a:latin typeface="+mn-lt"/>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nl-NL" sz="2350" dirty="0">
                          <a:effectLst/>
                        </a:rPr>
                        <a:t>Free-</a:t>
                      </a:r>
                      <a:r>
                        <a:rPr lang="nl-NL" sz="2350" dirty="0" err="1">
                          <a:effectLst/>
                        </a:rPr>
                        <a:t>breathing</a:t>
                      </a:r>
                      <a:endParaRPr lang="nl-NL" sz="2350" dirty="0">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nl-NL" sz="2350" dirty="0">
                          <a:effectLst/>
                        </a:rPr>
                        <a:t>BodyFIX</a:t>
                      </a:r>
                      <a:endParaRPr lang="nl-NL" sz="2350" dirty="0">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nl-NL" sz="2350" dirty="0">
                          <a:effectLst/>
                        </a:rPr>
                        <a:t>WDM</a:t>
                      </a:r>
                      <a:endParaRPr lang="nl-NL" sz="2350" dirty="0">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lnSpc>
                          <a:spcPct val="107000"/>
                        </a:lnSpc>
                        <a:spcAft>
                          <a:spcPts val="800"/>
                        </a:spcAft>
                      </a:pPr>
                      <a:r>
                        <a:rPr lang="en-GB" sz="2350" dirty="0">
                          <a:effectLst/>
                          <a:latin typeface="+mn-lt"/>
                          <a:ea typeface="Calibri" panose="020F0502020204030204" pitchFamily="34" charset="0"/>
                          <a:cs typeface="Times New Roman" panose="02020603050405020304" pitchFamily="18" charset="0"/>
                        </a:rPr>
                        <a:t>7</a:t>
                      </a:r>
                      <a:endParaRPr lang="nl-NL" sz="2350" dirty="0">
                        <a:effectLst/>
                        <a:latin typeface="+mn-lt"/>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nl-NL" dirty="0"/>
                    </a:p>
                  </a:txBody>
                  <a:tcPr marL="68580" marR="68580" marT="0" marB="0" anchor="ctr">
                    <a:lnL w="12700" cap="flat" cmpd="sng" algn="ctr">
                      <a:solidFill>
                        <a:schemeClr val="tx1"/>
                      </a:solidFill>
                      <a:prstDash val="solid"/>
                      <a:round/>
                      <a:headEnd type="none" w="med" len="med"/>
                      <a:tailEnd type="none" w="med" len="med"/>
                    </a:lnL>
                  </a:tcPr>
                </a:tc>
                <a:tc hMerge="1">
                  <a:txBody>
                    <a:bodyPr/>
                    <a:lstStyle/>
                    <a:p>
                      <a:endParaRPr lang="nl-NL" dirty="0"/>
                    </a:p>
                  </a:txBody>
                  <a:tcPr marL="68580" marR="6858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252682453"/>
                  </a:ext>
                </a:extLst>
              </a:tr>
              <a:tr h="418501">
                <a:tc>
                  <a:txBody>
                    <a:bodyPr/>
                    <a:lstStyle/>
                    <a:p>
                      <a:pPr algn="ctr">
                        <a:lnSpc>
                          <a:spcPct val="107000"/>
                        </a:lnSpc>
                        <a:spcAft>
                          <a:spcPts val="800"/>
                        </a:spcAft>
                      </a:pPr>
                      <a:r>
                        <a:rPr lang="nl-NL" sz="2230" b="0" dirty="0" err="1">
                          <a:solidFill>
                            <a:sysClr val="windowText" lastClr="000000"/>
                          </a:solidFill>
                          <a:effectLst/>
                        </a:rPr>
                        <a:t>Corradetti</a:t>
                      </a:r>
                      <a:r>
                        <a:rPr lang="nl-NL" sz="2230" b="0" dirty="0">
                          <a:solidFill>
                            <a:sysClr val="windowText" lastClr="000000"/>
                          </a:solidFill>
                          <a:effectLst/>
                        </a:rPr>
                        <a:t> et al., 2013</a:t>
                      </a:r>
                      <a:endParaRPr lang="nl-NL" sz="2230" b="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92D050"/>
                        </a:gs>
                        <a:gs pos="100000">
                          <a:srgbClr val="7ECC50"/>
                        </a:gs>
                        <a:gs pos="54000">
                          <a:srgbClr val="92D050"/>
                        </a:gs>
                      </a:gsLst>
                      <a:lin ang="16200000" scaled="1"/>
                    </a:gradFill>
                  </a:tcPr>
                </a:tc>
                <a:tc>
                  <a:txBody>
                    <a:bodyPr/>
                    <a:lstStyle/>
                    <a:p>
                      <a:pPr algn="ctr">
                        <a:lnSpc>
                          <a:spcPct val="107000"/>
                        </a:lnSpc>
                        <a:spcAft>
                          <a:spcPts val="800"/>
                        </a:spcAft>
                      </a:pPr>
                      <a:r>
                        <a:rPr lang="nl-NL" sz="2350" dirty="0">
                          <a:effectLst/>
                        </a:rPr>
                        <a:t>U</a:t>
                      </a:r>
                      <a:endParaRPr lang="nl-NL" sz="2350" dirty="0">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nl-NL" sz="2350" dirty="0">
                          <a:effectLst/>
                          <a:latin typeface="+mn-lt"/>
                        </a:rPr>
                        <a:t>kV-CBCT</a:t>
                      </a:r>
                      <a:endParaRPr lang="nl-NL" sz="2350" dirty="0">
                        <a:effectLst/>
                        <a:latin typeface="+mn-lt"/>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en-GB" sz="2350" dirty="0">
                          <a:effectLst/>
                          <a:latin typeface="+mn-lt"/>
                          <a:ea typeface="Calibri" panose="020F0502020204030204" pitchFamily="34" charset="0"/>
                          <a:cs typeface="Times New Roman" panose="02020603050405020304" pitchFamily="18" charset="0"/>
                        </a:rPr>
                        <a:t>-</a:t>
                      </a:r>
                      <a:endParaRPr lang="nl-NL" sz="2350" dirty="0">
                        <a:effectLst/>
                        <a:latin typeface="+mn-lt"/>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en-GB" sz="2350" dirty="0">
                          <a:effectLst/>
                        </a:rPr>
                        <a:t>RTTT</a:t>
                      </a:r>
                      <a:endParaRPr lang="nl-NL" sz="2350" dirty="0">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nl-NL" sz="2350" dirty="0" err="1">
                          <a:effectLst/>
                        </a:rPr>
                        <a:t>VacLok</a:t>
                      </a:r>
                      <a:endParaRPr lang="nl-NL" sz="2350" dirty="0">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nl-NL" sz="2350" dirty="0">
                          <a:effectLst/>
                        </a:rPr>
                        <a:t>BM</a:t>
                      </a:r>
                      <a:endParaRPr lang="nl-NL" sz="2350" dirty="0">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nl-NL" sz="2350" dirty="0">
                          <a:effectLst/>
                          <a:latin typeface="+mn-lt"/>
                        </a:rPr>
                        <a:t>7.7</a:t>
                      </a:r>
                      <a:endParaRPr lang="nl-NL" sz="2350" dirty="0">
                        <a:effectLst/>
                        <a:latin typeface="+mn-lt"/>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lang="nl-NL" sz="2350" dirty="0">
                          <a:effectLst/>
                          <a:latin typeface="+mn-lt"/>
                        </a:rPr>
                        <a:t>4.9</a:t>
                      </a:r>
                      <a:endParaRPr lang="nl-NL" sz="2350" dirty="0">
                        <a:latin typeface="+mn-lt"/>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lang="nl-NL" sz="2350" dirty="0">
                          <a:effectLst/>
                          <a:latin typeface="+mn-lt"/>
                        </a:rPr>
                        <a:t>8.5</a:t>
                      </a:r>
                      <a:endParaRPr lang="nl-NL" sz="2350" dirty="0">
                        <a:latin typeface="+mn-lt"/>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897183240"/>
                  </a:ext>
                </a:extLst>
              </a:tr>
              <a:tr h="418501">
                <a:tc>
                  <a:txBody>
                    <a:bodyPr/>
                    <a:lstStyle/>
                    <a:p>
                      <a:pPr algn="ctr">
                        <a:lnSpc>
                          <a:spcPct val="107000"/>
                        </a:lnSpc>
                        <a:spcAft>
                          <a:spcPts val="800"/>
                        </a:spcAft>
                      </a:pPr>
                      <a:r>
                        <a:rPr lang="nl-NL" sz="2230" b="0" dirty="0">
                          <a:solidFill>
                            <a:sysClr val="windowText" lastClr="000000"/>
                          </a:solidFill>
                          <a:effectLst/>
                        </a:rPr>
                        <a:t>Garibaldi et al., 2016</a:t>
                      </a:r>
                      <a:endParaRPr lang="nl-NL" sz="2230" b="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92D050"/>
                        </a:gs>
                        <a:gs pos="100000">
                          <a:srgbClr val="7ECC50"/>
                        </a:gs>
                        <a:gs pos="54000">
                          <a:srgbClr val="92D050"/>
                        </a:gs>
                      </a:gsLst>
                      <a:lin ang="16200000" scaled="1"/>
                    </a:gradFill>
                  </a:tcPr>
                </a:tc>
                <a:tc>
                  <a:txBody>
                    <a:bodyPr/>
                    <a:lstStyle/>
                    <a:p>
                      <a:pPr algn="ctr">
                        <a:lnSpc>
                          <a:spcPct val="107000"/>
                        </a:lnSpc>
                        <a:spcAft>
                          <a:spcPts val="800"/>
                        </a:spcAft>
                      </a:pPr>
                      <a:r>
                        <a:rPr lang="nl-NL" sz="2350" dirty="0">
                          <a:effectLst/>
                        </a:rPr>
                        <a:t>U</a:t>
                      </a:r>
                      <a:endParaRPr lang="nl-NL" sz="2350" dirty="0">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nl-NL" sz="2350" dirty="0">
                          <a:effectLst/>
                          <a:latin typeface="+mn-lt"/>
                        </a:rPr>
                        <a:t>kV-CBCT</a:t>
                      </a:r>
                      <a:endParaRPr lang="nl-NL" sz="2350" dirty="0">
                        <a:effectLst/>
                        <a:latin typeface="+mn-lt"/>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298410" rtl="0" eaLnBrk="1" fontAlgn="auto" latinLnBrk="0" hangingPunct="1">
                        <a:lnSpc>
                          <a:spcPct val="107000"/>
                        </a:lnSpc>
                        <a:spcBef>
                          <a:spcPts val="0"/>
                        </a:spcBef>
                        <a:spcAft>
                          <a:spcPts val="800"/>
                        </a:spcAft>
                        <a:buClrTx/>
                        <a:buSzTx/>
                        <a:buFontTx/>
                        <a:buNone/>
                        <a:tabLst/>
                        <a:defRPr/>
                      </a:pPr>
                      <a:r>
                        <a:rPr lang="nl-NL" sz="2350" dirty="0">
                          <a:effectLst/>
                          <a:latin typeface="+mn-lt"/>
                          <a:ea typeface="Calibri" panose="020F0502020204030204" pitchFamily="34" charset="0"/>
                          <a:cs typeface="Times New Roman" panose="02020603050405020304" pitchFamily="18" charset="0"/>
                          <a:sym typeface="Wingdings" panose="05000000000000000000" pitchFamily="2" charset="2"/>
                        </a:rPr>
                        <a:t></a:t>
                      </a:r>
                      <a:endParaRPr lang="nl-NL" sz="2350" dirty="0">
                        <a:effectLst/>
                        <a:latin typeface="+mn-lt"/>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nl-NL" sz="2350" dirty="0">
                          <a:effectLst/>
                        </a:rPr>
                        <a:t>Free-</a:t>
                      </a:r>
                      <a:r>
                        <a:rPr lang="nl-NL" sz="2350" dirty="0" err="1">
                          <a:effectLst/>
                        </a:rPr>
                        <a:t>breathing</a:t>
                      </a:r>
                      <a:endParaRPr lang="nl-NL" sz="2350" dirty="0">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nl-NL" sz="2350">
                          <a:effectLst/>
                        </a:rPr>
                        <a:t>CombiFIX</a:t>
                      </a:r>
                      <a:endParaRPr lang="nl-NL" sz="2350">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nl-NL" sz="2350" dirty="0">
                          <a:effectLst/>
                        </a:rPr>
                        <a:t>WDM</a:t>
                      </a:r>
                      <a:endParaRPr lang="nl-NL" sz="2350" dirty="0">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nl-NL" sz="2350" dirty="0">
                          <a:effectLst/>
                          <a:latin typeface="+mn-lt"/>
                        </a:rPr>
                        <a:t>3.5</a:t>
                      </a:r>
                      <a:endParaRPr lang="nl-NL" sz="2350" dirty="0">
                        <a:effectLst/>
                        <a:latin typeface="+mn-lt"/>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4646"/>
                    </a:solidFill>
                  </a:tcPr>
                </a:tc>
                <a:tc>
                  <a:txBody>
                    <a:bodyPr/>
                    <a:lstStyle/>
                    <a:p>
                      <a:pPr algn="ctr"/>
                      <a:r>
                        <a:rPr lang="nl-NL" sz="2350" dirty="0">
                          <a:effectLst/>
                          <a:latin typeface="+mn-lt"/>
                        </a:rPr>
                        <a:t>3.1</a:t>
                      </a:r>
                      <a:endParaRPr lang="nl-NL" sz="2350" dirty="0">
                        <a:latin typeface="+mn-lt"/>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4646"/>
                    </a:solidFill>
                  </a:tcPr>
                </a:tc>
                <a:tc>
                  <a:txBody>
                    <a:bodyPr/>
                    <a:lstStyle/>
                    <a:p>
                      <a:pPr algn="ctr"/>
                      <a:r>
                        <a:rPr lang="nl-NL" sz="2350">
                          <a:effectLst/>
                          <a:latin typeface="+mn-lt"/>
                        </a:rPr>
                        <a:t>3.3</a:t>
                      </a:r>
                      <a:endParaRPr lang="nl-NL" sz="2350">
                        <a:latin typeface="+mn-lt"/>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4646"/>
                    </a:solidFill>
                  </a:tcPr>
                </a:tc>
                <a:extLst>
                  <a:ext uri="{0D108BD9-81ED-4DB2-BD59-A6C34878D82A}">
                    <a16:rowId xmlns:a16="http://schemas.microsoft.com/office/drawing/2014/main" val="1221457433"/>
                  </a:ext>
                </a:extLst>
              </a:tr>
              <a:tr h="370549">
                <a:tc rowSpan="2">
                  <a:txBody>
                    <a:bodyPr/>
                    <a:lstStyle/>
                    <a:p>
                      <a:pPr algn="ctr">
                        <a:lnSpc>
                          <a:spcPct val="107000"/>
                        </a:lnSpc>
                        <a:spcAft>
                          <a:spcPts val="800"/>
                        </a:spcAft>
                      </a:pPr>
                      <a:r>
                        <a:rPr lang="nl-NL" sz="2230" b="0" dirty="0">
                          <a:solidFill>
                            <a:sysClr val="windowText" lastClr="000000"/>
                          </a:solidFill>
                          <a:effectLst/>
                        </a:rPr>
                        <a:t>Grills et al., 2008</a:t>
                      </a:r>
                      <a:endParaRPr lang="nl-NL" sz="2230" b="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92D050"/>
                        </a:gs>
                        <a:gs pos="100000">
                          <a:srgbClr val="7ECC50"/>
                        </a:gs>
                        <a:gs pos="54000">
                          <a:srgbClr val="92D050"/>
                        </a:gs>
                      </a:gsLst>
                      <a:lin ang="16200000" scaled="1"/>
                    </a:gradFill>
                  </a:tcPr>
                </a:tc>
                <a:tc rowSpan="2">
                  <a:txBody>
                    <a:bodyPr/>
                    <a:lstStyle/>
                    <a:p>
                      <a:pPr algn="ctr">
                        <a:lnSpc>
                          <a:spcPct val="107000"/>
                        </a:lnSpc>
                        <a:spcAft>
                          <a:spcPts val="800"/>
                        </a:spcAft>
                      </a:pPr>
                      <a:r>
                        <a:rPr lang="en-GB" sz="2350" dirty="0">
                          <a:effectLst/>
                          <a:latin typeface="Calibri" panose="020F0502020204030204" pitchFamily="34" charset="0"/>
                          <a:ea typeface="Calibri" panose="020F0502020204030204" pitchFamily="34" charset="0"/>
                          <a:cs typeface="Times New Roman" panose="02020603050405020304" pitchFamily="18" charset="0"/>
                        </a:rPr>
                        <a:t>G</a:t>
                      </a:r>
                      <a:endParaRPr lang="nl-NL" sz="2350" dirty="0">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lnSpc>
                          <a:spcPct val="107000"/>
                        </a:lnSpc>
                        <a:spcAft>
                          <a:spcPts val="800"/>
                        </a:spcAft>
                      </a:pPr>
                      <a:r>
                        <a:rPr lang="nl-NL" sz="2350" dirty="0">
                          <a:effectLst/>
                          <a:latin typeface="+mn-lt"/>
                        </a:rPr>
                        <a:t>kV-CBCT</a:t>
                      </a:r>
                      <a:endParaRPr lang="nl-NL" sz="2350" dirty="0">
                        <a:effectLst/>
                        <a:latin typeface="+mn-lt"/>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4298410" rtl="0" eaLnBrk="1" fontAlgn="auto" latinLnBrk="0" hangingPunct="1">
                        <a:lnSpc>
                          <a:spcPct val="107000"/>
                        </a:lnSpc>
                        <a:spcBef>
                          <a:spcPts val="0"/>
                        </a:spcBef>
                        <a:spcAft>
                          <a:spcPts val="800"/>
                        </a:spcAft>
                        <a:buClrTx/>
                        <a:buSzTx/>
                        <a:buFontTx/>
                        <a:buNone/>
                        <a:tabLst/>
                        <a:defRPr/>
                      </a:pPr>
                      <a:r>
                        <a:rPr lang="nl-NL" sz="2350" dirty="0">
                          <a:effectLst/>
                          <a:latin typeface="+mn-lt"/>
                          <a:ea typeface="Calibri" panose="020F0502020204030204" pitchFamily="34" charset="0"/>
                          <a:cs typeface="Times New Roman" panose="02020603050405020304" pitchFamily="18" charset="0"/>
                          <a:sym typeface="Wingdings" panose="05000000000000000000" pitchFamily="2" charset="2"/>
                        </a:rPr>
                        <a:t></a:t>
                      </a:r>
                      <a:endParaRPr lang="nl-NL" sz="2350" dirty="0">
                        <a:effectLst/>
                        <a:latin typeface="+mn-lt"/>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lnSpc>
                          <a:spcPct val="107000"/>
                        </a:lnSpc>
                        <a:spcAft>
                          <a:spcPts val="800"/>
                        </a:spcAft>
                      </a:pPr>
                      <a:r>
                        <a:rPr lang="nl-NL" sz="2350" dirty="0">
                          <a:effectLst/>
                        </a:rPr>
                        <a:t>Free-</a:t>
                      </a:r>
                      <a:r>
                        <a:rPr lang="nl-NL" sz="2350" dirty="0" err="1">
                          <a:effectLst/>
                        </a:rPr>
                        <a:t>breathing</a:t>
                      </a:r>
                      <a:endParaRPr lang="nl-NL" sz="2350" dirty="0">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nl-NL" sz="2350" dirty="0">
                          <a:effectLst/>
                        </a:rPr>
                        <a:t>SBF</a:t>
                      </a:r>
                      <a:endParaRPr lang="nl-NL" sz="2350" dirty="0">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lnSpc>
                          <a:spcPct val="115000"/>
                        </a:lnSpc>
                        <a:spcAft>
                          <a:spcPts val="1000"/>
                        </a:spcAft>
                      </a:pPr>
                      <a:r>
                        <a:rPr lang="nl-NL" sz="2350" dirty="0">
                          <a:effectLst/>
                        </a:rPr>
                        <a:t>WDM</a:t>
                      </a:r>
                      <a:endParaRPr lang="nl-NL" sz="2350" dirty="0">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nl-NL" sz="2350" dirty="0">
                          <a:effectLst/>
                          <a:latin typeface="+mn-lt"/>
                        </a:rPr>
                        <a:t>4.3</a:t>
                      </a:r>
                      <a:endParaRPr lang="nl-NL" sz="2350" dirty="0">
                        <a:effectLst/>
                        <a:latin typeface="+mn-lt"/>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4646"/>
                    </a:solidFill>
                  </a:tcPr>
                </a:tc>
                <a:tc>
                  <a:txBody>
                    <a:bodyPr/>
                    <a:lstStyle/>
                    <a:p>
                      <a:pPr algn="ctr"/>
                      <a:r>
                        <a:rPr lang="nl-NL" sz="2350">
                          <a:effectLst/>
                          <a:latin typeface="+mn-lt"/>
                        </a:rPr>
                        <a:t>2.2</a:t>
                      </a:r>
                      <a:endParaRPr lang="nl-NL" sz="2350">
                        <a:latin typeface="+mn-lt"/>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4646"/>
                    </a:solidFill>
                  </a:tcPr>
                </a:tc>
                <a:tc>
                  <a:txBody>
                    <a:bodyPr/>
                    <a:lstStyle/>
                    <a:p>
                      <a:pPr algn="ctr"/>
                      <a:r>
                        <a:rPr lang="nl-NL" sz="2350" dirty="0">
                          <a:effectLst/>
                          <a:latin typeface="+mn-lt"/>
                        </a:rPr>
                        <a:t>3.2</a:t>
                      </a:r>
                      <a:endParaRPr lang="nl-NL" sz="2350" dirty="0">
                        <a:latin typeface="+mn-lt"/>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4646"/>
                    </a:solidFill>
                  </a:tcPr>
                </a:tc>
                <a:extLst>
                  <a:ext uri="{0D108BD9-81ED-4DB2-BD59-A6C34878D82A}">
                    <a16:rowId xmlns:a16="http://schemas.microsoft.com/office/drawing/2014/main" val="519579628"/>
                  </a:ext>
                </a:extLst>
              </a:tr>
              <a:tr h="370549">
                <a:tc vMerge="1">
                  <a:txBody>
                    <a:bodyPr/>
                    <a:lstStyle/>
                    <a:p>
                      <a:endParaRPr lang="nl-NL"/>
                    </a:p>
                  </a:txBody>
                  <a:tcPr/>
                </a:tc>
                <a:tc vMerge="1">
                  <a:txBody>
                    <a:bodyPr/>
                    <a:lstStyle/>
                    <a:p>
                      <a:endParaRPr lang="nl-NL"/>
                    </a:p>
                  </a:txBody>
                  <a:tcPr/>
                </a:tc>
                <a:tc vMerge="1">
                  <a:txBody>
                    <a:bodyPr/>
                    <a:lstStyle/>
                    <a:p>
                      <a:endParaRPr lang="nl-NL"/>
                    </a:p>
                  </a:txBody>
                  <a:tcPr/>
                </a:tc>
                <a:tc vMerge="1">
                  <a:txBody>
                    <a:bodyPr/>
                    <a:lstStyle/>
                    <a:p>
                      <a:endParaRPr lang="nl-NL"/>
                    </a:p>
                  </a:txBody>
                  <a:tcPr/>
                </a:tc>
                <a:tc vMerge="1">
                  <a:txBody>
                    <a:bodyPr/>
                    <a:lstStyle/>
                    <a:p>
                      <a:endParaRPr lang="nl-NL"/>
                    </a:p>
                  </a:txBody>
                  <a:tcPr/>
                </a:tc>
                <a:tc>
                  <a:txBody>
                    <a:bodyPr/>
                    <a:lstStyle/>
                    <a:p>
                      <a:pPr algn="ctr">
                        <a:lnSpc>
                          <a:spcPct val="107000"/>
                        </a:lnSpc>
                        <a:spcAft>
                          <a:spcPts val="800"/>
                        </a:spcAft>
                      </a:pPr>
                      <a:r>
                        <a:rPr lang="nl-NL" sz="2350" dirty="0">
                          <a:effectLst/>
                        </a:rPr>
                        <a:t>α-</a:t>
                      </a:r>
                      <a:r>
                        <a:rPr lang="nl-NL" sz="2350" dirty="0" err="1">
                          <a:effectLst/>
                        </a:rPr>
                        <a:t>Cradle</a:t>
                      </a:r>
                      <a:endParaRPr lang="nl-NL" sz="2350" dirty="0">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nl-NL"/>
                    </a:p>
                  </a:txBody>
                  <a:tcPr/>
                </a:tc>
                <a:tc>
                  <a:txBody>
                    <a:bodyPr/>
                    <a:lstStyle/>
                    <a:p>
                      <a:pPr algn="ctr">
                        <a:lnSpc>
                          <a:spcPct val="107000"/>
                        </a:lnSpc>
                        <a:spcAft>
                          <a:spcPts val="800"/>
                        </a:spcAft>
                      </a:pPr>
                      <a:r>
                        <a:rPr lang="nl-NL" sz="2350" dirty="0">
                          <a:effectLst/>
                          <a:latin typeface="+mn-lt"/>
                        </a:rPr>
                        <a:t>3.9</a:t>
                      </a:r>
                      <a:endParaRPr lang="nl-NL" sz="2350" dirty="0">
                        <a:effectLst/>
                        <a:latin typeface="+mn-lt"/>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lang="nl-NL" sz="2350" dirty="0">
                          <a:effectLst/>
                          <a:latin typeface="+mn-lt"/>
                        </a:rPr>
                        <a:t>2.4</a:t>
                      </a:r>
                      <a:endParaRPr lang="nl-NL" sz="2350" dirty="0">
                        <a:latin typeface="+mn-lt"/>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lang="nl-NL" sz="2350" dirty="0">
                          <a:effectLst/>
                          <a:latin typeface="+mn-lt"/>
                        </a:rPr>
                        <a:t>5.3</a:t>
                      </a:r>
                      <a:endParaRPr lang="nl-NL" sz="2350" dirty="0">
                        <a:latin typeface="+mn-lt"/>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918584132"/>
                  </a:ext>
                </a:extLst>
              </a:tr>
              <a:tr h="395296">
                <a:tc rowSpan="2">
                  <a:txBody>
                    <a:bodyPr/>
                    <a:lstStyle/>
                    <a:p>
                      <a:pPr algn="ctr">
                        <a:lnSpc>
                          <a:spcPct val="107000"/>
                        </a:lnSpc>
                        <a:spcAft>
                          <a:spcPts val="800"/>
                        </a:spcAft>
                      </a:pPr>
                      <a:r>
                        <a:rPr lang="nl-NL" sz="2230" b="0" dirty="0" err="1">
                          <a:solidFill>
                            <a:sysClr val="windowText" lastClr="000000"/>
                          </a:solidFill>
                          <a:effectLst/>
                        </a:rPr>
                        <a:t>Guckenberger</a:t>
                      </a:r>
                      <a:r>
                        <a:rPr lang="nl-NL" sz="2230" b="0" dirty="0">
                          <a:solidFill>
                            <a:sysClr val="windowText" lastClr="000000"/>
                          </a:solidFill>
                          <a:effectLst/>
                        </a:rPr>
                        <a:t> et al., 2009</a:t>
                      </a:r>
                      <a:endParaRPr lang="nl-NL" sz="2230" b="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92D050"/>
                        </a:gs>
                        <a:gs pos="100000">
                          <a:srgbClr val="7ECC50"/>
                        </a:gs>
                        <a:gs pos="54000">
                          <a:srgbClr val="92D050"/>
                        </a:gs>
                      </a:gsLst>
                      <a:lin ang="16200000" scaled="1"/>
                    </a:gradFill>
                  </a:tcPr>
                </a:tc>
                <a:tc rowSpan="2">
                  <a:txBody>
                    <a:bodyPr/>
                    <a:lstStyle/>
                    <a:p>
                      <a:pPr algn="ctr">
                        <a:lnSpc>
                          <a:spcPct val="107000"/>
                        </a:lnSpc>
                        <a:spcAft>
                          <a:spcPts val="800"/>
                        </a:spcAft>
                      </a:pPr>
                      <a:r>
                        <a:rPr lang="en-GB" sz="2350" dirty="0">
                          <a:effectLst/>
                          <a:latin typeface="Calibri" panose="020F0502020204030204" pitchFamily="34" charset="0"/>
                          <a:ea typeface="Calibri" panose="020F0502020204030204" pitchFamily="34" charset="0"/>
                          <a:cs typeface="Times New Roman" panose="02020603050405020304" pitchFamily="18" charset="0"/>
                        </a:rPr>
                        <a:t>G</a:t>
                      </a:r>
                      <a:endParaRPr lang="nl-NL" sz="2350" dirty="0">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lnSpc>
                          <a:spcPct val="107000"/>
                        </a:lnSpc>
                        <a:spcAft>
                          <a:spcPts val="800"/>
                        </a:spcAft>
                      </a:pPr>
                      <a:r>
                        <a:rPr lang="nl-NL" sz="2350" dirty="0">
                          <a:effectLst/>
                          <a:latin typeface="+mn-lt"/>
                        </a:rPr>
                        <a:t>kV-CBCT</a:t>
                      </a:r>
                      <a:endParaRPr lang="nl-NL" sz="2350" dirty="0">
                        <a:effectLst/>
                        <a:latin typeface="+mn-lt"/>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4298410" rtl="0" eaLnBrk="1" fontAlgn="auto" latinLnBrk="0" hangingPunct="1">
                        <a:lnSpc>
                          <a:spcPct val="107000"/>
                        </a:lnSpc>
                        <a:spcBef>
                          <a:spcPts val="0"/>
                        </a:spcBef>
                        <a:spcAft>
                          <a:spcPts val="800"/>
                        </a:spcAft>
                        <a:buClrTx/>
                        <a:buSzTx/>
                        <a:buFontTx/>
                        <a:buNone/>
                        <a:tabLst/>
                        <a:defRPr/>
                      </a:pPr>
                      <a:r>
                        <a:rPr lang="en-GB" sz="2350" dirty="0">
                          <a:effectLst/>
                          <a:latin typeface="+mn-lt"/>
                          <a:ea typeface="Calibri" panose="020F0502020204030204" pitchFamily="34" charset="0"/>
                          <a:cs typeface="Times New Roman" panose="02020603050405020304" pitchFamily="18" charset="0"/>
                        </a:rPr>
                        <a:t>-</a:t>
                      </a:r>
                      <a:endParaRPr lang="nl-NL" sz="2350" dirty="0">
                        <a:effectLst/>
                        <a:latin typeface="+mn-lt"/>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lnSpc>
                          <a:spcPct val="107000"/>
                        </a:lnSpc>
                        <a:spcAft>
                          <a:spcPts val="800"/>
                        </a:spcAft>
                      </a:pPr>
                      <a:r>
                        <a:rPr lang="en-GB" sz="2350" dirty="0">
                          <a:effectLst/>
                        </a:rPr>
                        <a:t>RTTT</a:t>
                      </a:r>
                      <a:endParaRPr lang="nl-NL" sz="2350" dirty="0">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lnSpc>
                          <a:spcPct val="115000"/>
                        </a:lnSpc>
                        <a:spcAft>
                          <a:spcPts val="1000"/>
                        </a:spcAft>
                      </a:pPr>
                      <a:r>
                        <a:rPr lang="en-GB" sz="2350" dirty="0">
                          <a:effectLst/>
                        </a:rPr>
                        <a:t>SBF of BodyFIX</a:t>
                      </a:r>
                      <a:endParaRPr lang="nl-NL" sz="2350" dirty="0">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nl-NL" sz="2350" dirty="0">
                          <a:effectLst/>
                        </a:rPr>
                        <a:t>BM</a:t>
                      </a:r>
                      <a:endParaRPr lang="nl-NL" sz="2350" dirty="0">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nl-NL" sz="2350" dirty="0">
                          <a:effectLst/>
                          <a:latin typeface="+mn-lt"/>
                        </a:rPr>
                        <a:t>14.4</a:t>
                      </a:r>
                      <a:endParaRPr lang="nl-NL" sz="2350" dirty="0">
                        <a:effectLst/>
                        <a:latin typeface="+mn-lt"/>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nl-NL" sz="2350" dirty="0">
                          <a:effectLst/>
                          <a:latin typeface="+mn-lt"/>
                        </a:rPr>
                        <a:t>7.3</a:t>
                      </a:r>
                      <a:endParaRPr lang="nl-NL" sz="2350" dirty="0">
                        <a:latin typeface="+mn-lt"/>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nl-NL" sz="2350">
                          <a:effectLst/>
                          <a:latin typeface="+mn-lt"/>
                        </a:rPr>
                        <a:t>9.8</a:t>
                      </a:r>
                      <a:endParaRPr lang="nl-NL" sz="2350">
                        <a:latin typeface="+mn-lt"/>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79980793"/>
                  </a:ext>
                </a:extLst>
              </a:tr>
              <a:tr h="370549">
                <a:tc vMerge="1">
                  <a:txBody>
                    <a:bodyPr/>
                    <a:lstStyle/>
                    <a:p>
                      <a:endParaRPr lang="nl-NL"/>
                    </a:p>
                  </a:txBody>
                  <a:tcPr/>
                </a:tc>
                <a:tc vMerge="1">
                  <a:txBody>
                    <a:bodyPr/>
                    <a:lstStyle/>
                    <a:p>
                      <a:endParaRPr lang="nl-NL"/>
                    </a:p>
                  </a:txBody>
                  <a:tcPr/>
                </a:tc>
                <a:tc vMerge="1">
                  <a:txBody>
                    <a:bodyPr/>
                    <a:lstStyle/>
                    <a:p>
                      <a:endParaRPr lang="nl-NL"/>
                    </a:p>
                  </a:txBody>
                  <a:tcPr/>
                </a:tc>
                <a:tc vMerge="1">
                  <a:txBody>
                    <a:bodyPr/>
                    <a:lstStyle/>
                    <a:p>
                      <a:endParaRPr lang="nl-NL"/>
                    </a:p>
                  </a:txBody>
                  <a:tcPr/>
                </a:tc>
                <a:tc vMerge="1">
                  <a:txBody>
                    <a:bodyPr/>
                    <a:lstStyle/>
                    <a:p>
                      <a:endParaRPr lang="nl-NL"/>
                    </a:p>
                  </a:txBody>
                  <a:tcPr/>
                </a:tc>
                <a:tc vMerge="1">
                  <a:txBody>
                    <a:bodyPr/>
                    <a:lstStyle/>
                    <a:p>
                      <a:endParaRPr lang="nl-NL"/>
                    </a:p>
                  </a:txBody>
                  <a:tcPr/>
                </a:tc>
                <a:tc>
                  <a:txBody>
                    <a:bodyPr/>
                    <a:lstStyle/>
                    <a:p>
                      <a:pPr algn="ctr">
                        <a:lnSpc>
                          <a:spcPct val="107000"/>
                        </a:lnSpc>
                        <a:spcAft>
                          <a:spcPts val="800"/>
                        </a:spcAft>
                      </a:pPr>
                      <a:r>
                        <a:rPr lang="nl-NL" sz="2350" dirty="0">
                          <a:effectLst/>
                        </a:rPr>
                        <a:t>TM</a:t>
                      </a:r>
                      <a:endParaRPr lang="nl-NL" sz="2350" dirty="0">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nl-NL" sz="2350" dirty="0">
                          <a:effectLst/>
                          <a:latin typeface="+mn-lt"/>
                        </a:rPr>
                        <a:t>10.9</a:t>
                      </a:r>
                      <a:endParaRPr lang="nl-NL" sz="2350" dirty="0">
                        <a:effectLst/>
                        <a:latin typeface="+mn-lt"/>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lang="nl-NL" sz="2350" dirty="0">
                          <a:effectLst/>
                          <a:latin typeface="+mn-lt"/>
                        </a:rPr>
                        <a:t>4.2</a:t>
                      </a:r>
                      <a:endParaRPr lang="nl-NL" sz="2350" dirty="0">
                        <a:latin typeface="+mn-lt"/>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lang="nl-NL" sz="2350" dirty="0">
                          <a:effectLst/>
                          <a:latin typeface="+mn-lt"/>
                        </a:rPr>
                        <a:t>4.5</a:t>
                      </a:r>
                      <a:endParaRPr lang="nl-NL" sz="2350" dirty="0">
                        <a:latin typeface="+mn-lt"/>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642574056"/>
                  </a:ext>
                </a:extLst>
              </a:tr>
              <a:tr h="418501">
                <a:tc>
                  <a:txBody>
                    <a:bodyPr/>
                    <a:lstStyle/>
                    <a:p>
                      <a:pPr algn="ctr">
                        <a:lnSpc>
                          <a:spcPct val="107000"/>
                        </a:lnSpc>
                        <a:spcAft>
                          <a:spcPts val="800"/>
                        </a:spcAft>
                      </a:pPr>
                      <a:r>
                        <a:rPr lang="nl-NL" sz="2230" b="0" dirty="0" err="1">
                          <a:solidFill>
                            <a:sysClr val="windowText" lastClr="000000"/>
                          </a:solidFill>
                          <a:effectLst/>
                        </a:rPr>
                        <a:t>Guckenberger</a:t>
                      </a:r>
                      <a:r>
                        <a:rPr lang="nl-NL" sz="2230" b="0" dirty="0">
                          <a:solidFill>
                            <a:sysClr val="windowText" lastClr="000000"/>
                          </a:solidFill>
                          <a:effectLst/>
                        </a:rPr>
                        <a:t> et al., 2007</a:t>
                      </a:r>
                      <a:endParaRPr lang="nl-NL" sz="2230" b="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92D050"/>
                        </a:gs>
                        <a:gs pos="100000">
                          <a:srgbClr val="7ECC50"/>
                        </a:gs>
                        <a:gs pos="54000">
                          <a:srgbClr val="92D050"/>
                        </a:gs>
                      </a:gsLst>
                      <a:lin ang="16200000" scaled="1"/>
                    </a:gradFill>
                  </a:tcPr>
                </a:tc>
                <a:tc>
                  <a:txBody>
                    <a:bodyPr/>
                    <a:lstStyle/>
                    <a:p>
                      <a:pPr algn="ctr">
                        <a:lnSpc>
                          <a:spcPct val="107000"/>
                        </a:lnSpc>
                        <a:spcAft>
                          <a:spcPts val="800"/>
                        </a:spcAft>
                      </a:pPr>
                      <a:r>
                        <a:rPr lang="en-GB" sz="2350" dirty="0">
                          <a:effectLst/>
                          <a:latin typeface="Calibri" panose="020F0502020204030204" pitchFamily="34" charset="0"/>
                          <a:ea typeface="Calibri" panose="020F0502020204030204" pitchFamily="34" charset="0"/>
                          <a:cs typeface="Times New Roman" panose="02020603050405020304" pitchFamily="18" charset="0"/>
                        </a:rPr>
                        <a:t>G</a:t>
                      </a:r>
                      <a:endParaRPr lang="nl-NL" sz="2350" dirty="0">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nl-NL" sz="2350" dirty="0">
                          <a:effectLst/>
                          <a:latin typeface="+mn-lt"/>
                        </a:rPr>
                        <a:t>kV-CBCT</a:t>
                      </a:r>
                      <a:endParaRPr lang="nl-NL" sz="2350" dirty="0">
                        <a:effectLst/>
                        <a:latin typeface="+mn-lt"/>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en-GB" sz="2350" dirty="0">
                          <a:effectLst/>
                          <a:latin typeface="+mn-lt"/>
                          <a:ea typeface="Calibri" panose="020F0502020204030204" pitchFamily="34" charset="0"/>
                          <a:cs typeface="Times New Roman" panose="02020603050405020304" pitchFamily="18" charset="0"/>
                        </a:rPr>
                        <a:t>-</a:t>
                      </a:r>
                      <a:endParaRPr lang="nl-NL" sz="2350" dirty="0">
                        <a:effectLst/>
                        <a:latin typeface="+mn-lt"/>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nl-NL" sz="2350" dirty="0">
                          <a:effectLst/>
                        </a:rPr>
                        <a:t>RTTT</a:t>
                      </a:r>
                      <a:endParaRPr lang="nl-NL" sz="2350" dirty="0">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nl-NL" sz="2350" dirty="0">
                          <a:effectLst/>
                        </a:rPr>
                        <a:t>SBF</a:t>
                      </a:r>
                      <a:endParaRPr lang="nl-NL" sz="2350" dirty="0">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nl-NL" sz="2350" dirty="0">
                          <a:effectLst/>
                        </a:rPr>
                        <a:t>BM</a:t>
                      </a:r>
                      <a:endParaRPr lang="nl-NL" sz="2350" dirty="0">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lnSpc>
                          <a:spcPct val="107000"/>
                        </a:lnSpc>
                        <a:spcAft>
                          <a:spcPts val="800"/>
                        </a:spcAft>
                      </a:pPr>
                      <a:r>
                        <a:rPr lang="en-GB" sz="2350" dirty="0">
                          <a:effectLst/>
                          <a:latin typeface="+mn-lt"/>
                          <a:ea typeface="Calibri" panose="020F0502020204030204" pitchFamily="34" charset="0"/>
                          <a:cs typeface="Times New Roman" panose="02020603050405020304" pitchFamily="18" charset="0"/>
                        </a:rPr>
                        <a:t>5</a:t>
                      </a:r>
                      <a:endParaRPr lang="nl-NL" sz="2350" dirty="0">
                        <a:effectLst/>
                        <a:latin typeface="+mn-lt"/>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nl-NL"/>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nl-NL" dirty="0"/>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3242235"/>
                  </a:ext>
                </a:extLst>
              </a:tr>
              <a:tr h="418501">
                <a:tc>
                  <a:txBody>
                    <a:bodyPr/>
                    <a:lstStyle/>
                    <a:p>
                      <a:pPr algn="ctr">
                        <a:lnSpc>
                          <a:spcPct val="107000"/>
                        </a:lnSpc>
                        <a:spcAft>
                          <a:spcPts val="800"/>
                        </a:spcAft>
                      </a:pPr>
                      <a:r>
                        <a:rPr lang="nl-NL" sz="2230" b="0" dirty="0" err="1">
                          <a:solidFill>
                            <a:sysClr val="windowText" lastClr="000000"/>
                          </a:solidFill>
                          <a:effectLst/>
                        </a:rPr>
                        <a:t>Kudithipudi</a:t>
                      </a:r>
                      <a:r>
                        <a:rPr lang="nl-NL" sz="2230" b="0" dirty="0">
                          <a:solidFill>
                            <a:sysClr val="windowText" lastClr="000000"/>
                          </a:solidFill>
                          <a:effectLst/>
                        </a:rPr>
                        <a:t> et al., 2016</a:t>
                      </a:r>
                      <a:endParaRPr lang="nl-NL" sz="2230" b="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92D050"/>
                        </a:gs>
                        <a:gs pos="100000">
                          <a:srgbClr val="7ECC50"/>
                        </a:gs>
                        <a:gs pos="54000">
                          <a:srgbClr val="92D050"/>
                        </a:gs>
                      </a:gsLst>
                      <a:lin ang="16200000" scaled="1"/>
                    </a:gradFill>
                  </a:tcPr>
                </a:tc>
                <a:tc>
                  <a:txBody>
                    <a:bodyPr/>
                    <a:lstStyle/>
                    <a:p>
                      <a:pPr algn="ctr">
                        <a:lnSpc>
                          <a:spcPct val="107000"/>
                        </a:lnSpc>
                        <a:spcAft>
                          <a:spcPts val="800"/>
                        </a:spcAft>
                      </a:pPr>
                      <a:r>
                        <a:rPr lang="en-GB" sz="2350" dirty="0">
                          <a:effectLst/>
                          <a:latin typeface="Calibri" panose="020F0502020204030204" pitchFamily="34" charset="0"/>
                          <a:ea typeface="Calibri" panose="020F0502020204030204" pitchFamily="34" charset="0"/>
                          <a:cs typeface="Times New Roman" panose="02020603050405020304" pitchFamily="18" charset="0"/>
                        </a:rPr>
                        <a:t>G</a:t>
                      </a:r>
                      <a:endParaRPr lang="nl-NL" sz="2350" dirty="0">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nl-NL" sz="2350" dirty="0">
                          <a:effectLst/>
                          <a:latin typeface="+mn-lt"/>
                        </a:rPr>
                        <a:t>MV-CBCT</a:t>
                      </a:r>
                      <a:endParaRPr lang="nl-NL" sz="2350" dirty="0">
                        <a:effectLst/>
                        <a:latin typeface="+mn-lt"/>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en-GB" sz="2350" dirty="0">
                          <a:effectLst/>
                          <a:latin typeface="+mn-lt"/>
                          <a:ea typeface="Calibri" panose="020F0502020204030204" pitchFamily="34" charset="0"/>
                          <a:cs typeface="Times New Roman" panose="02020603050405020304" pitchFamily="18" charset="0"/>
                        </a:rPr>
                        <a:t>-</a:t>
                      </a:r>
                      <a:endParaRPr lang="nl-NL" sz="2350" dirty="0">
                        <a:effectLst/>
                        <a:latin typeface="+mn-lt"/>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nl-NL" sz="2350" dirty="0">
                          <a:effectLst/>
                        </a:rPr>
                        <a:t>Free-</a:t>
                      </a:r>
                      <a:r>
                        <a:rPr lang="nl-NL" sz="2350" dirty="0" err="1">
                          <a:effectLst/>
                        </a:rPr>
                        <a:t>breathing</a:t>
                      </a:r>
                      <a:endParaRPr lang="nl-NL" sz="2350" dirty="0">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nl-NL" sz="2350">
                          <a:effectLst/>
                        </a:rPr>
                        <a:t>Vacuum bag en wing board</a:t>
                      </a:r>
                      <a:endParaRPr lang="nl-NL" sz="2350">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nl-NL" sz="2350" dirty="0">
                          <a:effectLst/>
                        </a:rPr>
                        <a:t>Onbekend</a:t>
                      </a:r>
                      <a:endParaRPr lang="nl-NL" sz="2350" dirty="0">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lnSpc>
                          <a:spcPct val="107000"/>
                        </a:lnSpc>
                        <a:spcAft>
                          <a:spcPts val="800"/>
                        </a:spcAft>
                      </a:pPr>
                      <a:r>
                        <a:rPr lang="en-GB" sz="2350" dirty="0">
                          <a:effectLst/>
                          <a:latin typeface="+mn-lt"/>
                          <a:ea typeface="Calibri" panose="020F0502020204030204" pitchFamily="34" charset="0"/>
                          <a:cs typeface="Times New Roman" panose="02020603050405020304" pitchFamily="18" charset="0"/>
                        </a:rPr>
                        <a:t>5</a:t>
                      </a:r>
                      <a:endParaRPr lang="nl-NL" sz="2350" dirty="0">
                        <a:effectLst/>
                        <a:latin typeface="+mn-lt"/>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nl-NL" dirty="0"/>
                    </a:p>
                  </a:txBody>
                  <a:tcPr marL="68580" marR="68580" marT="0" marB="0" anchor="ctr">
                    <a:lnL w="12700" cap="flat" cmpd="sng" algn="ctr">
                      <a:solidFill>
                        <a:schemeClr val="tx1"/>
                      </a:solidFill>
                      <a:prstDash val="solid"/>
                      <a:round/>
                      <a:headEnd type="none" w="med" len="med"/>
                      <a:tailEnd type="none" w="med" len="med"/>
                    </a:lnL>
                  </a:tcPr>
                </a:tc>
                <a:tc hMerge="1">
                  <a:txBody>
                    <a:bodyPr/>
                    <a:lstStyle/>
                    <a:p>
                      <a:endParaRPr lang="nl-NL" dirty="0"/>
                    </a:p>
                  </a:txBody>
                  <a:tcPr marL="68580" marR="6858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170748273"/>
                  </a:ext>
                </a:extLst>
              </a:tr>
              <a:tr h="418501">
                <a:tc>
                  <a:txBody>
                    <a:bodyPr/>
                    <a:lstStyle/>
                    <a:p>
                      <a:pPr algn="ctr">
                        <a:lnSpc>
                          <a:spcPct val="107000"/>
                        </a:lnSpc>
                        <a:spcAft>
                          <a:spcPts val="800"/>
                        </a:spcAft>
                      </a:pPr>
                      <a:r>
                        <a:rPr lang="nl-NL" sz="2230" b="0" dirty="0">
                          <a:solidFill>
                            <a:sysClr val="windowText" lastClr="000000"/>
                          </a:solidFill>
                          <a:effectLst/>
                        </a:rPr>
                        <a:t>Li et al., 2016</a:t>
                      </a:r>
                      <a:endParaRPr lang="nl-NL" sz="2230" b="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92D050"/>
                        </a:gs>
                        <a:gs pos="100000">
                          <a:srgbClr val="7ECC50"/>
                        </a:gs>
                        <a:gs pos="54000">
                          <a:srgbClr val="92D050"/>
                        </a:gs>
                      </a:gsLst>
                      <a:lin ang="16200000" scaled="1"/>
                    </a:gradFill>
                  </a:tcPr>
                </a:tc>
                <a:tc>
                  <a:txBody>
                    <a:bodyPr/>
                    <a:lstStyle/>
                    <a:p>
                      <a:pPr algn="ctr">
                        <a:lnSpc>
                          <a:spcPct val="107000"/>
                        </a:lnSpc>
                        <a:spcAft>
                          <a:spcPts val="800"/>
                        </a:spcAft>
                      </a:pPr>
                      <a:r>
                        <a:rPr lang="en-GB" sz="2350" dirty="0">
                          <a:effectLst/>
                          <a:latin typeface="Calibri" panose="020F0502020204030204" pitchFamily="34" charset="0"/>
                          <a:ea typeface="Calibri" panose="020F0502020204030204" pitchFamily="34" charset="0"/>
                          <a:cs typeface="Times New Roman" panose="02020603050405020304" pitchFamily="18" charset="0"/>
                        </a:rPr>
                        <a:t>U</a:t>
                      </a:r>
                      <a:endParaRPr lang="nl-NL" sz="2350" dirty="0">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nl-NL" sz="2350" dirty="0">
                          <a:effectLst/>
                          <a:latin typeface="+mn-lt"/>
                        </a:rPr>
                        <a:t>kV-CBCT</a:t>
                      </a:r>
                      <a:endParaRPr lang="nl-NL" sz="2350" dirty="0">
                        <a:effectLst/>
                        <a:latin typeface="+mn-lt"/>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en-GB" sz="2350" dirty="0">
                          <a:effectLst/>
                          <a:latin typeface="+mn-lt"/>
                          <a:ea typeface="Calibri" panose="020F0502020204030204" pitchFamily="34" charset="0"/>
                          <a:cs typeface="Times New Roman" panose="02020603050405020304" pitchFamily="18" charset="0"/>
                        </a:rPr>
                        <a:t>-</a:t>
                      </a:r>
                      <a:endParaRPr lang="nl-NL" sz="2350" dirty="0">
                        <a:effectLst/>
                        <a:latin typeface="+mn-lt"/>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nl-NL" sz="2350" dirty="0" err="1">
                          <a:effectLst/>
                        </a:rPr>
                        <a:t>Gating</a:t>
                      </a:r>
                      <a:endParaRPr lang="nl-NL" sz="2350" dirty="0">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nl-NL" sz="2350">
                          <a:effectLst/>
                        </a:rPr>
                        <a:t>Thermoplastic masker</a:t>
                      </a:r>
                      <a:endParaRPr lang="nl-NL" sz="2350">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nl-NL" sz="2350" dirty="0">
                          <a:effectLst/>
                        </a:rPr>
                        <a:t>BM</a:t>
                      </a:r>
                      <a:endParaRPr lang="nl-NL" sz="2350" dirty="0">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nl-NL" sz="2350" dirty="0">
                          <a:effectLst/>
                          <a:latin typeface="+mn-lt"/>
                        </a:rPr>
                        <a:t>26.8</a:t>
                      </a:r>
                      <a:endParaRPr lang="nl-NL" sz="2350" dirty="0">
                        <a:effectLst/>
                        <a:latin typeface="+mn-lt"/>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nl-NL" sz="2350" dirty="0">
                          <a:effectLst/>
                          <a:latin typeface="+mn-lt"/>
                        </a:rPr>
                        <a:t>8.8</a:t>
                      </a:r>
                      <a:endParaRPr lang="nl-NL" sz="2350" dirty="0">
                        <a:latin typeface="+mn-lt"/>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nl-NL" sz="2350" dirty="0">
                          <a:effectLst/>
                          <a:latin typeface="+mn-lt"/>
                        </a:rPr>
                        <a:t>9.8</a:t>
                      </a:r>
                      <a:endParaRPr lang="nl-NL" sz="2350" dirty="0">
                        <a:latin typeface="+mn-lt"/>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23460618"/>
                  </a:ext>
                </a:extLst>
              </a:tr>
              <a:tr h="418501">
                <a:tc>
                  <a:txBody>
                    <a:bodyPr/>
                    <a:lstStyle/>
                    <a:p>
                      <a:pPr algn="ctr">
                        <a:lnSpc>
                          <a:spcPct val="107000"/>
                        </a:lnSpc>
                        <a:spcAft>
                          <a:spcPts val="800"/>
                        </a:spcAft>
                      </a:pPr>
                      <a:r>
                        <a:rPr lang="nl-NL" sz="2230" b="0" dirty="0" err="1">
                          <a:solidFill>
                            <a:sysClr val="windowText" lastClr="000000"/>
                          </a:solidFill>
                          <a:effectLst/>
                        </a:rPr>
                        <a:t>Wierzbicki</a:t>
                      </a:r>
                      <a:r>
                        <a:rPr lang="nl-NL" sz="2230" b="0" dirty="0">
                          <a:solidFill>
                            <a:sysClr val="windowText" lastClr="000000"/>
                          </a:solidFill>
                          <a:effectLst/>
                        </a:rPr>
                        <a:t> et al., 2018</a:t>
                      </a:r>
                      <a:endParaRPr lang="nl-NL" sz="2230" b="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92D050"/>
                        </a:gs>
                        <a:gs pos="100000">
                          <a:srgbClr val="7ECC50"/>
                        </a:gs>
                        <a:gs pos="54000">
                          <a:srgbClr val="92D050"/>
                        </a:gs>
                      </a:gsLst>
                      <a:lin ang="16200000" scaled="1"/>
                    </a:gradFill>
                  </a:tcPr>
                </a:tc>
                <a:tc>
                  <a:txBody>
                    <a:bodyPr/>
                    <a:lstStyle/>
                    <a:p>
                      <a:pPr algn="ctr">
                        <a:lnSpc>
                          <a:spcPct val="107000"/>
                        </a:lnSpc>
                        <a:spcAft>
                          <a:spcPts val="800"/>
                        </a:spcAft>
                      </a:pPr>
                      <a:r>
                        <a:rPr lang="en-GB" sz="2350" dirty="0">
                          <a:effectLst/>
                          <a:latin typeface="Calibri" panose="020F0502020204030204" pitchFamily="34" charset="0"/>
                          <a:ea typeface="Calibri" panose="020F0502020204030204" pitchFamily="34" charset="0"/>
                          <a:cs typeface="Times New Roman" panose="02020603050405020304" pitchFamily="18" charset="0"/>
                        </a:rPr>
                        <a:t>G</a:t>
                      </a:r>
                      <a:endParaRPr lang="nl-NL" sz="2350" dirty="0">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nl-NL" sz="2350" dirty="0">
                          <a:effectLst/>
                          <a:latin typeface="+mn-lt"/>
                        </a:rPr>
                        <a:t>kV-CBCT</a:t>
                      </a:r>
                      <a:endParaRPr lang="nl-NL" sz="2350" dirty="0">
                        <a:effectLst/>
                        <a:latin typeface="+mn-lt"/>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en-GB" sz="2350" dirty="0">
                          <a:effectLst/>
                          <a:latin typeface="+mn-lt"/>
                          <a:ea typeface="Calibri" panose="020F0502020204030204" pitchFamily="34" charset="0"/>
                          <a:cs typeface="Times New Roman" panose="02020603050405020304" pitchFamily="18" charset="0"/>
                        </a:rPr>
                        <a:t>-</a:t>
                      </a:r>
                      <a:endParaRPr lang="nl-NL" sz="2350" dirty="0">
                        <a:effectLst/>
                        <a:latin typeface="+mn-lt"/>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nl-NL" sz="2350" dirty="0">
                          <a:effectLst/>
                        </a:rPr>
                        <a:t>RTTT</a:t>
                      </a:r>
                      <a:endParaRPr lang="nl-NL" sz="2350" dirty="0">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en-GB" sz="2350" dirty="0" err="1">
                          <a:effectLst/>
                        </a:rPr>
                        <a:t>Civco</a:t>
                      </a:r>
                      <a:r>
                        <a:rPr lang="en-GB" sz="2350" dirty="0">
                          <a:effectLst/>
                        </a:rPr>
                        <a:t> Pro-Lok</a:t>
                      </a:r>
                      <a:endParaRPr lang="nl-NL" sz="2350" dirty="0">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nl-NL" sz="2350" dirty="0">
                          <a:effectLst/>
                        </a:rPr>
                        <a:t>BM+WDM</a:t>
                      </a:r>
                      <a:endParaRPr lang="nl-NL" sz="2350" dirty="0">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lnSpc>
                          <a:spcPct val="107000"/>
                        </a:lnSpc>
                        <a:spcAft>
                          <a:spcPts val="800"/>
                        </a:spcAft>
                      </a:pPr>
                      <a:r>
                        <a:rPr lang="en-GB" sz="2350" dirty="0">
                          <a:effectLst/>
                          <a:latin typeface="+mn-lt"/>
                          <a:ea typeface="Calibri" panose="020F0502020204030204" pitchFamily="34" charset="0"/>
                          <a:cs typeface="Times New Roman" panose="02020603050405020304" pitchFamily="18" charset="0"/>
                        </a:rPr>
                        <a:t>5</a:t>
                      </a:r>
                      <a:endParaRPr lang="nl-NL" sz="2350" dirty="0">
                        <a:effectLst/>
                        <a:latin typeface="+mn-lt"/>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nl-NL" dirty="0"/>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nl-NL" dirty="0"/>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72999240"/>
                  </a:ext>
                </a:extLst>
              </a:tr>
              <a:tr h="418501">
                <a:tc>
                  <a:txBody>
                    <a:bodyPr/>
                    <a:lstStyle/>
                    <a:p>
                      <a:pPr algn="ctr">
                        <a:lnSpc>
                          <a:spcPct val="107000"/>
                        </a:lnSpc>
                        <a:spcAft>
                          <a:spcPts val="800"/>
                        </a:spcAft>
                      </a:pPr>
                      <a:r>
                        <a:rPr lang="nl-NL" sz="2230" b="0" dirty="0">
                          <a:solidFill>
                            <a:sysClr val="windowText" lastClr="000000"/>
                          </a:solidFill>
                          <a:effectLst/>
                        </a:rPr>
                        <a:t>Peulen et al., 2014</a:t>
                      </a:r>
                      <a:endParaRPr lang="nl-NL" sz="2230" b="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92D050"/>
                        </a:gs>
                        <a:gs pos="100000">
                          <a:srgbClr val="7ECC50"/>
                        </a:gs>
                        <a:gs pos="54000">
                          <a:srgbClr val="92D050"/>
                        </a:gs>
                      </a:gsLst>
                      <a:lin ang="16200000" scaled="1"/>
                    </a:gradFill>
                  </a:tcPr>
                </a:tc>
                <a:tc>
                  <a:txBody>
                    <a:bodyPr/>
                    <a:lstStyle/>
                    <a:p>
                      <a:pPr algn="ctr">
                        <a:lnSpc>
                          <a:spcPct val="107000"/>
                        </a:lnSpc>
                        <a:spcAft>
                          <a:spcPts val="800"/>
                        </a:spcAft>
                      </a:pPr>
                      <a:r>
                        <a:rPr lang="en-GB" sz="2350" dirty="0">
                          <a:effectLst/>
                          <a:latin typeface="Calibri" panose="020F0502020204030204" pitchFamily="34" charset="0"/>
                          <a:ea typeface="Calibri" panose="020F0502020204030204" pitchFamily="34" charset="0"/>
                          <a:cs typeface="Times New Roman" panose="02020603050405020304" pitchFamily="18" charset="0"/>
                        </a:rPr>
                        <a:t>U</a:t>
                      </a:r>
                      <a:endParaRPr lang="nl-NL" sz="2350" dirty="0">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nl-NL" sz="2350" dirty="0">
                          <a:effectLst/>
                          <a:latin typeface="+mn-lt"/>
                        </a:rPr>
                        <a:t>kV-CBCT</a:t>
                      </a:r>
                      <a:endParaRPr lang="nl-NL" sz="2350" dirty="0">
                        <a:effectLst/>
                        <a:latin typeface="+mn-lt"/>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298410" rtl="0" eaLnBrk="1" fontAlgn="auto" latinLnBrk="0" hangingPunct="1">
                        <a:lnSpc>
                          <a:spcPct val="107000"/>
                        </a:lnSpc>
                        <a:spcBef>
                          <a:spcPts val="0"/>
                        </a:spcBef>
                        <a:spcAft>
                          <a:spcPts val="800"/>
                        </a:spcAft>
                        <a:buClrTx/>
                        <a:buSzTx/>
                        <a:buFontTx/>
                        <a:buNone/>
                        <a:tabLst/>
                        <a:defRPr/>
                      </a:pPr>
                      <a:r>
                        <a:rPr lang="nl-NL" sz="2350" dirty="0">
                          <a:effectLst/>
                          <a:latin typeface="+mn-lt"/>
                          <a:ea typeface="Calibri" panose="020F0502020204030204" pitchFamily="34" charset="0"/>
                          <a:cs typeface="Times New Roman" panose="02020603050405020304" pitchFamily="18" charset="0"/>
                          <a:sym typeface="Wingdings" panose="05000000000000000000" pitchFamily="2" charset="2"/>
                        </a:rPr>
                        <a:t></a:t>
                      </a:r>
                      <a:endParaRPr lang="nl-NL" sz="2350" dirty="0">
                        <a:effectLst/>
                        <a:latin typeface="+mn-lt"/>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nl-NL" sz="2350" dirty="0" err="1">
                          <a:effectLst/>
                        </a:rPr>
                        <a:t>Mid-ventilation</a:t>
                      </a:r>
                      <a:endParaRPr lang="nl-NL" sz="2350" dirty="0">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nl-NL" sz="2350" dirty="0" err="1">
                          <a:effectLst/>
                        </a:rPr>
                        <a:t>Frameless</a:t>
                      </a:r>
                      <a:endParaRPr lang="nl-NL" sz="2350" dirty="0">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nl-NL" sz="2350" dirty="0">
                          <a:effectLst/>
                        </a:rPr>
                        <a:t>BM+WDM</a:t>
                      </a:r>
                      <a:endParaRPr lang="nl-NL" sz="2350" dirty="0">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nl-NL" sz="2350" dirty="0">
                          <a:effectLst/>
                          <a:latin typeface="+mn-lt"/>
                        </a:rPr>
                        <a:t>8</a:t>
                      </a:r>
                      <a:endParaRPr lang="nl-NL" sz="2350" dirty="0">
                        <a:effectLst/>
                        <a:latin typeface="+mn-lt"/>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nl-NL" sz="2350" dirty="0">
                          <a:effectLst/>
                          <a:latin typeface="+mn-lt"/>
                        </a:rPr>
                        <a:t>8</a:t>
                      </a:r>
                      <a:endParaRPr lang="nl-NL" sz="2350" dirty="0">
                        <a:latin typeface="+mn-lt"/>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nl-NL" sz="2350" dirty="0">
                          <a:effectLst/>
                          <a:latin typeface="+mn-lt"/>
                        </a:rPr>
                        <a:t>9</a:t>
                      </a:r>
                      <a:endParaRPr lang="nl-NL" sz="2350" dirty="0">
                        <a:latin typeface="+mn-lt"/>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60046758"/>
                  </a:ext>
                </a:extLst>
              </a:tr>
              <a:tr h="418501">
                <a:tc>
                  <a:txBody>
                    <a:bodyPr/>
                    <a:lstStyle/>
                    <a:p>
                      <a:pPr algn="ctr">
                        <a:lnSpc>
                          <a:spcPct val="107000"/>
                        </a:lnSpc>
                        <a:spcAft>
                          <a:spcPts val="800"/>
                        </a:spcAft>
                      </a:pPr>
                      <a:r>
                        <a:rPr lang="nl-NL" sz="2230" b="0" dirty="0">
                          <a:solidFill>
                            <a:sysClr val="windowText" lastClr="000000"/>
                          </a:solidFill>
                          <a:effectLst/>
                        </a:rPr>
                        <a:t>Richmond et al., 2012</a:t>
                      </a:r>
                      <a:endParaRPr lang="nl-NL" sz="2230" b="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92D050"/>
                        </a:gs>
                        <a:gs pos="100000">
                          <a:srgbClr val="7ECC50"/>
                        </a:gs>
                        <a:gs pos="54000">
                          <a:srgbClr val="92D050"/>
                        </a:gs>
                      </a:gsLst>
                      <a:lin ang="16200000" scaled="1"/>
                    </a:gradFill>
                  </a:tcPr>
                </a:tc>
                <a:tc>
                  <a:txBody>
                    <a:bodyPr/>
                    <a:lstStyle/>
                    <a:p>
                      <a:pPr algn="ctr">
                        <a:lnSpc>
                          <a:spcPct val="107000"/>
                        </a:lnSpc>
                        <a:spcAft>
                          <a:spcPts val="800"/>
                        </a:spcAft>
                      </a:pPr>
                      <a:r>
                        <a:rPr lang="en-GB" sz="2350" dirty="0">
                          <a:effectLst/>
                          <a:latin typeface="Calibri" panose="020F0502020204030204" pitchFamily="34" charset="0"/>
                          <a:ea typeface="Calibri" panose="020F0502020204030204" pitchFamily="34" charset="0"/>
                          <a:cs typeface="Times New Roman" panose="02020603050405020304" pitchFamily="18" charset="0"/>
                        </a:rPr>
                        <a:t>G</a:t>
                      </a:r>
                      <a:endParaRPr lang="nl-NL" sz="2350" dirty="0">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nl-NL" sz="2350" dirty="0">
                          <a:effectLst/>
                          <a:latin typeface="+mn-lt"/>
                        </a:rPr>
                        <a:t>kV-CBCT</a:t>
                      </a:r>
                      <a:endParaRPr lang="nl-NL" sz="2350" dirty="0">
                        <a:effectLst/>
                        <a:latin typeface="+mn-lt"/>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298410" rtl="0" eaLnBrk="1" fontAlgn="auto" latinLnBrk="0" hangingPunct="1">
                        <a:lnSpc>
                          <a:spcPct val="107000"/>
                        </a:lnSpc>
                        <a:spcBef>
                          <a:spcPts val="0"/>
                        </a:spcBef>
                        <a:spcAft>
                          <a:spcPts val="800"/>
                        </a:spcAft>
                        <a:buClrTx/>
                        <a:buSzTx/>
                        <a:buFontTx/>
                        <a:buNone/>
                        <a:tabLst/>
                        <a:defRPr/>
                      </a:pPr>
                      <a:r>
                        <a:rPr lang="nl-NL" sz="2350" dirty="0">
                          <a:effectLst/>
                          <a:latin typeface="+mn-lt"/>
                          <a:ea typeface="Calibri" panose="020F0502020204030204" pitchFamily="34" charset="0"/>
                          <a:cs typeface="Times New Roman" panose="02020603050405020304" pitchFamily="18" charset="0"/>
                          <a:sym typeface="Wingdings" panose="05000000000000000000" pitchFamily="2" charset="2"/>
                        </a:rPr>
                        <a:t></a:t>
                      </a:r>
                      <a:endParaRPr lang="nl-NL" sz="2350" dirty="0">
                        <a:effectLst/>
                        <a:latin typeface="+mn-lt"/>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nl-NL" sz="2350">
                          <a:effectLst/>
                        </a:rPr>
                        <a:t>Free-breathing</a:t>
                      </a:r>
                      <a:endParaRPr lang="nl-NL" sz="2350">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nl-NL" sz="2350" dirty="0">
                          <a:effectLst/>
                        </a:rPr>
                        <a:t>BodyFIX</a:t>
                      </a:r>
                      <a:endParaRPr lang="nl-NL" sz="2350" dirty="0">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nl-NL" sz="2350" dirty="0">
                          <a:effectLst/>
                        </a:rPr>
                        <a:t>WDM</a:t>
                      </a:r>
                      <a:endParaRPr lang="nl-NL" sz="2350" dirty="0">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nl-NL" sz="2350" dirty="0">
                          <a:effectLst/>
                          <a:latin typeface="+mn-lt"/>
                        </a:rPr>
                        <a:t>3.3</a:t>
                      </a:r>
                      <a:endParaRPr lang="nl-NL" sz="2350" dirty="0">
                        <a:effectLst/>
                        <a:latin typeface="+mn-lt"/>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4646"/>
                    </a:solidFill>
                  </a:tcPr>
                </a:tc>
                <a:tc>
                  <a:txBody>
                    <a:bodyPr/>
                    <a:lstStyle/>
                    <a:p>
                      <a:pPr algn="ctr"/>
                      <a:r>
                        <a:rPr lang="nl-NL" sz="2350" dirty="0">
                          <a:effectLst/>
                          <a:latin typeface="+mn-lt"/>
                        </a:rPr>
                        <a:t>2.8</a:t>
                      </a:r>
                      <a:endParaRPr lang="nl-NL" sz="2350" dirty="0">
                        <a:latin typeface="+mn-lt"/>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4646"/>
                    </a:solidFill>
                  </a:tcPr>
                </a:tc>
                <a:tc>
                  <a:txBody>
                    <a:bodyPr/>
                    <a:lstStyle/>
                    <a:p>
                      <a:pPr algn="ctr"/>
                      <a:r>
                        <a:rPr lang="nl-NL" sz="2350" dirty="0">
                          <a:effectLst/>
                          <a:latin typeface="+mn-lt"/>
                        </a:rPr>
                        <a:t>3.6</a:t>
                      </a:r>
                      <a:endParaRPr lang="nl-NL" sz="2350" dirty="0">
                        <a:latin typeface="+mn-lt"/>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4646"/>
                    </a:solidFill>
                  </a:tcPr>
                </a:tc>
                <a:extLst>
                  <a:ext uri="{0D108BD9-81ED-4DB2-BD59-A6C34878D82A}">
                    <a16:rowId xmlns:a16="http://schemas.microsoft.com/office/drawing/2014/main" val="2554752898"/>
                  </a:ext>
                </a:extLst>
              </a:tr>
              <a:tr h="370549">
                <a:tc rowSpan="6">
                  <a:txBody>
                    <a:bodyPr/>
                    <a:lstStyle/>
                    <a:p>
                      <a:pPr algn="ctr">
                        <a:lnSpc>
                          <a:spcPct val="107000"/>
                        </a:lnSpc>
                        <a:spcAft>
                          <a:spcPts val="800"/>
                        </a:spcAft>
                      </a:pPr>
                      <a:r>
                        <a:rPr lang="nl-NL" sz="2230" b="0" dirty="0">
                          <a:solidFill>
                            <a:sysClr val="windowText" lastClr="000000"/>
                          </a:solidFill>
                          <a:effectLst/>
                        </a:rPr>
                        <a:t>Shah et al., 2013</a:t>
                      </a:r>
                      <a:endParaRPr lang="nl-NL" sz="2230" b="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92D050"/>
                        </a:gs>
                        <a:gs pos="100000">
                          <a:srgbClr val="7ECC50"/>
                        </a:gs>
                        <a:gs pos="54000">
                          <a:srgbClr val="92D050"/>
                        </a:gs>
                      </a:gsLst>
                      <a:lin ang="16200000" scaled="1"/>
                    </a:gradFill>
                  </a:tcPr>
                </a:tc>
                <a:tc rowSpan="6">
                  <a:txBody>
                    <a:bodyPr/>
                    <a:lstStyle/>
                    <a:p>
                      <a:pPr algn="ctr">
                        <a:lnSpc>
                          <a:spcPct val="107000"/>
                        </a:lnSpc>
                        <a:spcAft>
                          <a:spcPts val="800"/>
                        </a:spcAft>
                      </a:pPr>
                      <a:r>
                        <a:rPr lang="en-GB" sz="2350" dirty="0">
                          <a:effectLst/>
                          <a:latin typeface="Calibri" panose="020F0502020204030204" pitchFamily="34" charset="0"/>
                          <a:ea typeface="Calibri" panose="020F0502020204030204" pitchFamily="34" charset="0"/>
                          <a:cs typeface="Times New Roman" panose="02020603050405020304" pitchFamily="18" charset="0"/>
                        </a:rPr>
                        <a:t>U</a:t>
                      </a:r>
                      <a:endParaRPr lang="nl-NL" sz="2350" dirty="0">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algn="ctr">
                        <a:lnSpc>
                          <a:spcPct val="107000"/>
                        </a:lnSpc>
                        <a:spcAft>
                          <a:spcPts val="800"/>
                        </a:spcAft>
                      </a:pPr>
                      <a:r>
                        <a:rPr lang="nl-NL" sz="2350" dirty="0">
                          <a:effectLst/>
                          <a:latin typeface="+mn-lt"/>
                        </a:rPr>
                        <a:t>kV-CBCT</a:t>
                      </a:r>
                      <a:endParaRPr lang="nl-NL" sz="2350" dirty="0">
                        <a:effectLst/>
                        <a:latin typeface="+mn-lt"/>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lvl="0" indent="0" algn="ctr" defTabSz="4298410" rtl="0" eaLnBrk="1" fontAlgn="auto" latinLnBrk="0" hangingPunct="1">
                        <a:lnSpc>
                          <a:spcPct val="107000"/>
                        </a:lnSpc>
                        <a:spcBef>
                          <a:spcPts val="0"/>
                        </a:spcBef>
                        <a:spcAft>
                          <a:spcPts val="800"/>
                        </a:spcAft>
                        <a:buClrTx/>
                        <a:buSzTx/>
                        <a:buFontTx/>
                        <a:buNone/>
                        <a:tabLst/>
                        <a:defRPr/>
                      </a:pPr>
                      <a:r>
                        <a:rPr lang="nl-NL" sz="2350" dirty="0">
                          <a:effectLst/>
                          <a:latin typeface="+mn-lt"/>
                          <a:ea typeface="Calibri" panose="020F0502020204030204" pitchFamily="34" charset="0"/>
                          <a:cs typeface="Times New Roman" panose="02020603050405020304" pitchFamily="18" charset="0"/>
                          <a:sym typeface="Wingdings" panose="05000000000000000000" pitchFamily="2" charset="2"/>
                        </a:rPr>
                        <a:t></a:t>
                      </a:r>
                      <a:endParaRPr lang="nl-NL" sz="2350" dirty="0">
                        <a:effectLst/>
                        <a:latin typeface="+mn-lt"/>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algn="ctr">
                        <a:lnSpc>
                          <a:spcPct val="107000"/>
                        </a:lnSpc>
                        <a:spcAft>
                          <a:spcPts val="800"/>
                        </a:spcAft>
                      </a:pPr>
                      <a:r>
                        <a:rPr lang="nl-NL" sz="2350" dirty="0">
                          <a:effectLst/>
                        </a:rPr>
                        <a:t>RTTT</a:t>
                      </a:r>
                      <a:endParaRPr lang="nl-NL" sz="2350" dirty="0">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nl-NL" sz="2350">
                          <a:effectLst/>
                        </a:rPr>
                        <a:t>α-cradle </a:t>
                      </a:r>
                      <a:endParaRPr lang="nl-NL" sz="2350">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algn="ctr">
                        <a:lnSpc>
                          <a:spcPct val="107000"/>
                        </a:lnSpc>
                        <a:spcAft>
                          <a:spcPts val="800"/>
                        </a:spcAft>
                      </a:pPr>
                      <a:r>
                        <a:rPr lang="nl-NL" sz="2350" dirty="0">
                          <a:effectLst/>
                        </a:rPr>
                        <a:t>WDM</a:t>
                      </a:r>
                      <a:endParaRPr lang="nl-NL" sz="2350" dirty="0">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nl-NL" sz="2350" dirty="0">
                          <a:effectLst/>
                          <a:latin typeface="+mn-lt"/>
                        </a:rPr>
                        <a:t>4.6</a:t>
                      </a:r>
                      <a:endParaRPr lang="nl-NL" sz="2350" dirty="0">
                        <a:effectLst/>
                        <a:latin typeface="+mn-lt"/>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lang="nl-NL" sz="2350" dirty="0">
                          <a:effectLst/>
                          <a:latin typeface="+mn-lt"/>
                        </a:rPr>
                        <a:t>3.7</a:t>
                      </a:r>
                      <a:endParaRPr lang="nl-NL" sz="2350" dirty="0">
                        <a:latin typeface="+mn-lt"/>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lang="nl-NL" sz="2350" dirty="0">
                          <a:effectLst/>
                          <a:latin typeface="+mn-lt"/>
                        </a:rPr>
                        <a:t>5.8</a:t>
                      </a:r>
                      <a:endParaRPr lang="nl-NL" sz="2350" dirty="0">
                        <a:latin typeface="+mn-lt"/>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3350483456"/>
                  </a:ext>
                </a:extLst>
              </a:tr>
              <a:tr h="370549">
                <a:tc vMerge="1">
                  <a:txBody>
                    <a:bodyPr/>
                    <a:lstStyle/>
                    <a:p>
                      <a:endParaRPr lang="nl-NL"/>
                    </a:p>
                  </a:txBody>
                  <a:tcPr/>
                </a:tc>
                <a:tc vMerge="1">
                  <a:txBody>
                    <a:bodyPr/>
                    <a:lstStyle/>
                    <a:p>
                      <a:endParaRPr lang="nl-NL"/>
                    </a:p>
                  </a:txBody>
                  <a:tcPr/>
                </a:tc>
                <a:tc vMerge="1">
                  <a:txBody>
                    <a:bodyPr/>
                    <a:lstStyle/>
                    <a:p>
                      <a:endParaRPr lang="nl-NL"/>
                    </a:p>
                  </a:txBody>
                  <a:tcPr/>
                </a:tc>
                <a:tc vMerge="1">
                  <a:txBody>
                    <a:bodyPr/>
                    <a:lstStyle/>
                    <a:p>
                      <a:endParaRPr lang="nl-NL"/>
                    </a:p>
                  </a:txBody>
                  <a:tcPr/>
                </a:tc>
                <a:tc vMerge="1">
                  <a:txBody>
                    <a:bodyPr/>
                    <a:lstStyle/>
                    <a:p>
                      <a:endParaRPr lang="nl-NL"/>
                    </a:p>
                  </a:txBody>
                  <a:tcPr/>
                </a:tc>
                <a:tc>
                  <a:txBody>
                    <a:bodyPr/>
                    <a:lstStyle/>
                    <a:p>
                      <a:pPr algn="ctr">
                        <a:lnSpc>
                          <a:spcPct val="107000"/>
                        </a:lnSpc>
                        <a:spcAft>
                          <a:spcPts val="800"/>
                        </a:spcAft>
                      </a:pPr>
                      <a:r>
                        <a:rPr lang="nl-NL" sz="2350" dirty="0">
                          <a:effectLst/>
                        </a:rPr>
                        <a:t>SBF</a:t>
                      </a:r>
                      <a:endParaRPr lang="nl-NL" sz="2350" dirty="0">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nl-NL"/>
                    </a:p>
                  </a:txBody>
                  <a:tcPr/>
                </a:tc>
                <a:tc>
                  <a:txBody>
                    <a:bodyPr/>
                    <a:lstStyle/>
                    <a:p>
                      <a:pPr algn="ctr">
                        <a:lnSpc>
                          <a:spcPct val="107000"/>
                        </a:lnSpc>
                        <a:spcAft>
                          <a:spcPts val="800"/>
                        </a:spcAft>
                      </a:pPr>
                      <a:r>
                        <a:rPr lang="nl-NL" sz="2350" dirty="0">
                          <a:effectLst/>
                          <a:latin typeface="+mn-lt"/>
                        </a:rPr>
                        <a:t>3.7</a:t>
                      </a:r>
                      <a:endParaRPr lang="nl-NL" sz="2350" dirty="0">
                        <a:effectLst/>
                        <a:latin typeface="+mn-lt"/>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4646"/>
                    </a:solidFill>
                  </a:tcPr>
                </a:tc>
                <a:tc>
                  <a:txBody>
                    <a:bodyPr/>
                    <a:lstStyle/>
                    <a:p>
                      <a:pPr algn="ctr"/>
                      <a:r>
                        <a:rPr lang="nl-NL" sz="2350" dirty="0">
                          <a:effectLst/>
                          <a:latin typeface="+mn-lt"/>
                        </a:rPr>
                        <a:t>2.3</a:t>
                      </a:r>
                      <a:endParaRPr lang="nl-NL" sz="2350" dirty="0">
                        <a:latin typeface="+mn-lt"/>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4646"/>
                    </a:solidFill>
                  </a:tcPr>
                </a:tc>
                <a:tc>
                  <a:txBody>
                    <a:bodyPr/>
                    <a:lstStyle/>
                    <a:p>
                      <a:pPr algn="ctr"/>
                      <a:r>
                        <a:rPr lang="nl-NL" sz="2350" dirty="0">
                          <a:effectLst/>
                          <a:latin typeface="+mn-lt"/>
                        </a:rPr>
                        <a:t>4.0</a:t>
                      </a:r>
                      <a:endParaRPr lang="nl-NL" sz="2350" dirty="0">
                        <a:latin typeface="+mn-lt"/>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4646"/>
                    </a:solidFill>
                  </a:tcPr>
                </a:tc>
                <a:extLst>
                  <a:ext uri="{0D108BD9-81ED-4DB2-BD59-A6C34878D82A}">
                    <a16:rowId xmlns:a16="http://schemas.microsoft.com/office/drawing/2014/main" val="1360889444"/>
                  </a:ext>
                </a:extLst>
              </a:tr>
              <a:tr h="370549">
                <a:tc vMerge="1">
                  <a:txBody>
                    <a:bodyPr/>
                    <a:lstStyle/>
                    <a:p>
                      <a:endParaRPr lang="nl-NL"/>
                    </a:p>
                  </a:txBody>
                  <a:tcPr/>
                </a:tc>
                <a:tc vMerge="1">
                  <a:txBody>
                    <a:bodyPr/>
                    <a:lstStyle/>
                    <a:p>
                      <a:endParaRPr lang="nl-NL"/>
                    </a:p>
                  </a:txBody>
                  <a:tcPr/>
                </a:tc>
                <a:tc vMerge="1">
                  <a:txBody>
                    <a:bodyPr/>
                    <a:lstStyle/>
                    <a:p>
                      <a:endParaRPr lang="nl-NL"/>
                    </a:p>
                  </a:txBody>
                  <a:tcPr/>
                </a:tc>
                <a:tc vMerge="1">
                  <a:txBody>
                    <a:bodyPr/>
                    <a:lstStyle/>
                    <a:p>
                      <a:endParaRPr lang="nl-NL"/>
                    </a:p>
                  </a:txBody>
                  <a:tcPr/>
                </a:tc>
                <a:tc vMerge="1">
                  <a:txBody>
                    <a:bodyPr/>
                    <a:lstStyle/>
                    <a:p>
                      <a:endParaRPr lang="nl-NL"/>
                    </a:p>
                  </a:txBody>
                  <a:tcPr/>
                </a:tc>
                <a:tc>
                  <a:txBody>
                    <a:bodyPr/>
                    <a:lstStyle/>
                    <a:p>
                      <a:pPr algn="ctr">
                        <a:lnSpc>
                          <a:spcPct val="107000"/>
                        </a:lnSpc>
                        <a:spcAft>
                          <a:spcPts val="800"/>
                        </a:spcAft>
                      </a:pPr>
                      <a:r>
                        <a:rPr lang="nl-NL" sz="2350" dirty="0">
                          <a:effectLst/>
                        </a:rPr>
                        <a:t>BodyFIX</a:t>
                      </a:r>
                      <a:endParaRPr lang="nl-NL" sz="2350" dirty="0">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nl-NL"/>
                    </a:p>
                  </a:txBody>
                  <a:tcPr/>
                </a:tc>
                <a:tc>
                  <a:txBody>
                    <a:bodyPr/>
                    <a:lstStyle/>
                    <a:p>
                      <a:pPr algn="ctr">
                        <a:lnSpc>
                          <a:spcPct val="107000"/>
                        </a:lnSpc>
                        <a:spcAft>
                          <a:spcPts val="800"/>
                        </a:spcAft>
                      </a:pPr>
                      <a:r>
                        <a:rPr lang="nl-NL" sz="2350" dirty="0">
                          <a:effectLst/>
                          <a:latin typeface="+mn-lt"/>
                        </a:rPr>
                        <a:t>6.1</a:t>
                      </a:r>
                      <a:endParaRPr lang="nl-NL" sz="2350" dirty="0">
                        <a:effectLst/>
                        <a:latin typeface="+mn-lt"/>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nl-NL" sz="2350" dirty="0">
                          <a:effectLst/>
                          <a:latin typeface="+mn-lt"/>
                        </a:rPr>
                        <a:t>5.0</a:t>
                      </a:r>
                      <a:endParaRPr lang="nl-NL" sz="2350" dirty="0">
                        <a:latin typeface="+mn-lt"/>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nl-NL" sz="2350">
                          <a:effectLst/>
                          <a:latin typeface="+mn-lt"/>
                        </a:rPr>
                        <a:t>7.3</a:t>
                      </a:r>
                      <a:endParaRPr lang="nl-NL" sz="2350">
                        <a:latin typeface="+mn-lt"/>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40207233"/>
                  </a:ext>
                </a:extLst>
              </a:tr>
              <a:tr h="370549">
                <a:tc vMerge="1">
                  <a:txBody>
                    <a:bodyPr/>
                    <a:lstStyle/>
                    <a:p>
                      <a:endParaRPr lang="nl-NL"/>
                    </a:p>
                  </a:txBody>
                  <a:tcPr/>
                </a:tc>
                <a:tc vMerge="1">
                  <a:txBody>
                    <a:bodyPr/>
                    <a:lstStyle/>
                    <a:p>
                      <a:endParaRPr lang="nl-NL"/>
                    </a:p>
                  </a:txBody>
                  <a:tcPr/>
                </a:tc>
                <a:tc vMerge="1">
                  <a:txBody>
                    <a:bodyPr/>
                    <a:lstStyle/>
                    <a:p>
                      <a:endParaRPr lang="nl-NL"/>
                    </a:p>
                  </a:txBody>
                  <a:tcPr/>
                </a:tc>
                <a:tc vMerge="1">
                  <a:txBody>
                    <a:bodyPr/>
                    <a:lstStyle/>
                    <a:p>
                      <a:endParaRPr lang="nl-NL"/>
                    </a:p>
                  </a:txBody>
                  <a:tcPr/>
                </a:tc>
                <a:tc vMerge="1">
                  <a:txBody>
                    <a:bodyPr/>
                    <a:lstStyle/>
                    <a:p>
                      <a:endParaRPr lang="nl-NL"/>
                    </a:p>
                  </a:txBody>
                  <a:tcPr/>
                </a:tc>
                <a:tc>
                  <a:txBody>
                    <a:bodyPr/>
                    <a:lstStyle/>
                    <a:p>
                      <a:pPr algn="ctr">
                        <a:lnSpc>
                          <a:spcPct val="107000"/>
                        </a:lnSpc>
                        <a:spcAft>
                          <a:spcPts val="800"/>
                        </a:spcAft>
                      </a:pPr>
                      <a:r>
                        <a:rPr lang="nl-NL" sz="2350">
                          <a:effectLst/>
                        </a:rPr>
                        <a:t>Geen </a:t>
                      </a:r>
                      <a:endParaRPr lang="nl-NL" sz="2350">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nl-NL"/>
                    </a:p>
                  </a:txBody>
                  <a:tcPr/>
                </a:tc>
                <a:tc>
                  <a:txBody>
                    <a:bodyPr/>
                    <a:lstStyle/>
                    <a:p>
                      <a:pPr algn="ctr">
                        <a:lnSpc>
                          <a:spcPct val="107000"/>
                        </a:lnSpc>
                        <a:spcAft>
                          <a:spcPts val="800"/>
                        </a:spcAft>
                      </a:pPr>
                      <a:r>
                        <a:rPr lang="nl-NL" sz="2350" dirty="0">
                          <a:effectLst/>
                          <a:latin typeface="+mn-lt"/>
                        </a:rPr>
                        <a:t>6.5</a:t>
                      </a:r>
                      <a:endParaRPr lang="nl-NL" sz="2350" dirty="0">
                        <a:effectLst/>
                        <a:latin typeface="+mn-lt"/>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lang="nl-NL" sz="2350">
                          <a:effectLst/>
                          <a:latin typeface="+mn-lt"/>
                        </a:rPr>
                        <a:t>3.9</a:t>
                      </a:r>
                      <a:endParaRPr lang="nl-NL" sz="2350">
                        <a:latin typeface="+mn-lt"/>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lang="nl-NL" sz="2350" dirty="0">
                          <a:effectLst/>
                          <a:latin typeface="+mn-lt"/>
                        </a:rPr>
                        <a:t>6.7</a:t>
                      </a:r>
                      <a:endParaRPr lang="nl-NL" sz="2350" dirty="0">
                        <a:latin typeface="+mn-lt"/>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3041221460"/>
                  </a:ext>
                </a:extLst>
              </a:tr>
              <a:tr h="418501">
                <a:tc vMerge="1">
                  <a:txBody>
                    <a:bodyPr/>
                    <a:lstStyle/>
                    <a:p>
                      <a:endParaRPr lang="nl-NL"/>
                    </a:p>
                  </a:txBody>
                  <a:tcPr/>
                </a:tc>
                <a:tc vMerge="1">
                  <a:txBody>
                    <a:bodyPr/>
                    <a:lstStyle/>
                    <a:p>
                      <a:endParaRPr lang="nl-NL"/>
                    </a:p>
                  </a:txBody>
                  <a:tcPr/>
                </a:tc>
                <a:tc vMerge="1">
                  <a:txBody>
                    <a:bodyPr/>
                    <a:lstStyle/>
                    <a:p>
                      <a:endParaRPr lang="nl-NL"/>
                    </a:p>
                  </a:txBody>
                  <a:tcPr/>
                </a:tc>
                <a:tc vMerge="1">
                  <a:txBody>
                    <a:bodyPr/>
                    <a:lstStyle/>
                    <a:p>
                      <a:endParaRPr lang="nl-NL"/>
                    </a:p>
                  </a:txBody>
                  <a:tcPr/>
                </a:tc>
                <a:tc vMerge="1">
                  <a:txBody>
                    <a:bodyPr/>
                    <a:lstStyle/>
                    <a:p>
                      <a:endParaRPr lang="nl-NL"/>
                    </a:p>
                  </a:txBody>
                  <a:tcPr/>
                </a:tc>
                <a:tc>
                  <a:txBody>
                    <a:bodyPr/>
                    <a:lstStyle/>
                    <a:p>
                      <a:pPr algn="ctr">
                        <a:lnSpc>
                          <a:spcPct val="107000"/>
                        </a:lnSpc>
                        <a:spcAft>
                          <a:spcPts val="800"/>
                        </a:spcAft>
                      </a:pPr>
                      <a:r>
                        <a:rPr lang="nl-NL" sz="2350" dirty="0">
                          <a:effectLst/>
                        </a:rPr>
                        <a:t>α-</a:t>
                      </a:r>
                      <a:r>
                        <a:rPr lang="nl-NL" sz="2350" dirty="0" err="1">
                          <a:effectLst/>
                        </a:rPr>
                        <a:t>cradle</a:t>
                      </a:r>
                      <a:r>
                        <a:rPr lang="nl-NL" sz="2350" dirty="0">
                          <a:effectLst/>
                        </a:rPr>
                        <a:t> + BodyFIX</a:t>
                      </a:r>
                      <a:endParaRPr lang="nl-NL" sz="2350" dirty="0">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nl-NL"/>
                    </a:p>
                  </a:txBody>
                  <a:tcPr/>
                </a:tc>
                <a:tc>
                  <a:txBody>
                    <a:bodyPr/>
                    <a:lstStyle/>
                    <a:p>
                      <a:pPr algn="ctr">
                        <a:lnSpc>
                          <a:spcPct val="107000"/>
                        </a:lnSpc>
                        <a:spcAft>
                          <a:spcPts val="800"/>
                        </a:spcAft>
                      </a:pPr>
                      <a:r>
                        <a:rPr lang="nl-NL" sz="2350" dirty="0">
                          <a:effectLst/>
                          <a:latin typeface="+mn-lt"/>
                        </a:rPr>
                        <a:t>4.2</a:t>
                      </a:r>
                      <a:endParaRPr lang="nl-NL" sz="2350" dirty="0">
                        <a:effectLst/>
                        <a:latin typeface="+mn-lt"/>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4646"/>
                    </a:solidFill>
                  </a:tcPr>
                </a:tc>
                <a:tc>
                  <a:txBody>
                    <a:bodyPr/>
                    <a:lstStyle/>
                    <a:p>
                      <a:pPr algn="ctr"/>
                      <a:r>
                        <a:rPr lang="nl-NL" sz="2350">
                          <a:effectLst/>
                          <a:latin typeface="+mn-lt"/>
                        </a:rPr>
                        <a:t>3.1</a:t>
                      </a:r>
                      <a:endParaRPr lang="nl-NL" sz="2350">
                        <a:latin typeface="+mn-lt"/>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4646"/>
                    </a:solidFill>
                  </a:tcPr>
                </a:tc>
                <a:tc>
                  <a:txBody>
                    <a:bodyPr/>
                    <a:lstStyle/>
                    <a:p>
                      <a:pPr algn="ctr"/>
                      <a:r>
                        <a:rPr lang="nl-NL" sz="2350" dirty="0">
                          <a:effectLst/>
                          <a:latin typeface="+mn-lt"/>
                        </a:rPr>
                        <a:t>4.6</a:t>
                      </a:r>
                      <a:endParaRPr lang="nl-NL" sz="2350" dirty="0">
                        <a:latin typeface="+mn-lt"/>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4646"/>
                    </a:solidFill>
                  </a:tcPr>
                </a:tc>
                <a:extLst>
                  <a:ext uri="{0D108BD9-81ED-4DB2-BD59-A6C34878D82A}">
                    <a16:rowId xmlns:a16="http://schemas.microsoft.com/office/drawing/2014/main" val="3367481407"/>
                  </a:ext>
                </a:extLst>
              </a:tr>
              <a:tr h="370549">
                <a:tc vMerge="1">
                  <a:txBody>
                    <a:bodyPr/>
                    <a:lstStyle/>
                    <a:p>
                      <a:endParaRPr lang="nl-NL"/>
                    </a:p>
                  </a:txBody>
                  <a:tcPr/>
                </a:tc>
                <a:tc vMerge="1">
                  <a:txBody>
                    <a:bodyPr/>
                    <a:lstStyle/>
                    <a:p>
                      <a:endParaRPr lang="nl-NL"/>
                    </a:p>
                  </a:txBody>
                  <a:tcPr/>
                </a:tc>
                <a:tc vMerge="1">
                  <a:txBody>
                    <a:bodyPr/>
                    <a:lstStyle/>
                    <a:p>
                      <a:endParaRPr lang="nl-NL"/>
                    </a:p>
                  </a:txBody>
                  <a:tcPr/>
                </a:tc>
                <a:tc vMerge="1">
                  <a:txBody>
                    <a:bodyPr/>
                    <a:lstStyle/>
                    <a:p>
                      <a:endParaRPr lang="nl-NL"/>
                    </a:p>
                  </a:txBody>
                  <a:tcPr/>
                </a:tc>
                <a:tc vMerge="1">
                  <a:txBody>
                    <a:bodyPr/>
                    <a:lstStyle/>
                    <a:p>
                      <a:endParaRPr lang="nl-NL"/>
                    </a:p>
                  </a:txBody>
                  <a:tcPr/>
                </a:tc>
                <a:tc>
                  <a:txBody>
                    <a:bodyPr/>
                    <a:lstStyle/>
                    <a:p>
                      <a:pPr algn="ctr">
                        <a:lnSpc>
                          <a:spcPct val="107000"/>
                        </a:lnSpc>
                        <a:spcAft>
                          <a:spcPts val="800"/>
                        </a:spcAft>
                      </a:pPr>
                      <a:r>
                        <a:rPr lang="nl-NL" sz="2350">
                          <a:effectLst/>
                        </a:rPr>
                        <a:t>Wing board</a:t>
                      </a:r>
                      <a:endParaRPr lang="nl-NL" sz="2350">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nl-NL"/>
                    </a:p>
                  </a:txBody>
                  <a:tcPr/>
                </a:tc>
                <a:tc>
                  <a:txBody>
                    <a:bodyPr/>
                    <a:lstStyle/>
                    <a:p>
                      <a:pPr algn="ctr">
                        <a:lnSpc>
                          <a:spcPct val="107000"/>
                        </a:lnSpc>
                        <a:spcAft>
                          <a:spcPts val="800"/>
                        </a:spcAft>
                      </a:pPr>
                      <a:r>
                        <a:rPr lang="nl-NL" sz="2350" dirty="0">
                          <a:effectLst/>
                          <a:latin typeface="+mn-lt"/>
                        </a:rPr>
                        <a:t>5.8</a:t>
                      </a:r>
                      <a:endParaRPr lang="nl-NL" sz="2350" dirty="0">
                        <a:effectLst/>
                        <a:latin typeface="+mn-lt"/>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lang="nl-NL" sz="2350" dirty="0">
                          <a:effectLst/>
                          <a:latin typeface="+mn-lt"/>
                        </a:rPr>
                        <a:t>4.2</a:t>
                      </a:r>
                      <a:endParaRPr lang="nl-NL" sz="2350" dirty="0">
                        <a:latin typeface="+mn-lt"/>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lang="nl-NL" sz="2350" dirty="0">
                          <a:effectLst/>
                          <a:latin typeface="+mn-lt"/>
                        </a:rPr>
                        <a:t>5.1</a:t>
                      </a:r>
                      <a:endParaRPr lang="nl-NL" sz="2350" dirty="0">
                        <a:latin typeface="+mn-lt"/>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3034774225"/>
                  </a:ext>
                </a:extLst>
              </a:tr>
              <a:tr h="418501">
                <a:tc>
                  <a:txBody>
                    <a:bodyPr/>
                    <a:lstStyle/>
                    <a:p>
                      <a:pPr algn="ctr">
                        <a:lnSpc>
                          <a:spcPct val="107000"/>
                        </a:lnSpc>
                        <a:spcAft>
                          <a:spcPts val="800"/>
                        </a:spcAft>
                      </a:pPr>
                      <a:r>
                        <a:rPr lang="nl-NL" sz="2230" b="0" dirty="0">
                          <a:solidFill>
                            <a:schemeClr val="tx1"/>
                          </a:solidFill>
                          <a:effectLst/>
                        </a:rPr>
                        <a:t>Shen et al., 2010</a:t>
                      </a:r>
                      <a:endParaRPr lang="nl-NL" sz="223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92D050"/>
                        </a:gs>
                        <a:gs pos="100000">
                          <a:srgbClr val="7ECC50"/>
                        </a:gs>
                        <a:gs pos="54000">
                          <a:srgbClr val="92D050"/>
                        </a:gs>
                      </a:gsLst>
                      <a:lin ang="16200000" scaled="1"/>
                    </a:gradFill>
                  </a:tcPr>
                </a:tc>
                <a:tc>
                  <a:txBody>
                    <a:bodyPr/>
                    <a:lstStyle/>
                    <a:p>
                      <a:pPr algn="ctr">
                        <a:lnSpc>
                          <a:spcPct val="107000"/>
                        </a:lnSpc>
                        <a:spcAft>
                          <a:spcPts val="800"/>
                        </a:spcAft>
                      </a:pPr>
                      <a:r>
                        <a:rPr lang="en-GB" sz="2350" dirty="0">
                          <a:effectLst/>
                          <a:latin typeface="Calibri" panose="020F0502020204030204" pitchFamily="34" charset="0"/>
                          <a:ea typeface="Calibri" panose="020F0502020204030204" pitchFamily="34" charset="0"/>
                          <a:cs typeface="Times New Roman" panose="02020603050405020304" pitchFamily="18" charset="0"/>
                        </a:rPr>
                        <a:t>U</a:t>
                      </a:r>
                      <a:endParaRPr lang="nl-NL" sz="2350" dirty="0">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nl-NL" sz="2350" dirty="0">
                          <a:effectLst/>
                          <a:latin typeface="+mn-lt"/>
                        </a:rPr>
                        <a:t>kV- CBCT</a:t>
                      </a:r>
                      <a:endParaRPr lang="nl-NL" sz="2350" dirty="0">
                        <a:effectLst/>
                        <a:latin typeface="+mn-lt"/>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298410" rtl="0" eaLnBrk="1" fontAlgn="auto" latinLnBrk="0" hangingPunct="1">
                        <a:lnSpc>
                          <a:spcPct val="107000"/>
                        </a:lnSpc>
                        <a:spcBef>
                          <a:spcPts val="0"/>
                        </a:spcBef>
                        <a:spcAft>
                          <a:spcPts val="800"/>
                        </a:spcAft>
                        <a:buClrTx/>
                        <a:buSzTx/>
                        <a:buFontTx/>
                        <a:buNone/>
                        <a:tabLst/>
                        <a:defRPr/>
                      </a:pPr>
                      <a:r>
                        <a:rPr lang="nl-NL" sz="2350" dirty="0">
                          <a:effectLst/>
                          <a:latin typeface="+mn-lt"/>
                          <a:ea typeface="Calibri" panose="020F0502020204030204" pitchFamily="34" charset="0"/>
                          <a:cs typeface="Times New Roman" panose="02020603050405020304" pitchFamily="18" charset="0"/>
                          <a:sym typeface="Wingdings" panose="05000000000000000000" pitchFamily="2" charset="2"/>
                        </a:rPr>
                        <a:t></a:t>
                      </a:r>
                      <a:endParaRPr lang="nl-NL" sz="2350" dirty="0">
                        <a:effectLst/>
                        <a:latin typeface="+mn-lt"/>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nl-NL" sz="2350">
                          <a:effectLst/>
                        </a:rPr>
                        <a:t>Breath-hold</a:t>
                      </a:r>
                      <a:endParaRPr lang="nl-NL" sz="2350">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nl-NL" sz="2350" dirty="0">
                          <a:effectLst/>
                        </a:rPr>
                        <a:t>SBF</a:t>
                      </a:r>
                      <a:endParaRPr lang="nl-NL" sz="2350" dirty="0">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nl-NL" sz="2350" dirty="0">
                          <a:effectLst/>
                        </a:rPr>
                        <a:t>TM</a:t>
                      </a:r>
                      <a:endParaRPr lang="nl-NL" sz="2350" dirty="0">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nl-NL" sz="2350" dirty="0">
                          <a:effectLst/>
                          <a:latin typeface="+mn-lt"/>
                        </a:rPr>
                        <a:t>4.7</a:t>
                      </a:r>
                      <a:endParaRPr lang="nl-NL" sz="2350" dirty="0">
                        <a:effectLst/>
                        <a:latin typeface="+mn-lt"/>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4646"/>
                    </a:solidFill>
                  </a:tcPr>
                </a:tc>
                <a:tc>
                  <a:txBody>
                    <a:bodyPr/>
                    <a:lstStyle/>
                    <a:p>
                      <a:pPr algn="ctr"/>
                      <a:r>
                        <a:rPr lang="nl-NL" sz="2350" dirty="0">
                          <a:effectLst/>
                          <a:latin typeface="+mn-lt"/>
                        </a:rPr>
                        <a:t>3.2</a:t>
                      </a:r>
                      <a:endParaRPr lang="nl-NL" sz="2350" dirty="0">
                        <a:latin typeface="+mn-lt"/>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4646"/>
                    </a:solidFill>
                  </a:tcPr>
                </a:tc>
                <a:tc>
                  <a:txBody>
                    <a:bodyPr/>
                    <a:lstStyle/>
                    <a:p>
                      <a:pPr algn="ctr"/>
                      <a:r>
                        <a:rPr lang="nl-NL" sz="2350" dirty="0">
                          <a:effectLst/>
                          <a:latin typeface="+mn-lt"/>
                        </a:rPr>
                        <a:t>3.5</a:t>
                      </a:r>
                      <a:endParaRPr lang="nl-NL" sz="2350" dirty="0">
                        <a:latin typeface="+mn-lt"/>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4646"/>
                    </a:solidFill>
                  </a:tcPr>
                </a:tc>
                <a:extLst>
                  <a:ext uri="{0D108BD9-81ED-4DB2-BD59-A6C34878D82A}">
                    <a16:rowId xmlns:a16="http://schemas.microsoft.com/office/drawing/2014/main" val="3693134245"/>
                  </a:ext>
                </a:extLst>
              </a:tr>
              <a:tr h="749480">
                <a:tc>
                  <a:txBody>
                    <a:bodyPr/>
                    <a:lstStyle/>
                    <a:p>
                      <a:pPr algn="ctr">
                        <a:lnSpc>
                          <a:spcPct val="107000"/>
                        </a:lnSpc>
                        <a:spcAft>
                          <a:spcPts val="800"/>
                        </a:spcAft>
                      </a:pPr>
                      <a:r>
                        <a:rPr lang="nl-NL" sz="2230" b="0" dirty="0" err="1">
                          <a:solidFill>
                            <a:schemeClr val="tx1"/>
                          </a:solidFill>
                          <a:effectLst/>
                        </a:rPr>
                        <a:t>Sonke</a:t>
                      </a:r>
                      <a:r>
                        <a:rPr lang="nl-NL" sz="2230" b="0" dirty="0">
                          <a:solidFill>
                            <a:schemeClr val="tx1"/>
                          </a:solidFill>
                          <a:effectLst/>
                        </a:rPr>
                        <a:t> et al., 2009</a:t>
                      </a:r>
                      <a:endParaRPr lang="nl-NL" sz="223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92D050"/>
                        </a:gs>
                        <a:gs pos="100000">
                          <a:srgbClr val="7ECC50"/>
                        </a:gs>
                        <a:gs pos="54000">
                          <a:srgbClr val="92D050"/>
                        </a:gs>
                      </a:gsLst>
                      <a:lin ang="16200000" scaled="1"/>
                    </a:gradFill>
                  </a:tcPr>
                </a:tc>
                <a:tc>
                  <a:txBody>
                    <a:bodyPr/>
                    <a:lstStyle/>
                    <a:p>
                      <a:pPr algn="ctr">
                        <a:lnSpc>
                          <a:spcPct val="107000"/>
                        </a:lnSpc>
                        <a:spcAft>
                          <a:spcPts val="800"/>
                        </a:spcAft>
                      </a:pPr>
                      <a:r>
                        <a:rPr lang="en-GB" sz="2350" dirty="0">
                          <a:effectLst/>
                          <a:latin typeface="Calibri" panose="020F0502020204030204" pitchFamily="34" charset="0"/>
                          <a:ea typeface="Calibri" panose="020F0502020204030204" pitchFamily="34" charset="0"/>
                          <a:cs typeface="Times New Roman" panose="02020603050405020304" pitchFamily="18" charset="0"/>
                        </a:rPr>
                        <a:t>U</a:t>
                      </a:r>
                      <a:endParaRPr lang="nl-NL" sz="2350" dirty="0">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nl-NL" sz="2350" dirty="0">
                          <a:effectLst/>
                          <a:latin typeface="+mn-lt"/>
                        </a:rPr>
                        <a:t>4D kV-CBCT</a:t>
                      </a:r>
                      <a:endParaRPr lang="nl-NL" sz="2350" dirty="0">
                        <a:effectLst/>
                        <a:latin typeface="+mn-lt"/>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298410" rtl="0" eaLnBrk="1" fontAlgn="auto" latinLnBrk="0" hangingPunct="1">
                        <a:lnSpc>
                          <a:spcPct val="107000"/>
                        </a:lnSpc>
                        <a:spcBef>
                          <a:spcPts val="0"/>
                        </a:spcBef>
                        <a:spcAft>
                          <a:spcPts val="800"/>
                        </a:spcAft>
                        <a:buClrTx/>
                        <a:buSzTx/>
                        <a:buFontTx/>
                        <a:buNone/>
                        <a:tabLst/>
                        <a:defRPr/>
                      </a:pPr>
                      <a:r>
                        <a:rPr lang="nl-NL" sz="2350" dirty="0">
                          <a:effectLst/>
                          <a:latin typeface="+mn-lt"/>
                          <a:ea typeface="Calibri" panose="020F0502020204030204" pitchFamily="34" charset="0"/>
                          <a:cs typeface="Times New Roman" panose="02020603050405020304" pitchFamily="18" charset="0"/>
                          <a:sym typeface="Wingdings" panose="05000000000000000000" pitchFamily="2" charset="2"/>
                        </a:rPr>
                        <a:t></a:t>
                      </a:r>
                      <a:endParaRPr lang="nl-NL" sz="2350" dirty="0">
                        <a:effectLst/>
                        <a:latin typeface="+mn-lt"/>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nl-NL" sz="2350" dirty="0" err="1">
                          <a:effectLst/>
                        </a:rPr>
                        <a:t>Mid-ventilation</a:t>
                      </a:r>
                      <a:endParaRPr lang="nl-NL" sz="2350" dirty="0">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nl-NL" sz="2350" dirty="0">
                          <a:effectLst/>
                        </a:rPr>
                        <a:t>Geen</a:t>
                      </a:r>
                      <a:endParaRPr lang="nl-NL" sz="2350" dirty="0">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nl-NL" sz="2350" dirty="0">
                          <a:effectLst/>
                        </a:rPr>
                        <a:t>BM+WDM</a:t>
                      </a:r>
                      <a:endParaRPr lang="nl-NL" sz="2350" dirty="0">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nl-NL" sz="2350" dirty="0">
                          <a:effectLst/>
                          <a:latin typeface="+mn-lt"/>
                        </a:rPr>
                        <a:t>5.8-10.5</a:t>
                      </a:r>
                      <a:endParaRPr lang="nl-NL" sz="2350" dirty="0">
                        <a:effectLst/>
                        <a:latin typeface="+mn-lt"/>
                        <a:ea typeface="Calibri" panose="020F050202020403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nl-NL" sz="2350" dirty="0">
                          <a:effectLst/>
                          <a:latin typeface="+mn-lt"/>
                        </a:rPr>
                        <a:t>5.8</a:t>
                      </a:r>
                      <a:endParaRPr lang="nl-NL" sz="2350" dirty="0">
                        <a:latin typeface="+mn-lt"/>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nl-NL" sz="2350" dirty="0">
                          <a:effectLst/>
                          <a:latin typeface="+mn-lt"/>
                        </a:rPr>
                        <a:t>6.3-6.9</a:t>
                      </a:r>
                      <a:endParaRPr lang="nl-NL" sz="2350" dirty="0">
                        <a:latin typeface="+mn-lt"/>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62323392"/>
                  </a:ext>
                </a:extLst>
              </a:tr>
            </a:tbl>
          </a:graphicData>
        </a:graphic>
      </p:graphicFrame>
      <p:sp>
        <p:nvSpPr>
          <p:cNvPr id="350" name="Tekstvak 349">
            <a:extLst>
              <a:ext uri="{FF2B5EF4-FFF2-40B4-BE49-F238E27FC236}">
                <a16:creationId xmlns:a16="http://schemas.microsoft.com/office/drawing/2014/main" id="{99AF8711-5550-4FF5-AD9A-F6F164F96317}"/>
              </a:ext>
            </a:extLst>
          </p:cNvPr>
          <p:cNvSpPr txBox="1"/>
          <p:nvPr/>
        </p:nvSpPr>
        <p:spPr>
          <a:xfrm>
            <a:off x="13263060" y="27513339"/>
            <a:ext cx="5220000" cy="4231928"/>
          </a:xfrm>
          <a:prstGeom prst="rect">
            <a:avLst/>
          </a:prstGeom>
          <a:noFill/>
          <a:ln>
            <a:solidFill>
              <a:schemeClr val="tx1"/>
            </a:solidFill>
          </a:ln>
        </p:spPr>
        <p:txBody>
          <a:bodyPr wrap="square" rtlCol="0">
            <a:spAutoFit/>
          </a:bodyPr>
          <a:lstStyle/>
          <a:p>
            <a:r>
              <a:rPr lang="nl-NL" sz="2400" b="1" u="sng" dirty="0">
                <a:cs typeface="Times New Roman" panose="02020603050405020304" pitchFamily="18" charset="0"/>
              </a:rPr>
              <a:t>Legenda:</a:t>
            </a:r>
          </a:p>
          <a:p>
            <a:r>
              <a:rPr lang="nl-NL" sz="2400" dirty="0">
                <a:cs typeface="Times New Roman" panose="02020603050405020304" pitchFamily="18" charset="0"/>
              </a:rPr>
              <a:t>KB:         Kwaliteitsbeoordeling </a:t>
            </a:r>
          </a:p>
          <a:p>
            <a:r>
              <a:rPr lang="nl-NL" sz="2400" dirty="0">
                <a:cs typeface="Times New Roman" panose="02020603050405020304" pitchFamily="18" charset="0"/>
              </a:rPr>
              <a:t>                (G=Goed, U=Uitstekend)</a:t>
            </a:r>
          </a:p>
          <a:p>
            <a:r>
              <a:rPr lang="nl-NL" sz="2400" dirty="0">
                <a:cs typeface="Times New Roman" panose="02020603050405020304" pitchFamily="18" charset="0"/>
              </a:rPr>
              <a:t>PCS:       Post-</a:t>
            </a:r>
            <a:r>
              <a:rPr lang="nl-NL" sz="2400" dirty="0" err="1">
                <a:cs typeface="Times New Roman" panose="02020603050405020304" pitchFamily="18" charset="0"/>
              </a:rPr>
              <a:t>correction</a:t>
            </a:r>
            <a:r>
              <a:rPr lang="nl-NL" sz="2400" dirty="0">
                <a:cs typeface="Times New Roman" panose="02020603050405020304" pitchFamily="18" charset="0"/>
              </a:rPr>
              <a:t> scan</a:t>
            </a:r>
          </a:p>
          <a:p>
            <a:r>
              <a:rPr lang="nl-NL" sz="2400" dirty="0">
                <a:cs typeface="Times New Roman" panose="02020603050405020304" pitchFamily="18" charset="0"/>
              </a:rPr>
              <a:t>RTTT:     Real-Time Tumour Tracking</a:t>
            </a:r>
          </a:p>
          <a:p>
            <a:r>
              <a:rPr lang="nl-NL" sz="2400" dirty="0">
                <a:cs typeface="Times New Roman" panose="02020603050405020304" pitchFamily="18" charset="0"/>
              </a:rPr>
              <a:t>SBF:       Stereotactic Body Frame</a:t>
            </a:r>
          </a:p>
          <a:p>
            <a:r>
              <a:rPr lang="nl-NL" sz="2400" dirty="0">
                <a:cs typeface="Times New Roman" panose="02020603050405020304" pitchFamily="18" charset="0"/>
              </a:rPr>
              <a:t>BM:       Bot matching</a:t>
            </a:r>
          </a:p>
          <a:p>
            <a:r>
              <a:rPr lang="nl-NL" sz="2400" dirty="0">
                <a:cs typeface="Times New Roman" panose="02020603050405020304" pitchFamily="18" charset="0"/>
              </a:rPr>
              <a:t>WDM:   Weke delen matching</a:t>
            </a:r>
          </a:p>
          <a:p>
            <a:r>
              <a:rPr lang="nl-NL" sz="2400" dirty="0">
                <a:cs typeface="Times New Roman" panose="02020603050405020304" pitchFamily="18" charset="0"/>
              </a:rPr>
              <a:t>TM:       Tumor matching</a:t>
            </a:r>
          </a:p>
          <a:p>
            <a:pPr marL="342900" indent="-342900">
              <a:spcBef>
                <a:spcPts val="600"/>
              </a:spcBef>
              <a:buClr>
                <a:srgbClr val="FFC000"/>
              </a:buClr>
              <a:buSzPct val="111000"/>
              <a:buFont typeface="Wingdings" panose="05000000000000000000" pitchFamily="2" charset="2"/>
              <a:buChar char=""/>
            </a:pPr>
            <a:r>
              <a:rPr lang="nl-NL" sz="2400" dirty="0">
                <a:cs typeface="Times New Roman" panose="02020603050405020304" pitchFamily="18" charset="0"/>
              </a:rPr>
              <a:t>= PTV-marge is beter in 2/3 richtingen </a:t>
            </a:r>
          </a:p>
          <a:p>
            <a:pPr marL="342900" indent="-342900">
              <a:buClr>
                <a:srgbClr val="F84646"/>
              </a:buClr>
              <a:buSzPct val="111000"/>
              <a:buFont typeface="Wingdings" panose="05000000000000000000" pitchFamily="2" charset="2"/>
              <a:buChar char="n"/>
            </a:pPr>
            <a:r>
              <a:rPr lang="nl-NL" sz="2400" dirty="0">
                <a:cs typeface="Times New Roman" panose="02020603050405020304" pitchFamily="18" charset="0"/>
              </a:rPr>
              <a:t>= PTV-marge is beter in 3/3 richtingen</a:t>
            </a:r>
          </a:p>
        </p:txBody>
      </p:sp>
      <p:sp>
        <p:nvSpPr>
          <p:cNvPr id="144" name="Tekstvak 143">
            <a:extLst>
              <a:ext uri="{FF2B5EF4-FFF2-40B4-BE49-F238E27FC236}">
                <a16:creationId xmlns:a16="http://schemas.microsoft.com/office/drawing/2014/main" id="{29FC51AC-04D9-4AB7-A515-D8D9C0E080EA}"/>
              </a:ext>
            </a:extLst>
          </p:cNvPr>
          <p:cNvSpPr txBox="1"/>
          <p:nvPr/>
        </p:nvSpPr>
        <p:spPr>
          <a:xfrm>
            <a:off x="818054" y="30473077"/>
            <a:ext cx="12445006" cy="1263217"/>
          </a:xfrm>
          <a:prstGeom prst="rect">
            <a:avLst/>
          </a:prstGeom>
          <a:noFill/>
          <a:ln>
            <a:solidFill>
              <a:schemeClr val="tx1"/>
            </a:solidFill>
          </a:ln>
        </p:spPr>
        <p:txBody>
          <a:bodyPr wrap="square" tIns="108000" rtlCol="0">
            <a:spAutoFit/>
          </a:bodyPr>
          <a:lstStyle/>
          <a:p>
            <a:r>
              <a:rPr lang="nl-NL" sz="2400" b="1" u="sng" dirty="0">
                <a:cs typeface="Times New Roman" panose="02020603050405020304" pitchFamily="18" charset="0"/>
              </a:rPr>
              <a:t>Data-extractie tabel:</a:t>
            </a:r>
            <a:r>
              <a:rPr lang="nl-NL" sz="2400" dirty="0">
                <a:cs typeface="Times New Roman" panose="02020603050405020304" pitchFamily="18" charset="0"/>
              </a:rPr>
              <a:t> Onderdelen van de 23 protocollen met bijbehorende PTV-marges in drie richtingen. </a:t>
            </a:r>
          </a:p>
          <a:p>
            <a:endParaRPr lang="nl-NL" sz="2400" b="1" u="sng" dirty="0">
              <a:cs typeface="Times New Roman" panose="02020603050405020304" pitchFamily="18" charset="0"/>
            </a:endParaRPr>
          </a:p>
        </p:txBody>
      </p:sp>
      <p:sp>
        <p:nvSpPr>
          <p:cNvPr id="5" name="Tekstvak 4">
            <a:extLst>
              <a:ext uri="{FF2B5EF4-FFF2-40B4-BE49-F238E27FC236}">
                <a16:creationId xmlns:a16="http://schemas.microsoft.com/office/drawing/2014/main" id="{46DF5584-70EF-4389-A93D-35DFE292D6B9}"/>
              </a:ext>
            </a:extLst>
          </p:cNvPr>
          <p:cNvSpPr txBox="1"/>
          <p:nvPr/>
        </p:nvSpPr>
        <p:spPr>
          <a:xfrm>
            <a:off x="19492686" y="25123003"/>
            <a:ext cx="10222631" cy="799637"/>
          </a:xfrm>
          <a:prstGeom prst="rect">
            <a:avLst/>
          </a:prstGeom>
          <a:noFill/>
          <a:ln>
            <a:solidFill>
              <a:schemeClr val="tx1"/>
            </a:solidFill>
          </a:ln>
        </p:spPr>
        <p:txBody>
          <a:bodyPr wrap="square" lIns="36000" tIns="36000" rIns="0" rtlCol="0">
            <a:spAutoFit/>
          </a:bodyPr>
          <a:lstStyle/>
          <a:p>
            <a:r>
              <a:rPr lang="nl-NL" sz="2330" b="1" u="sng" dirty="0">
                <a:cs typeface="Times New Roman" panose="02020603050405020304" pitchFamily="18" charset="0"/>
              </a:rPr>
              <a:t>Onderdelen van IGRT-protocollen </a:t>
            </a:r>
            <a:r>
              <a:rPr lang="en-GB" sz="2330" u="sng" dirty="0">
                <a:cs typeface="Times New Roman" panose="02020603050405020304" pitchFamily="18" charset="0"/>
                <a:sym typeface="Wingdings" panose="05000000000000000000" pitchFamily="2" charset="2"/>
              </a:rPr>
              <a:t></a:t>
            </a:r>
            <a:r>
              <a:rPr lang="en-GB" sz="2330" b="1" u="sng" dirty="0">
                <a:cs typeface="Times New Roman" panose="02020603050405020304" pitchFamily="18" charset="0"/>
              </a:rPr>
              <a:t>:</a:t>
            </a:r>
            <a:r>
              <a:rPr lang="en-GB" sz="2330" dirty="0">
                <a:cs typeface="Times New Roman" panose="02020603050405020304" pitchFamily="18" charset="0"/>
              </a:rPr>
              <a:t> </a:t>
            </a:r>
            <a:r>
              <a:rPr lang="nl-NL" sz="2330" dirty="0">
                <a:cs typeface="Times New Roman" panose="02020603050405020304" pitchFamily="18" charset="0"/>
              </a:rPr>
              <a:t>Weergave van de verhouding tussen het aantal keer dat een onderdeel de PTV-marge verbeterde en de kwaliteitsbeoordeling</a:t>
            </a:r>
            <a:endParaRPr lang="nl-NL" sz="2330" b="1" u="sng" dirty="0">
              <a:cs typeface="Times New Roman" panose="02020603050405020304" pitchFamily="18" charset="0"/>
            </a:endParaRPr>
          </a:p>
        </p:txBody>
      </p:sp>
      <p:sp>
        <p:nvSpPr>
          <p:cNvPr id="7" name="Tekstvak 6">
            <a:extLst>
              <a:ext uri="{FF2B5EF4-FFF2-40B4-BE49-F238E27FC236}">
                <a16:creationId xmlns:a16="http://schemas.microsoft.com/office/drawing/2014/main" id="{9A6F8EC3-F67F-492D-8FF4-C59C71F6127B}"/>
              </a:ext>
            </a:extLst>
          </p:cNvPr>
          <p:cNvSpPr txBox="1"/>
          <p:nvPr/>
        </p:nvSpPr>
        <p:spPr>
          <a:xfrm>
            <a:off x="19492686" y="25937155"/>
            <a:ext cx="10222631" cy="809452"/>
          </a:xfrm>
          <a:prstGeom prst="rect">
            <a:avLst/>
          </a:prstGeom>
          <a:noFill/>
          <a:ln>
            <a:solidFill>
              <a:schemeClr val="tx1"/>
            </a:solidFill>
          </a:ln>
        </p:spPr>
        <p:txBody>
          <a:bodyPr wrap="square" rtlCol="0">
            <a:spAutoFit/>
          </a:bodyPr>
          <a:lstStyle/>
          <a:p>
            <a:pPr algn="r"/>
            <a:r>
              <a:rPr lang="en-GB" sz="2330" b="1" u="sng" dirty="0">
                <a:cs typeface="Times New Roman" panose="02020603050405020304" pitchFamily="18" charset="0"/>
              </a:rPr>
              <a:t>Best-Evidence </a:t>
            </a:r>
            <a:r>
              <a:rPr lang="en-GB" sz="2330" b="1" u="sng" dirty="0" err="1">
                <a:cs typeface="Times New Roman" panose="02020603050405020304" pitchFamily="18" charset="0"/>
              </a:rPr>
              <a:t>Synthese</a:t>
            </a:r>
            <a:r>
              <a:rPr lang="en-GB" sz="2330" b="1" u="sng" dirty="0">
                <a:cs typeface="Times New Roman" panose="02020603050405020304" pitchFamily="18" charset="0"/>
              </a:rPr>
              <a:t> </a:t>
            </a:r>
            <a:r>
              <a:rPr lang="en-GB" sz="2330" u="sng" dirty="0">
                <a:cs typeface="Times New Roman" panose="02020603050405020304" pitchFamily="18" charset="0"/>
                <a:sym typeface="Wingdings" panose="05000000000000000000" pitchFamily="2" charset="2"/>
              </a:rPr>
              <a:t></a:t>
            </a:r>
            <a:r>
              <a:rPr lang="en-GB" sz="2330" b="1" u="sng" dirty="0">
                <a:cs typeface="Times New Roman" panose="02020603050405020304" pitchFamily="18" charset="0"/>
              </a:rPr>
              <a:t>:</a:t>
            </a:r>
            <a:r>
              <a:rPr lang="en-GB" sz="2330" dirty="0">
                <a:cs typeface="Times New Roman" panose="02020603050405020304" pitchFamily="18" charset="0"/>
              </a:rPr>
              <a:t> </a:t>
            </a:r>
            <a:r>
              <a:rPr lang="nl-NL" sz="2330" dirty="0">
                <a:cs typeface="Times New Roman" panose="02020603050405020304" pitchFamily="18" charset="0"/>
              </a:rPr>
              <a:t>Protocol onderdelen en bijbehorende bewijslast van </a:t>
            </a:r>
            <a:r>
              <a:rPr lang="nl-NL" sz="2330">
                <a:cs typeface="Times New Roman" panose="02020603050405020304" pitchFamily="18" charset="0"/>
              </a:rPr>
              <a:t>in hoeverre ze </a:t>
            </a:r>
            <a:r>
              <a:rPr lang="nl-NL" sz="2330" dirty="0">
                <a:cs typeface="Times New Roman" panose="02020603050405020304" pitchFamily="18" charset="0"/>
              </a:rPr>
              <a:t>de PTV-marge kunnen verkleinen</a:t>
            </a:r>
            <a:endParaRPr lang="nl-NL" sz="2330" b="1" u="sng" dirty="0">
              <a:cs typeface="Times New Roman" panose="02020603050405020304" pitchFamily="18" charset="0"/>
            </a:endParaRPr>
          </a:p>
        </p:txBody>
      </p:sp>
      <p:sp>
        <p:nvSpPr>
          <p:cNvPr id="8" name="Tekstvak 7">
            <a:extLst>
              <a:ext uri="{FF2B5EF4-FFF2-40B4-BE49-F238E27FC236}">
                <a16:creationId xmlns:a16="http://schemas.microsoft.com/office/drawing/2014/main" id="{3ADF93C4-5F96-4597-9CAF-EED3D7634972}"/>
              </a:ext>
            </a:extLst>
          </p:cNvPr>
          <p:cNvSpPr txBox="1"/>
          <p:nvPr/>
        </p:nvSpPr>
        <p:spPr>
          <a:xfrm>
            <a:off x="13439498" y="17991938"/>
            <a:ext cx="6023111" cy="7894469"/>
          </a:xfrm>
          <a:prstGeom prst="rect">
            <a:avLst/>
          </a:prstGeom>
          <a:noFill/>
        </p:spPr>
        <p:txBody>
          <a:bodyPr wrap="square" rtlCol="0">
            <a:spAutoFit/>
          </a:bodyPr>
          <a:lstStyle/>
          <a:p>
            <a:pPr marL="342900" indent="-342900">
              <a:buFont typeface="Arial" panose="020B0604020202020204" pitchFamily="34" charset="0"/>
              <a:buChar char="•"/>
            </a:pPr>
            <a:r>
              <a:rPr lang="nl-NL" sz="2400" dirty="0"/>
              <a:t>Uit 16 cross-</a:t>
            </a:r>
            <a:r>
              <a:rPr lang="nl-NL" sz="2400" dirty="0" err="1"/>
              <a:t>sectionele</a:t>
            </a:r>
            <a:r>
              <a:rPr lang="nl-NL" sz="2400" dirty="0"/>
              <a:t> artikelen werden 23 IGRT protocollen onderzocht. De onderdelen en bijbehorende PTV-marges staan in de data-extractie tabel (</a:t>
            </a:r>
            <a:r>
              <a:rPr lang="en-GB" sz="2400" dirty="0">
                <a:sym typeface="Wingdings" panose="05000000000000000000" pitchFamily="2" charset="2"/>
              </a:rPr>
              <a:t>).</a:t>
            </a:r>
          </a:p>
          <a:p>
            <a:endParaRPr lang="en-GB" sz="2400" dirty="0">
              <a:sym typeface="Wingdings" panose="05000000000000000000" pitchFamily="2" charset="2"/>
            </a:endParaRPr>
          </a:p>
          <a:p>
            <a:pPr marL="342900" indent="-342900">
              <a:buFont typeface="Arial" panose="020B0604020202020204" pitchFamily="34" charset="0"/>
              <a:buChar char="•"/>
            </a:pPr>
            <a:r>
              <a:rPr lang="nl-NL" sz="2400" dirty="0"/>
              <a:t>Allereerst werd gekeken naar het verband tussen soort beeldvorming en PTV-marge.</a:t>
            </a:r>
          </a:p>
          <a:p>
            <a:pPr marL="342900" indent="-342900">
              <a:buFont typeface="Arial" panose="020B0604020202020204" pitchFamily="34" charset="0"/>
              <a:buChar char="•"/>
            </a:pPr>
            <a:r>
              <a:rPr lang="nl-NL" sz="2400" dirty="0"/>
              <a:t>Daarna werd gekeken in hoeveel protocollen de verschillende onderdelen zijn gebruikt. </a:t>
            </a:r>
          </a:p>
          <a:p>
            <a:pPr marL="342900" indent="-342900">
              <a:buFont typeface="Arial" panose="020B0604020202020204" pitchFamily="34" charset="0"/>
              <a:buChar char="•"/>
            </a:pPr>
            <a:r>
              <a:rPr lang="nl-NL" sz="2400" dirty="0"/>
              <a:t>Wanneer het in meer dan de helft daarvan tot een verbetering van PTV-marges leidt, in minstens twee richtingen, wordt de bewijslast bekeken. Verbetering wil zeggen kleiner dan de referentie PTV-marge           </a:t>
            </a:r>
            <a:r>
              <a:rPr lang="nl-NL" sz="2400" dirty="0">
                <a:solidFill>
                  <a:prstClr val="black"/>
                </a:solidFill>
              </a:rPr>
              <a:t>(SI = 10 mm, LR en AP = 5 mm) </a:t>
            </a:r>
            <a:endParaRPr lang="nl-NL" sz="2400" dirty="0"/>
          </a:p>
          <a:p>
            <a:pPr marL="342900" indent="-342900">
              <a:buFont typeface="Arial" panose="020B0604020202020204" pitchFamily="34" charset="0"/>
              <a:buChar char="•"/>
            </a:pPr>
            <a:r>
              <a:rPr lang="nl-NL" sz="2400" dirty="0"/>
              <a:t>Deze onderdelen waarbij dit het geval is staan in de grafiek (</a:t>
            </a:r>
            <a:r>
              <a:rPr lang="nl-NL" sz="2400" dirty="0">
                <a:sym typeface="Wingdings" panose="05000000000000000000" pitchFamily="2" charset="2"/>
              </a:rPr>
              <a:t></a:t>
            </a:r>
            <a:r>
              <a:rPr lang="nl-NL" sz="2400" dirty="0"/>
              <a:t>). </a:t>
            </a:r>
          </a:p>
          <a:p>
            <a:endParaRPr lang="nl-NL" sz="2400" dirty="0"/>
          </a:p>
          <a:p>
            <a:pPr marL="342900" indent="-342900">
              <a:buFont typeface="Arial" panose="020B0604020202020204" pitchFamily="34" charset="0"/>
              <a:buChar char="•"/>
            </a:pPr>
            <a:r>
              <a:rPr lang="nl-NL" sz="2400" dirty="0"/>
              <a:t>In de Best-Evidence Synthese wordt deze informatie omgezet in bewijslast (</a:t>
            </a:r>
            <a:r>
              <a:rPr lang="en-GB" sz="2400" dirty="0">
                <a:sym typeface="Wingdings" panose="05000000000000000000" pitchFamily="2" charset="2"/>
              </a:rPr>
              <a:t>). </a:t>
            </a:r>
            <a:endParaRPr lang="nl-NL" sz="2400" dirty="0"/>
          </a:p>
          <a:p>
            <a:pPr marL="342900" indent="-342900">
              <a:buFont typeface="Arial" panose="020B0604020202020204" pitchFamily="34" charset="0"/>
              <a:buChar char="•"/>
            </a:pPr>
            <a:endParaRPr lang="nl-NL" sz="100" dirty="0"/>
          </a:p>
          <a:p>
            <a:pPr marL="342900" indent="-342900">
              <a:buFont typeface="Arial" panose="020B0604020202020204" pitchFamily="34" charset="0"/>
              <a:buChar char="•"/>
            </a:pPr>
            <a:endParaRPr lang="nl-NL" sz="100" dirty="0"/>
          </a:p>
          <a:p>
            <a:pPr marL="342900" indent="-342900">
              <a:buFont typeface="Arial" panose="020B0604020202020204" pitchFamily="34" charset="0"/>
              <a:buChar char="•"/>
            </a:pPr>
            <a:endParaRPr lang="nl-NL" sz="100" dirty="0"/>
          </a:p>
        </p:txBody>
      </p:sp>
      <p:sp>
        <p:nvSpPr>
          <p:cNvPr id="80" name="Text Placeholder 343">
            <a:extLst>
              <a:ext uri="{FF2B5EF4-FFF2-40B4-BE49-F238E27FC236}">
                <a16:creationId xmlns:a16="http://schemas.microsoft.com/office/drawing/2014/main" id="{0161AF29-C469-45EC-8C50-DA8A96AF8E47}"/>
              </a:ext>
            </a:extLst>
          </p:cNvPr>
          <p:cNvSpPr txBox="1">
            <a:spLocks/>
          </p:cNvSpPr>
          <p:nvPr/>
        </p:nvSpPr>
        <p:spPr>
          <a:xfrm>
            <a:off x="929525" y="32752815"/>
            <a:ext cx="14283756" cy="3406782"/>
          </a:xfrm>
          <a:prstGeom prst="rect">
            <a:avLst/>
          </a:prstGeom>
          <a:ln>
            <a:solidFill>
              <a:schemeClr val="tx1"/>
            </a:solidFill>
          </a:ln>
        </p:spPr>
        <p:txBody>
          <a:bodyPr wrap="square" lIns="324000" tIns="223877" rIns="223877" bIns="223877">
            <a:spAutoFit/>
          </a:bodyPr>
          <a:lstStyle>
            <a:lvl1pPr marL="0" indent="0" algn="l" defTabSz="4298410" rtl="0" eaLnBrk="1" latinLnBrk="0" hangingPunct="1">
              <a:spcBef>
                <a:spcPct val="20000"/>
              </a:spcBef>
              <a:buFont typeface="Arial" pitchFamily="34" charset="0"/>
              <a:buNone/>
              <a:defRPr sz="2800" kern="1200">
                <a:solidFill>
                  <a:schemeClr val="accent5">
                    <a:lumMod val="50000"/>
                  </a:schemeClr>
                </a:solidFill>
                <a:latin typeface="Times New Roman" panose="02020603050405020304" pitchFamily="18" charset="0"/>
                <a:ea typeface="+mn-ea"/>
                <a:cs typeface="Times New Roman" panose="02020603050405020304" pitchFamily="18" charset="0"/>
              </a:defRPr>
            </a:lvl1pPr>
            <a:lvl2pPr marL="1455191" indent="-559688" algn="l" defTabSz="4298410" rtl="0" eaLnBrk="1" latinLnBrk="0" hangingPunct="1">
              <a:spcBef>
                <a:spcPct val="20000"/>
              </a:spcBef>
              <a:buFont typeface="Arial" pitchFamily="34" charset="0"/>
              <a:buChar char="–"/>
              <a:defRPr sz="2500" kern="1200">
                <a:solidFill>
                  <a:schemeClr val="tx1"/>
                </a:solidFill>
                <a:latin typeface="Trebuchet MS" pitchFamily="34" charset="0"/>
                <a:ea typeface="+mn-ea"/>
                <a:cs typeface="+mn-cs"/>
              </a:defRPr>
            </a:lvl2pPr>
            <a:lvl3pPr marL="2014879" indent="-559688" algn="l" defTabSz="4298410" rtl="0" eaLnBrk="1" latinLnBrk="0" hangingPunct="1">
              <a:spcBef>
                <a:spcPct val="20000"/>
              </a:spcBef>
              <a:buFont typeface="Arial" pitchFamily="34" charset="0"/>
              <a:buChar char="•"/>
              <a:defRPr sz="2500" kern="1200">
                <a:solidFill>
                  <a:schemeClr val="tx1"/>
                </a:solidFill>
                <a:latin typeface="Trebuchet MS" pitchFamily="34" charset="0"/>
                <a:ea typeface="+mn-ea"/>
                <a:cs typeface="+mn-cs"/>
              </a:defRPr>
            </a:lvl3pPr>
            <a:lvl4pPr marL="2630537" indent="-615658" algn="l" defTabSz="4298410" rtl="0" eaLnBrk="1" latinLnBrk="0" hangingPunct="1">
              <a:spcBef>
                <a:spcPct val="20000"/>
              </a:spcBef>
              <a:buFont typeface="Arial" pitchFamily="34" charset="0"/>
              <a:buChar char="–"/>
              <a:defRPr sz="2500" kern="1200">
                <a:solidFill>
                  <a:schemeClr val="tx1"/>
                </a:solidFill>
                <a:latin typeface="Trebuchet MS" pitchFamily="34" charset="0"/>
                <a:ea typeface="+mn-ea"/>
                <a:cs typeface="+mn-cs"/>
              </a:defRPr>
            </a:lvl4pPr>
            <a:lvl5pPr marL="3078288" indent="-447751" algn="l" defTabSz="4298410" rtl="0" eaLnBrk="1" latinLnBrk="0" hangingPunct="1">
              <a:spcBef>
                <a:spcPct val="20000"/>
              </a:spcBef>
              <a:buFont typeface="Arial" pitchFamily="34" charset="0"/>
              <a:buChar char="»"/>
              <a:defRPr sz="2500" kern="1200">
                <a:solidFill>
                  <a:schemeClr val="tx1"/>
                </a:solidFill>
                <a:latin typeface="Trebuchet MS" pitchFamily="34" charset="0"/>
                <a:ea typeface="+mn-ea"/>
                <a:cs typeface="+mn-cs"/>
              </a:defRPr>
            </a:lvl5pPr>
            <a:lvl6pPr marL="11820625"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6pPr>
            <a:lvl7pPr marL="13969828"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7pPr>
            <a:lvl8pPr marL="16119034"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8pPr>
            <a:lvl9pPr marL="18268238"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9pPr>
          </a:lstStyle>
          <a:p>
            <a:pPr marL="342900" indent="-342900">
              <a:spcBef>
                <a:spcPts val="0"/>
              </a:spcBef>
              <a:buFont typeface="Arial" panose="020B0604020202020204" pitchFamily="34" charset="0"/>
              <a:buChar char="•"/>
            </a:pPr>
            <a:r>
              <a:rPr lang="nl-NL" sz="2400" dirty="0">
                <a:solidFill>
                  <a:schemeClr val="tx1"/>
                </a:solidFill>
                <a:latin typeface="+mn-lt"/>
              </a:rPr>
              <a:t>Alle protocollen die een verbetering van de PTV-marge beschrijven, maakte gebruik van kV-CBCT. De andere soorten beeldvorming vonden geen verbeteringen. Soort beeldvorming is dus heel belangrijk als het doel is de PTV-marge te verkleinen. </a:t>
            </a:r>
          </a:p>
          <a:p>
            <a:pPr marL="342900" indent="-342900">
              <a:spcBef>
                <a:spcPts val="0"/>
              </a:spcBef>
              <a:buFont typeface="Arial" panose="020B0604020202020204" pitchFamily="34" charset="0"/>
              <a:buChar char="•"/>
            </a:pPr>
            <a:r>
              <a:rPr lang="nl-NL" sz="2400" dirty="0">
                <a:solidFill>
                  <a:schemeClr val="tx1"/>
                </a:solidFill>
                <a:latin typeface="+mn-lt"/>
              </a:rPr>
              <a:t>Door te kijken welke van deze onderdelen van het IGRT protocol zorgde voor een verkleining van de PTV-marge in twee of meer richtingen, kan gekeken worden welke beeldvorming, in combinatie met welk IGRT protocol, kan worden gebruikt om de kleinste PTV-marge te krijgen. Deze kennis kan gebruikt worden bij het opstellen op evalueren/optimaliseren van een IGRT protocol voor SBRT van NSCLC om het therapeutisch ratio te verbeteren</a:t>
            </a:r>
          </a:p>
        </p:txBody>
      </p:sp>
      <p:sp>
        <p:nvSpPr>
          <p:cNvPr id="11" name="Tekstvak 10">
            <a:extLst>
              <a:ext uri="{FF2B5EF4-FFF2-40B4-BE49-F238E27FC236}">
                <a16:creationId xmlns:a16="http://schemas.microsoft.com/office/drawing/2014/main" id="{0B8F6CE4-7EA8-479C-BD33-ABEF78ABCE62}"/>
              </a:ext>
            </a:extLst>
          </p:cNvPr>
          <p:cNvSpPr txBox="1"/>
          <p:nvPr/>
        </p:nvSpPr>
        <p:spPr>
          <a:xfrm>
            <a:off x="933353" y="36199235"/>
            <a:ext cx="14284800" cy="3416320"/>
          </a:xfrm>
          <a:prstGeom prst="rect">
            <a:avLst/>
          </a:prstGeom>
          <a:noFill/>
          <a:ln>
            <a:solidFill>
              <a:schemeClr val="tx1"/>
            </a:solidFill>
          </a:ln>
        </p:spPr>
        <p:txBody>
          <a:bodyPr wrap="square" lIns="324000" rtlCol="0">
            <a:spAutoFit/>
          </a:bodyPr>
          <a:lstStyle/>
          <a:p>
            <a:r>
              <a:rPr lang="nl-NL" sz="2400" b="1" dirty="0"/>
              <a:t>Aanbevelingen voor vervolgonderzoek:</a:t>
            </a:r>
          </a:p>
          <a:p>
            <a:pPr marL="342900" indent="-342900">
              <a:buFont typeface="Arial" panose="020B0604020202020204" pitchFamily="34" charset="0"/>
              <a:buChar char="•"/>
            </a:pPr>
            <a:r>
              <a:rPr lang="nl-NL" sz="2400" dirty="0"/>
              <a:t>PTV-marge is niet de enige factor die bepaald of een IGRT protocol goed is, daarom is meer onderzoek nodig voor het optimale protocol kan worden vastgesteld. Dit betreft onder andere financiële aspecten en tijdsduur. </a:t>
            </a:r>
          </a:p>
          <a:p>
            <a:pPr marL="342900" indent="-342900">
              <a:buFont typeface="Arial" panose="020B0604020202020204" pitchFamily="34" charset="0"/>
              <a:buChar char="•"/>
            </a:pPr>
            <a:r>
              <a:rPr lang="nl-NL" sz="2400" dirty="0"/>
              <a:t>Naast het beschreven protocol wordt de PTV-marge beïnvloed door andere aspecten. Onderzoek naar de invloed van deze aspecten zoals patiëntgebonden invloeden is noodzakelijk. </a:t>
            </a:r>
          </a:p>
          <a:p>
            <a:pPr marL="342900" indent="-342900">
              <a:buFont typeface="Arial" panose="020B0604020202020204" pitchFamily="34" charset="0"/>
              <a:buChar char="•"/>
            </a:pPr>
            <a:r>
              <a:rPr lang="nl-NL" sz="2400" dirty="0"/>
              <a:t>Als laatste worden er voortdurend nieuwe technieken ontwikkeld op dit gebied. Het is belangrijk dat een literatuuronderzoek zoals deze regelmatig herhaald wordt om bij te blijven bij de nieuwste ontwikkelingen en op gepaste wijze om te gaan met de uitkomsten.</a:t>
            </a:r>
          </a:p>
        </p:txBody>
      </p:sp>
      <p:sp>
        <p:nvSpPr>
          <p:cNvPr id="15" name="Tekstvak 14">
            <a:extLst>
              <a:ext uri="{FF2B5EF4-FFF2-40B4-BE49-F238E27FC236}">
                <a16:creationId xmlns:a16="http://schemas.microsoft.com/office/drawing/2014/main" id="{6BFFBC7B-EAC7-48B2-B02E-EFA171C2F30D}"/>
              </a:ext>
            </a:extLst>
          </p:cNvPr>
          <p:cNvSpPr txBox="1"/>
          <p:nvPr/>
        </p:nvSpPr>
        <p:spPr>
          <a:xfrm>
            <a:off x="961318" y="39555790"/>
            <a:ext cx="14283756" cy="2308324"/>
          </a:xfrm>
          <a:prstGeom prst="rect">
            <a:avLst/>
          </a:prstGeom>
          <a:noFill/>
        </p:spPr>
        <p:txBody>
          <a:bodyPr wrap="square" numCol="2" rtlCol="0">
            <a:spAutoFit/>
          </a:bodyPr>
          <a:lstStyle/>
          <a:p>
            <a:pPr algn="ctr"/>
            <a:r>
              <a:rPr lang="nl-NL" sz="2400" b="1" u="sng" dirty="0">
                <a:cs typeface="Times New Roman" panose="02020603050405020304" pitchFamily="18" charset="0"/>
              </a:rPr>
              <a:t>Sterke punten</a:t>
            </a:r>
          </a:p>
          <a:p>
            <a:pPr marL="342900" indent="-342900" algn="ctr">
              <a:buFont typeface="Arial" panose="020B0604020202020204" pitchFamily="34" charset="0"/>
              <a:buChar char="•"/>
            </a:pPr>
            <a:r>
              <a:rPr lang="nl-NL" sz="2400" dirty="0">
                <a:cs typeface="Times New Roman" panose="02020603050405020304" pitchFamily="18" charset="0"/>
              </a:rPr>
              <a:t>Systematisch</a:t>
            </a:r>
          </a:p>
          <a:p>
            <a:pPr marL="342900" indent="-342900" algn="ctr">
              <a:buFont typeface="Arial" panose="020B0604020202020204" pitchFamily="34" charset="0"/>
              <a:buChar char="•"/>
            </a:pPr>
            <a:r>
              <a:rPr lang="nl-NL" sz="2400" dirty="0">
                <a:cs typeface="Times New Roman" panose="02020603050405020304" pitchFamily="18" charset="0"/>
              </a:rPr>
              <a:t>Groot aantal artikelen</a:t>
            </a:r>
          </a:p>
          <a:p>
            <a:pPr marL="342900" indent="-342900" algn="ctr">
              <a:buFont typeface="Arial" panose="020B0604020202020204" pitchFamily="34" charset="0"/>
              <a:buChar char="•"/>
            </a:pPr>
            <a:r>
              <a:rPr lang="nl-NL" sz="2400" dirty="0">
                <a:cs typeface="Times New Roman" panose="02020603050405020304" pitchFamily="18" charset="0"/>
              </a:rPr>
              <a:t>Veel invalshoeken bekeken</a:t>
            </a:r>
          </a:p>
          <a:p>
            <a:pPr marL="342900" indent="-342900" algn="ctr">
              <a:buFont typeface="Arial" panose="020B0604020202020204" pitchFamily="34" charset="0"/>
              <a:buChar char="•"/>
            </a:pPr>
            <a:r>
              <a:rPr lang="nl-NL" sz="2400" dirty="0">
                <a:cs typeface="Times New Roman" panose="02020603050405020304" pitchFamily="18" charset="0"/>
              </a:rPr>
              <a:t>Resultaten komen overeen met eerdere</a:t>
            </a:r>
          </a:p>
          <a:p>
            <a:pPr algn="ctr"/>
            <a:r>
              <a:rPr lang="nl-NL" sz="2400" dirty="0">
                <a:cs typeface="Times New Roman" panose="02020603050405020304" pitchFamily="18" charset="0"/>
              </a:rPr>
              <a:t> onderzoeken</a:t>
            </a:r>
            <a:r>
              <a:rPr lang="nl-NL" sz="2400" baseline="30000" dirty="0">
                <a:cs typeface="Times New Roman" panose="02020603050405020304" pitchFamily="18" charset="0"/>
              </a:rPr>
              <a:t>5, 6</a:t>
            </a:r>
          </a:p>
          <a:p>
            <a:pPr algn="ctr"/>
            <a:r>
              <a:rPr lang="nl-NL" sz="2400" b="1" u="sng" dirty="0">
                <a:cs typeface="Times New Roman" panose="02020603050405020304" pitchFamily="18" charset="0"/>
              </a:rPr>
              <a:t>Zwakke punten</a:t>
            </a:r>
          </a:p>
          <a:p>
            <a:pPr marL="342900" indent="-342900" algn="ctr">
              <a:buFont typeface="Arial" panose="020B0604020202020204" pitchFamily="34" charset="0"/>
              <a:buChar char="•"/>
            </a:pPr>
            <a:r>
              <a:rPr lang="nl-NL" sz="2400" dirty="0">
                <a:cs typeface="Times New Roman" panose="02020603050405020304" pitchFamily="18" charset="0"/>
              </a:rPr>
              <a:t>Berekende en gecontroleerde PTV-marges gelijk beoordeeld</a:t>
            </a:r>
          </a:p>
          <a:p>
            <a:pPr marL="342900" indent="-342900" algn="ctr">
              <a:buFont typeface="Arial" panose="020B0604020202020204" pitchFamily="34" charset="0"/>
              <a:buChar char="•"/>
            </a:pPr>
            <a:r>
              <a:rPr lang="nl-NL" sz="2400" dirty="0">
                <a:cs typeface="Times New Roman" panose="02020603050405020304" pitchFamily="18" charset="0"/>
              </a:rPr>
              <a:t>Weinig diversiteit in soorten beeldvorming</a:t>
            </a:r>
          </a:p>
        </p:txBody>
      </p:sp>
      <p:pic>
        <p:nvPicPr>
          <p:cNvPr id="14" name="Afbeelding 13">
            <a:extLst>
              <a:ext uri="{FF2B5EF4-FFF2-40B4-BE49-F238E27FC236}">
                <a16:creationId xmlns:a16="http://schemas.microsoft.com/office/drawing/2014/main" id="{9F934881-4EA8-4ECB-9612-32F0B6E23764}"/>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4762" b="89286" l="360" r="97722">
                        <a14:foregroundMark x1="27578" y1="23810" x2="25899" y2="23810"/>
                        <a14:foregroundMark x1="27098" y1="29762" x2="27938" y2="23810"/>
                        <a14:foregroundMark x1="2878" y1="32143" x2="959" y2="28571"/>
                        <a14:foregroundMark x1="6715" y1="32143" x2="6715" y2="32143"/>
                        <a14:foregroundMark x1="7074" y1="28571" x2="6715" y2="38095"/>
                        <a14:foregroundMark x1="6595" y1="34524" x2="6235" y2="28571"/>
                        <a14:foregroundMark x1="7194" y1="32143" x2="6115" y2="41667"/>
                        <a14:foregroundMark x1="8513" y1="45238" x2="9353" y2="8333"/>
                        <a14:foregroundMark x1="9472" y1="23810" x2="9472" y2="23810"/>
                        <a14:foregroundMark x1="9472" y1="26190" x2="8513" y2="10714"/>
                        <a14:foregroundMark x1="9832" y1="13095" x2="8633" y2="28571"/>
                        <a14:foregroundMark x1="9233" y1="11905" x2="7074" y2="25000"/>
                        <a14:foregroundMark x1="9472" y1="20238" x2="9592" y2="47619"/>
                        <a14:foregroundMark x1="30456" y1="35714" x2="38369" y2="38095"/>
                        <a14:foregroundMark x1="8513" y1="34524" x2="18106" y2="33333"/>
                        <a14:foregroundMark x1="18106" y1="33333" x2="27458" y2="34524"/>
                        <a14:foregroundMark x1="27458" y1="34524" x2="36811" y2="33333"/>
                        <a14:foregroundMark x1="36811" y1="33333" x2="69065" y2="40476"/>
                        <a14:foregroundMark x1="69065" y1="40476" x2="87050" y2="32143"/>
                        <a14:foregroundMark x1="87050" y1="32143" x2="96283" y2="38095"/>
                        <a14:foregroundMark x1="96523" y1="11905" x2="96403" y2="51190"/>
                        <a14:foregroundMark x1="96403" y1="15476" x2="84772" y2="28571"/>
                        <a14:foregroundMark x1="92206" y1="20238" x2="82494" y2="23810"/>
                        <a14:foregroundMark x1="82494" y1="23810" x2="82614" y2="23810"/>
                        <a14:foregroundMark x1="91727" y1="22619" x2="69065" y2="30952"/>
                        <a14:foregroundMark x1="80336" y1="25000" x2="58034" y2="17857"/>
                        <a14:foregroundMark x1="74221" y1="17857" x2="30695" y2="17857"/>
                        <a14:foregroundMark x1="54077" y1="21429" x2="17386" y2="21429"/>
                        <a14:foregroundMark x1="25540" y1="17857" x2="6475" y2="15476"/>
                        <a14:foregroundMark x1="5755" y1="20238" x2="5755" y2="41667"/>
                        <a14:foregroundMark x1="5755" y1="33333" x2="5755" y2="45238"/>
                        <a14:foregroundMark x1="6595" y1="40476" x2="14628" y2="30952"/>
                        <a14:foregroundMark x1="9353" y1="41667" x2="21103" y2="47619"/>
                        <a14:foregroundMark x1="21103" y1="47619" x2="24341" y2="47619"/>
                        <a14:foregroundMark x1="15108" y1="39286" x2="27098" y2="44048"/>
                        <a14:foregroundMark x1="27098" y1="44048" x2="36211" y2="40476"/>
                        <a14:foregroundMark x1="36211" y1="40476" x2="36691" y2="40476"/>
                        <a14:foregroundMark x1="26859" y1="51190" x2="46643" y2="51190"/>
                        <a14:foregroundMark x1="39209" y1="50000" x2="58273" y2="44048"/>
                        <a14:foregroundMark x1="53477" y1="47619" x2="71463" y2="38095"/>
                        <a14:foregroundMark x1="56835" y1="47619" x2="76619" y2="48810"/>
                        <a14:foregroundMark x1="75300" y1="42857" x2="85731" y2="39286"/>
                        <a14:foregroundMark x1="85731" y1="39286" x2="87530" y2="39286"/>
                        <a14:foregroundMark x1="76499" y1="48810" x2="89448" y2="47619"/>
                        <a14:foregroundMark x1="85731" y1="42857" x2="96523" y2="45238"/>
                        <a14:foregroundMark x1="96283" y1="50000" x2="89568" y2="53571"/>
                        <a14:foregroundMark x1="93885" y1="50000" x2="82494" y2="48810"/>
                        <a14:foregroundMark x1="89329" y1="51190" x2="80336" y2="45238"/>
                        <a14:foregroundMark x1="80336" y1="45238" x2="80336" y2="45238"/>
                        <a14:foregroundMark x1="97242" y1="13095" x2="96643" y2="44048"/>
                        <a14:foregroundMark x1="96283" y1="10714" x2="97362" y2="20238"/>
                        <a14:foregroundMark x1="97122" y1="5952" x2="97122" y2="16667"/>
                        <a14:foregroundMark x1="97362" y1="20238" x2="97722" y2="59524"/>
                        <a14:foregroundMark x1="97482" y1="48810" x2="96882" y2="52381"/>
                        <a14:foregroundMark x1="59592" y1="51190" x2="48201" y2="50000"/>
                        <a14:foregroundMark x1="9832" y1="47619" x2="4916" y2="40476"/>
                        <a14:foregroundMark x1="25779" y1="55952" x2="25180" y2="45238"/>
                        <a14:foregroundMark x1="25180" y1="50000" x2="22782" y2="51190"/>
                        <a14:foregroundMark x1="22782" y1="53571" x2="15947" y2="53571"/>
                        <a14:foregroundMark x1="16547" y1="48810" x2="13189" y2="48810"/>
                        <a14:foregroundMark x1="14029" y1="51190" x2="9353" y2="52381"/>
                        <a14:foregroundMark x1="10312" y1="53571" x2="7674" y2="53571"/>
                        <a14:foregroundMark x1="9233" y1="52381" x2="6595" y2="52381"/>
                        <a14:foregroundMark x1="6355" y1="51190" x2="4556" y2="51190"/>
                        <a14:foregroundMark x1="360" y1="23810" x2="959" y2="53571"/>
                        <a14:foregroundMark x1="1079" y1="48810" x2="5755" y2="50000"/>
                      </a14:backgroundRemoval>
                    </a14:imgEffect>
                    <a14:imgEffect>
                      <a14:brightnessContrast contrast="5000"/>
                    </a14:imgEffect>
                  </a14:imgLayer>
                </a14:imgProps>
              </a:ext>
              <a:ext uri="{28A0092B-C50C-407E-A947-70E740481C1C}">
                <a14:useLocalDpi xmlns:a14="http://schemas.microsoft.com/office/drawing/2010/main" val="0"/>
              </a:ext>
            </a:extLst>
          </a:blip>
          <a:stretch>
            <a:fillRect/>
          </a:stretch>
        </p:blipFill>
        <p:spPr>
          <a:xfrm>
            <a:off x="21550607" y="24030607"/>
            <a:ext cx="5454673" cy="549392"/>
          </a:xfrm>
          <a:prstGeom prst="rect">
            <a:avLst/>
          </a:prstGeom>
        </p:spPr>
      </p:pic>
      <p:sp>
        <p:nvSpPr>
          <p:cNvPr id="82" name="Text Placeholder 382">
            <a:extLst>
              <a:ext uri="{FF2B5EF4-FFF2-40B4-BE49-F238E27FC236}">
                <a16:creationId xmlns:a16="http://schemas.microsoft.com/office/drawing/2014/main" id="{FB110806-7B34-4CFA-A7BB-742A7A163A93}"/>
              </a:ext>
            </a:extLst>
          </p:cNvPr>
          <p:cNvSpPr txBox="1">
            <a:spLocks/>
          </p:cNvSpPr>
          <p:nvPr/>
        </p:nvSpPr>
        <p:spPr>
          <a:xfrm>
            <a:off x="4247999" y="4104000"/>
            <a:ext cx="22093415" cy="594174"/>
          </a:xfrm>
          <a:prstGeom prst="rect">
            <a:avLst/>
          </a:prstGeom>
        </p:spPr>
        <p:txBody>
          <a:bodyPr lIns="77349" tIns="38675" rIns="77349" bIns="38675">
            <a:normAutofit/>
          </a:bodyPr>
          <a:lstStyle>
            <a:lvl1pPr marL="0" indent="0" algn="ctr" defTabSz="4298410" rtl="0" eaLnBrk="1" latinLnBrk="0" hangingPunct="1">
              <a:spcBef>
                <a:spcPct val="20000"/>
              </a:spcBef>
              <a:buFontTx/>
              <a:buNone/>
              <a:defRPr sz="5400" kern="1200">
                <a:solidFill>
                  <a:schemeClr val="bg1"/>
                </a:solidFill>
                <a:latin typeface="+mj-lt"/>
                <a:ea typeface="+mn-ea"/>
                <a:cs typeface="+mn-cs"/>
              </a:defRPr>
            </a:lvl1pPr>
            <a:lvl2pPr marL="3492457" indent="-1343252" algn="l" defTabSz="4298410" rtl="0" eaLnBrk="1" latinLnBrk="0" hangingPunct="1">
              <a:spcBef>
                <a:spcPct val="20000"/>
              </a:spcBef>
              <a:buFontTx/>
              <a:buNone/>
              <a:defRPr sz="6100" kern="1200">
                <a:solidFill>
                  <a:schemeClr val="tx1"/>
                </a:solidFill>
                <a:latin typeface="+mn-lt"/>
                <a:ea typeface="+mn-ea"/>
                <a:cs typeface="+mn-cs"/>
              </a:defRPr>
            </a:lvl2pPr>
            <a:lvl3pPr marL="5373012" indent="-1074603" algn="l" defTabSz="4298410" rtl="0" eaLnBrk="1" latinLnBrk="0" hangingPunct="1">
              <a:spcBef>
                <a:spcPct val="20000"/>
              </a:spcBef>
              <a:buFontTx/>
              <a:buNone/>
              <a:defRPr sz="6100" kern="1200">
                <a:solidFill>
                  <a:schemeClr val="tx1"/>
                </a:solidFill>
                <a:latin typeface="+mn-lt"/>
                <a:ea typeface="+mn-ea"/>
                <a:cs typeface="+mn-cs"/>
              </a:defRPr>
            </a:lvl3pPr>
            <a:lvl4pPr marL="7522217" indent="-1074603" algn="l" defTabSz="4298410" rtl="0" eaLnBrk="1" latinLnBrk="0" hangingPunct="1">
              <a:spcBef>
                <a:spcPct val="20000"/>
              </a:spcBef>
              <a:buFontTx/>
              <a:buNone/>
              <a:defRPr sz="6100" kern="1200">
                <a:solidFill>
                  <a:schemeClr val="tx1"/>
                </a:solidFill>
                <a:latin typeface="+mn-lt"/>
                <a:ea typeface="+mn-ea"/>
                <a:cs typeface="+mn-cs"/>
              </a:defRPr>
            </a:lvl4pPr>
            <a:lvl5pPr marL="9671420" indent="-1074603" algn="l" defTabSz="4298410" rtl="0" eaLnBrk="1" latinLnBrk="0" hangingPunct="1">
              <a:spcBef>
                <a:spcPct val="20000"/>
              </a:spcBef>
              <a:buFontTx/>
              <a:buNone/>
              <a:defRPr sz="6100" kern="1200">
                <a:solidFill>
                  <a:schemeClr val="tx1"/>
                </a:solidFill>
                <a:latin typeface="+mn-lt"/>
                <a:ea typeface="+mn-ea"/>
                <a:cs typeface="+mn-cs"/>
              </a:defRPr>
            </a:lvl5pPr>
            <a:lvl6pPr marL="11820625"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6pPr>
            <a:lvl7pPr marL="13969828"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7pPr>
            <a:lvl8pPr marL="16119034"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8pPr>
            <a:lvl9pPr marL="18268238"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9pPr>
          </a:lstStyle>
          <a:p>
            <a:r>
              <a:rPr lang="nl-NL" sz="3200" dirty="0">
                <a:solidFill>
                  <a:schemeClr val="tx1"/>
                </a:solidFill>
              </a:rPr>
              <a:t>Medisch Beeldvormende en Radiotherapeutische Technieken</a:t>
            </a:r>
          </a:p>
        </p:txBody>
      </p:sp>
    </p:spTree>
    <p:extLst>
      <p:ext uri="{BB962C8B-B14F-4D97-AF65-F5344CB8AC3E}">
        <p14:creationId xmlns:p14="http://schemas.microsoft.com/office/powerpoint/2010/main" val="3874869272"/>
      </p:ext>
    </p:extLst>
  </p:cSld>
  <p:clrMapOvr>
    <a:masterClrMapping/>
  </p:clrMapOvr>
</p:sld>
</file>

<file path=ppt/theme/theme1.xml><?xml version="1.0" encoding="utf-8"?>
<a:theme xmlns:a="http://schemas.openxmlformats.org/drawingml/2006/main" name="PosterPresentations.com-100CMx140CM">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800" dirty="0">
            <a:latin typeface="Times New Roman" panose="02020603050405020304" pitchFamily="18" charset="0"/>
            <a:cs typeface="Times New Roman" panose="02020603050405020304" pitchFamily="18" charset="0"/>
          </a:defRPr>
        </a:defPPr>
      </a:lstStyle>
    </a:txDef>
  </a:objectDefaults>
  <a:extraClrSchemeLst/>
</a:theme>
</file>

<file path=ppt/theme/theme2.xml><?xml version="1.0" encoding="utf-8"?>
<a:theme xmlns:a="http://schemas.openxmlformats.org/drawingml/2006/main" name="Classic - Wide Cente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800" dirty="0">
            <a:latin typeface="Times New Roman" panose="02020603050405020304" pitchFamily="18" charset="0"/>
            <a:cs typeface="Times New Roman" panose="02020603050405020304" pitchFamily="18" charset="0"/>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4446</TotalTime>
  <Words>1631</Words>
  <Application>Microsoft Office PowerPoint</Application>
  <PresentationFormat>Aangepast</PresentationFormat>
  <Paragraphs>334</Paragraphs>
  <Slides>1</Slides>
  <Notes>1</Notes>
  <HiddenSlides>0</HiddenSlides>
  <MMClips>0</MMClips>
  <ScaleCrop>false</ScaleCrop>
  <HeadingPairs>
    <vt:vector size="8" baseType="variant">
      <vt:variant>
        <vt:lpstr>Gebruikte lettertypen</vt:lpstr>
      </vt:variant>
      <vt:variant>
        <vt:i4>6</vt:i4>
      </vt:variant>
      <vt:variant>
        <vt:lpstr>Thema</vt:lpstr>
      </vt:variant>
      <vt:variant>
        <vt:i4>2</vt:i4>
      </vt:variant>
      <vt:variant>
        <vt:lpstr>Ingesloten OLE-bronprogramma's</vt:lpstr>
      </vt:variant>
      <vt:variant>
        <vt:i4>1</vt:i4>
      </vt:variant>
      <vt:variant>
        <vt:lpstr>Diatitels</vt:lpstr>
      </vt:variant>
      <vt:variant>
        <vt:i4>1</vt:i4>
      </vt:variant>
    </vt:vector>
  </HeadingPairs>
  <TitlesOfParts>
    <vt:vector size="10" baseType="lpstr">
      <vt:lpstr>Arial</vt:lpstr>
      <vt:lpstr>Calibri</vt:lpstr>
      <vt:lpstr>Cambria</vt:lpstr>
      <vt:lpstr>Times New Roman</vt:lpstr>
      <vt:lpstr>Trebuchet MS</vt:lpstr>
      <vt:lpstr>Wingdings</vt:lpstr>
      <vt:lpstr>PosterPresentations.com-100CMx140CM</vt:lpstr>
      <vt:lpstr>Classic - Wide Center</vt:lpstr>
      <vt:lpstr>Image</vt:lpstr>
      <vt:lpstr>PowerPoint-presentatie</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dc:description>This template is the property of PosterPresentations.com. Call us if you need help with this poster template._x000d_
1-866-649-3004           _x000d_
 (c)PosterPresentations.com</dc:description>
  <cp:lastModifiedBy>Innemee,Job J.W.</cp:lastModifiedBy>
  <cp:revision>196</cp:revision>
  <dcterms:created xsi:type="dcterms:W3CDTF">2012-02-10T00:21:22Z</dcterms:created>
  <dcterms:modified xsi:type="dcterms:W3CDTF">2019-07-09T15:14:29Z</dcterms:modified>
</cp:coreProperties>
</file>